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82" r:id="rId1"/>
    <p:sldMasterId id="2147483791" r:id="rId2"/>
  </p:sldMasterIdLst>
  <p:notesMasterIdLst>
    <p:notesMasterId r:id="rId60"/>
  </p:notesMasterIdLst>
  <p:handoutMasterIdLst>
    <p:handoutMasterId r:id="rId61"/>
  </p:handoutMasterIdLst>
  <p:sldIdLst>
    <p:sldId id="640" r:id="rId3"/>
    <p:sldId id="532" r:id="rId4"/>
    <p:sldId id="579" r:id="rId5"/>
    <p:sldId id="580" r:id="rId6"/>
    <p:sldId id="581" r:id="rId7"/>
    <p:sldId id="590" r:id="rId8"/>
    <p:sldId id="591" r:id="rId9"/>
    <p:sldId id="577" r:id="rId10"/>
    <p:sldId id="578" r:id="rId11"/>
    <p:sldId id="619" r:id="rId12"/>
    <p:sldId id="605" r:id="rId13"/>
    <p:sldId id="595" r:id="rId14"/>
    <p:sldId id="607" r:id="rId15"/>
    <p:sldId id="606" r:id="rId16"/>
    <p:sldId id="596" r:id="rId17"/>
    <p:sldId id="597" r:id="rId18"/>
    <p:sldId id="598" r:id="rId19"/>
    <p:sldId id="608" r:id="rId20"/>
    <p:sldId id="609" r:id="rId21"/>
    <p:sldId id="620" r:id="rId22"/>
    <p:sldId id="592" r:id="rId23"/>
    <p:sldId id="593" r:id="rId24"/>
    <p:sldId id="504" r:id="rId25"/>
    <p:sldId id="515" r:id="rId26"/>
    <p:sldId id="505" r:id="rId27"/>
    <p:sldId id="621" r:id="rId28"/>
    <p:sldId id="623" r:id="rId29"/>
    <p:sldId id="625" r:id="rId30"/>
    <p:sldId id="626" r:id="rId31"/>
    <p:sldId id="628" r:id="rId32"/>
    <p:sldId id="629" r:id="rId33"/>
    <p:sldId id="630" r:id="rId34"/>
    <p:sldId id="627" r:id="rId35"/>
    <p:sldId id="632" r:id="rId36"/>
    <p:sldId id="517" r:id="rId37"/>
    <p:sldId id="518" r:id="rId38"/>
    <p:sldId id="519" r:id="rId39"/>
    <p:sldId id="520" r:id="rId40"/>
    <p:sldId id="521" r:id="rId41"/>
    <p:sldId id="524" r:id="rId42"/>
    <p:sldId id="525" r:id="rId43"/>
    <p:sldId id="636" r:id="rId44"/>
    <p:sldId id="634" r:id="rId45"/>
    <p:sldId id="637" r:id="rId46"/>
    <p:sldId id="638" r:id="rId47"/>
    <p:sldId id="633" r:id="rId48"/>
    <p:sldId id="506" r:id="rId49"/>
    <p:sldId id="559" r:id="rId50"/>
    <p:sldId id="558" r:id="rId51"/>
    <p:sldId id="560" r:id="rId52"/>
    <p:sldId id="622" r:id="rId53"/>
    <p:sldId id="576" r:id="rId54"/>
    <p:sldId id="583" r:id="rId55"/>
    <p:sldId id="584" r:id="rId56"/>
    <p:sldId id="561" r:id="rId57"/>
    <p:sldId id="562" r:id="rId58"/>
    <p:sldId id="639" r:id="rId59"/>
  </p:sldIdLst>
  <p:sldSz cx="12192000" cy="6858000"/>
  <p:notesSz cx="7099300" cy="10234613"/>
  <p:kinsoku lang="zh-CN" invalStChars="、。，．・：；？！゛゜ヽヾゝゞ々ー’”）〕］｝〉》」』】°‰′″℃￠％ぁぃぅぇぉっゃゅょゎァィゥェォッャュョヮヵヶ!%),.:;?]}｡｣､･ｧｨｩｪｫｬｭｮｯｰﾞﾟ" invalEndChars="‘“（〔［｛〈《「『【￥＄$([\{｢￡"/>
  <p:defaultTextStyle>
    <a:defPPr>
      <a:defRPr lang="en-US"/>
    </a:defPPr>
    <a:lvl1pPr algn="l" rtl="0" eaLnBrk="0" fontAlgn="base" hangingPunct="0">
      <a:lnSpc>
        <a:spcPct val="85000"/>
      </a:lnSpc>
      <a:spcBef>
        <a:spcPct val="40000"/>
      </a:spcBef>
      <a:spcAft>
        <a:spcPct val="0"/>
      </a:spcAft>
      <a:buClr>
        <a:srgbClr val="001ADC"/>
      </a:buClr>
      <a:buSzPct val="100000"/>
      <a:buFont typeface="Wingdings" pitchFamily="2" charset="2"/>
      <a:buChar char="Ø"/>
      <a:defRPr b="1" kern="1200">
        <a:solidFill>
          <a:schemeClr val="tx1"/>
        </a:solidFill>
        <a:latin typeface="Arial" pitchFamily="34" charset="0"/>
        <a:ea typeface="宋体" pitchFamily="2" charset="-122"/>
        <a:cs typeface="+mn-cs"/>
      </a:defRPr>
    </a:lvl1pPr>
    <a:lvl2pPr marL="457200" algn="l" rtl="0" eaLnBrk="0" fontAlgn="base" hangingPunct="0">
      <a:lnSpc>
        <a:spcPct val="85000"/>
      </a:lnSpc>
      <a:spcBef>
        <a:spcPct val="40000"/>
      </a:spcBef>
      <a:spcAft>
        <a:spcPct val="0"/>
      </a:spcAft>
      <a:buClr>
        <a:srgbClr val="001ADC"/>
      </a:buClr>
      <a:buSzPct val="100000"/>
      <a:buFont typeface="Wingdings" pitchFamily="2" charset="2"/>
      <a:buChar char="Ø"/>
      <a:defRPr b="1" kern="1200">
        <a:solidFill>
          <a:schemeClr val="tx1"/>
        </a:solidFill>
        <a:latin typeface="Arial" pitchFamily="34" charset="0"/>
        <a:ea typeface="宋体" pitchFamily="2" charset="-122"/>
        <a:cs typeface="+mn-cs"/>
      </a:defRPr>
    </a:lvl2pPr>
    <a:lvl3pPr marL="914400" algn="l" rtl="0" eaLnBrk="0" fontAlgn="base" hangingPunct="0">
      <a:lnSpc>
        <a:spcPct val="85000"/>
      </a:lnSpc>
      <a:spcBef>
        <a:spcPct val="40000"/>
      </a:spcBef>
      <a:spcAft>
        <a:spcPct val="0"/>
      </a:spcAft>
      <a:buClr>
        <a:srgbClr val="001ADC"/>
      </a:buClr>
      <a:buSzPct val="100000"/>
      <a:buFont typeface="Wingdings" pitchFamily="2" charset="2"/>
      <a:buChar char="Ø"/>
      <a:defRPr b="1" kern="1200">
        <a:solidFill>
          <a:schemeClr val="tx1"/>
        </a:solidFill>
        <a:latin typeface="Arial" pitchFamily="34" charset="0"/>
        <a:ea typeface="宋体" pitchFamily="2" charset="-122"/>
        <a:cs typeface="+mn-cs"/>
      </a:defRPr>
    </a:lvl3pPr>
    <a:lvl4pPr marL="1371600" algn="l" rtl="0" eaLnBrk="0" fontAlgn="base" hangingPunct="0">
      <a:lnSpc>
        <a:spcPct val="85000"/>
      </a:lnSpc>
      <a:spcBef>
        <a:spcPct val="40000"/>
      </a:spcBef>
      <a:spcAft>
        <a:spcPct val="0"/>
      </a:spcAft>
      <a:buClr>
        <a:srgbClr val="001ADC"/>
      </a:buClr>
      <a:buSzPct val="100000"/>
      <a:buFont typeface="Wingdings" pitchFamily="2" charset="2"/>
      <a:buChar char="Ø"/>
      <a:defRPr b="1" kern="1200">
        <a:solidFill>
          <a:schemeClr val="tx1"/>
        </a:solidFill>
        <a:latin typeface="Arial" pitchFamily="34" charset="0"/>
        <a:ea typeface="宋体" pitchFamily="2" charset="-122"/>
        <a:cs typeface="+mn-cs"/>
      </a:defRPr>
    </a:lvl4pPr>
    <a:lvl5pPr marL="1828800" algn="l" rtl="0" eaLnBrk="0" fontAlgn="base" hangingPunct="0">
      <a:lnSpc>
        <a:spcPct val="85000"/>
      </a:lnSpc>
      <a:spcBef>
        <a:spcPct val="40000"/>
      </a:spcBef>
      <a:spcAft>
        <a:spcPct val="0"/>
      </a:spcAft>
      <a:buClr>
        <a:srgbClr val="001ADC"/>
      </a:buClr>
      <a:buSzPct val="100000"/>
      <a:buFont typeface="Wingdings" pitchFamily="2" charset="2"/>
      <a:buChar char="Ø"/>
      <a:defRPr b="1" kern="1200">
        <a:solidFill>
          <a:schemeClr val="tx1"/>
        </a:solidFill>
        <a:latin typeface="Arial" pitchFamily="34" charset="0"/>
        <a:ea typeface="宋体" pitchFamily="2" charset="-122"/>
        <a:cs typeface="+mn-cs"/>
      </a:defRPr>
    </a:lvl5pPr>
    <a:lvl6pPr marL="2286000" algn="l" defTabSz="914400" rtl="0" eaLnBrk="1" latinLnBrk="0" hangingPunct="1">
      <a:defRPr b="1" kern="1200">
        <a:solidFill>
          <a:schemeClr val="tx1"/>
        </a:solidFill>
        <a:latin typeface="Arial" pitchFamily="34" charset="0"/>
        <a:ea typeface="宋体" pitchFamily="2" charset="-122"/>
        <a:cs typeface="+mn-cs"/>
      </a:defRPr>
    </a:lvl6pPr>
    <a:lvl7pPr marL="2743200" algn="l" defTabSz="914400" rtl="0" eaLnBrk="1" latinLnBrk="0" hangingPunct="1">
      <a:defRPr b="1" kern="1200">
        <a:solidFill>
          <a:schemeClr val="tx1"/>
        </a:solidFill>
        <a:latin typeface="Arial" pitchFamily="34" charset="0"/>
        <a:ea typeface="宋体" pitchFamily="2" charset="-122"/>
        <a:cs typeface="+mn-cs"/>
      </a:defRPr>
    </a:lvl7pPr>
    <a:lvl8pPr marL="3200400" algn="l" defTabSz="914400" rtl="0" eaLnBrk="1" latinLnBrk="0" hangingPunct="1">
      <a:defRPr b="1" kern="1200">
        <a:solidFill>
          <a:schemeClr val="tx1"/>
        </a:solidFill>
        <a:latin typeface="Arial" pitchFamily="34" charset="0"/>
        <a:ea typeface="宋体" pitchFamily="2" charset="-122"/>
        <a:cs typeface="+mn-cs"/>
      </a:defRPr>
    </a:lvl8pPr>
    <a:lvl9pPr marL="3657600" algn="l" defTabSz="914400" rtl="0" eaLnBrk="1" latinLnBrk="0" hangingPunct="1">
      <a:defRPr b="1"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23">
          <p15:clr>
            <a:srgbClr val="A4A3A4"/>
          </p15:clr>
        </p15:guide>
        <p15:guide id="2" pos="2202">
          <p15:clr>
            <a:srgbClr val="A4A3A4"/>
          </p15:clr>
        </p15:guide>
        <p15:guide id="3" orient="horz" pos="3223">
          <p15:clr>
            <a:srgbClr val="A4A3A4"/>
          </p15:clr>
        </p15:guide>
        <p15:guide id="4"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DDDD"/>
    <a:srgbClr val="FF9966"/>
    <a:srgbClr val="EAEAEA"/>
    <a:srgbClr val="FFFF99"/>
    <a:srgbClr val="CCFF99"/>
    <a:srgbClr val="FFD9DF"/>
    <a:srgbClr val="FFDA3F"/>
    <a:srgbClr val="FFFFBD"/>
    <a:srgbClr val="535CA1"/>
    <a:srgbClr val="F9FD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27" autoAdjust="0"/>
    <p:restoredTop sz="87279" autoAdjust="0"/>
  </p:normalViewPr>
  <p:slideViewPr>
    <p:cSldViewPr>
      <p:cViewPr varScale="1">
        <p:scale>
          <a:sx n="111" d="100"/>
          <a:sy n="111" d="100"/>
        </p:scale>
        <p:origin x="1360" y="192"/>
      </p:cViewPr>
      <p:guideLst>
        <p:guide orient="horz" pos="2160"/>
        <p:guide pos="3840"/>
      </p:guideLst>
    </p:cSldViewPr>
  </p:slideViewPr>
  <p:outlineViewPr>
    <p:cViewPr>
      <p:scale>
        <a:sx n="33" d="100"/>
        <a:sy n="33" d="100"/>
      </p:scale>
      <p:origin x="0" y="18078"/>
    </p:cViewPr>
    <p:sldLst>
      <p:sld r:id="rId1" collapse="1"/>
      <p:sld r:id="rId2" collapse="1"/>
      <p:sld r:id="rId3" collapse="1"/>
    </p:sldLst>
  </p:outlineViewPr>
  <p:notesTextViewPr>
    <p:cViewPr>
      <p:scale>
        <a:sx n="100" d="100"/>
        <a:sy n="100" d="100"/>
      </p:scale>
      <p:origin x="0" y="0"/>
    </p:cViewPr>
  </p:notesTextViewPr>
  <p:sorterViewPr>
    <p:cViewPr>
      <p:scale>
        <a:sx n="66" d="100"/>
        <a:sy n="66" d="100"/>
      </p:scale>
      <p:origin x="0" y="846"/>
    </p:cViewPr>
  </p:sorterViewPr>
  <p:notesViewPr>
    <p:cSldViewPr>
      <p:cViewPr varScale="1">
        <p:scale>
          <a:sx n="42" d="100"/>
          <a:sy n="42" d="100"/>
        </p:scale>
        <p:origin x="-1230" y="-96"/>
      </p:cViewPr>
      <p:guideLst>
        <p:guide orient="horz" pos="2923"/>
        <p:guide pos="2202"/>
        <p:guide orient="horz" pos="3223"/>
        <p:guide pos="2236"/>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handoutMaster" Target="handoutMasters/handoutMaster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_rels/viewProps.xml.rels><?xml version="1.0" encoding="UTF-8" standalone="yes"?>
<Relationships xmlns="http://schemas.openxmlformats.org/package/2006/relationships"><Relationship Id="rId3" Type="http://schemas.openxmlformats.org/officeDocument/2006/relationships/slide" Target="slides/slide56.xml"/><Relationship Id="rId2" Type="http://schemas.openxmlformats.org/officeDocument/2006/relationships/slide" Target="slides/slide55.xml"/><Relationship Id="rId1" Type="http://schemas.openxmlformats.org/officeDocument/2006/relationships/slide" Target="slides/slide2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451765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jpeg>
</file>

<file path=ppt/media/image13.png>
</file>

<file path=ppt/media/image14.jpeg>
</file>

<file path=ppt/media/image15.jpeg>
</file>

<file path=ppt/media/image16.png>
</file>

<file path=ppt/media/image17.png>
</file>

<file path=ppt/media/image18.jpeg>
</file>

<file path=ppt/media/image19.png>
</file>

<file path=ppt/media/image2.png>
</file>

<file path=ppt/media/image20.png>
</file>

<file path=ppt/media/image21.png>
</file>

<file path=ppt/media/image24.png>
</file>

<file path=ppt/media/image25.jpeg>
</file>

<file path=ppt/media/image26.png>
</file>

<file path=ppt/media/image27.png>
</file>

<file path=ppt/media/image28.jpe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jpeg>
</file>

<file path=ppt/media/image5.pn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Rot="1" noChangeAspect="1" noChangeArrowheads="1" noTextEdit="1"/>
          </p:cNvSpPr>
          <p:nvPr>
            <p:ph type="sldImg" idx="2"/>
          </p:nvPr>
        </p:nvSpPr>
        <p:spPr bwMode="auto">
          <a:xfrm>
            <a:off x="160338" y="658813"/>
            <a:ext cx="6792912" cy="3822700"/>
          </a:xfrm>
          <a:prstGeom prst="rect">
            <a:avLst/>
          </a:prstGeom>
          <a:noFill/>
          <a:ln w="12700">
            <a:noFill/>
            <a:miter lim="800000"/>
            <a:headEnd/>
            <a:tailEnd/>
          </a:ln>
          <a:effectLst/>
        </p:spPr>
      </p:sp>
      <p:sp>
        <p:nvSpPr>
          <p:cNvPr id="2051" name="Rectangle 3"/>
          <p:cNvSpPr>
            <a:spLocks noGrp="1" noChangeArrowheads="1"/>
          </p:cNvSpPr>
          <p:nvPr>
            <p:ph type="body" sz="quarter" idx="3"/>
          </p:nvPr>
        </p:nvSpPr>
        <p:spPr bwMode="auto">
          <a:xfrm>
            <a:off x="533576" y="4860873"/>
            <a:ext cx="6119197" cy="4605312"/>
          </a:xfrm>
          <a:prstGeom prst="rect">
            <a:avLst/>
          </a:prstGeom>
          <a:noFill/>
          <a:ln w="12700">
            <a:noFill/>
            <a:miter lim="800000"/>
            <a:headEnd/>
            <a:tailEnd/>
          </a:ln>
          <a:effectLst/>
        </p:spPr>
        <p:txBody>
          <a:bodyPr vert="horz" wrap="square" lIns="98007" tIns="48144" rIns="98007" bIns="48144" numCol="1" anchor="t" anchorCtr="0" compatLnSpc="1">
            <a:prstTxWarp prst="textNoShape">
              <a:avLst/>
            </a:prstTxWarp>
          </a:bodyPr>
          <a:lstStyle/>
          <a:p>
            <a:pPr lvl="0"/>
            <a:r>
              <a:rPr lang="en-US" altLang="zh-CN"/>
              <a:t>We want this to be in font 11 and justify.</a:t>
            </a:r>
          </a:p>
        </p:txBody>
      </p:sp>
    </p:spTree>
    <p:extLst>
      <p:ext uri="{BB962C8B-B14F-4D97-AF65-F5344CB8AC3E}">
        <p14:creationId xmlns:p14="http://schemas.microsoft.com/office/powerpoint/2010/main" val="2570786178"/>
      </p:ext>
    </p:extLst>
  </p:cSld>
  <p:clrMap bg1="lt1" tx1="dk1" bg2="lt2" tx2="dk2" accent1="accent1" accent2="accent2" accent3="accent3" accent4="accent4" accent5="accent5" accent6="accent6" hlink="hlink" folHlink="folHlink"/>
  <p:notesStyle>
    <a:lvl1pPr algn="just" rtl="0" eaLnBrk="0" fontAlgn="base" hangingPunct="0">
      <a:lnSpc>
        <a:spcPct val="90000"/>
      </a:lnSpc>
      <a:spcBef>
        <a:spcPct val="40000"/>
      </a:spcBef>
      <a:spcAft>
        <a:spcPct val="0"/>
      </a:spcAft>
      <a:defRPr sz="11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2"/>
          <p:cNvSpPr>
            <a:spLocks noGrp="1" noRot="1" noChangeAspect="1" noChangeArrowheads="1" noTextEdit="1"/>
          </p:cNvSpPr>
          <p:nvPr>
            <p:ph type="sldImg"/>
          </p:nvPr>
        </p:nvSpPr>
        <p:spPr>
          <a:xfrm>
            <a:off x="160338" y="658813"/>
            <a:ext cx="6792912" cy="3822700"/>
          </a:xfrm>
        </p:spPr>
      </p:sp>
      <p:sp>
        <p:nvSpPr>
          <p:cNvPr id="133123" name="Rectangle 3"/>
          <p:cNvSpPr>
            <a:spLocks noGrp="1" noChangeArrowheads="1"/>
          </p:cNvSpPr>
          <p:nvPr>
            <p:ph type="body" idx="1"/>
          </p:nvPr>
        </p:nvSpPr>
        <p:spPr/>
        <p:txBody>
          <a:bodyPr/>
          <a:lstStyle/>
          <a:p>
            <a:endParaRPr lang="zh-CN" altLang="en-US"/>
          </a:p>
        </p:txBody>
      </p:sp>
    </p:spTree>
    <p:extLst>
      <p:ext uri="{BB962C8B-B14F-4D97-AF65-F5344CB8AC3E}">
        <p14:creationId xmlns:p14="http://schemas.microsoft.com/office/powerpoint/2010/main" val="3799266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30936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9131439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Rot="1" noChangeAspect="1" noChangeArrowheads="1" noTextEdit="1"/>
          </p:cNvSpPr>
          <p:nvPr>
            <p:ph type="sldImg"/>
          </p:nvPr>
        </p:nvSpPr>
        <p:spPr>
          <a:ln/>
        </p:spPr>
      </p:sp>
      <p:sp>
        <p:nvSpPr>
          <p:cNvPr id="450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Arial" panose="020B0604020202020204" pitchFamily="34" charset="0"/>
              </a:rPr>
              <a:t>算术逻辑部件</a:t>
            </a:r>
            <a:r>
              <a:rPr lang="en-US" altLang="zh-CN" dirty="0">
                <a:latin typeface="Arial" panose="020B0604020202020204" pitchFamily="34" charset="0"/>
              </a:rPr>
              <a:t>ALU</a:t>
            </a:r>
            <a:r>
              <a:rPr lang="zh-CN" altLang="en-US" dirty="0">
                <a:latin typeface="Arial" panose="020B0604020202020204" pitchFamily="34" charset="0"/>
              </a:rPr>
              <a:t>：</a:t>
            </a:r>
            <a:r>
              <a:rPr lang="en-US" altLang="zh-CN" dirty="0">
                <a:latin typeface="Arial" panose="020B0604020202020204" pitchFamily="34" charset="0"/>
              </a:rPr>
              <a:t>Arithmetic Logic Unit;</a:t>
            </a:r>
            <a:r>
              <a:rPr lang="en-US" altLang="zh-CN" baseline="0" dirty="0">
                <a:latin typeface="Arial" panose="020B0604020202020204" pitchFamily="34" charset="0"/>
              </a:rPr>
              <a:t> </a:t>
            </a:r>
            <a:r>
              <a:rPr lang="zh-CN" altLang="en-US" baseline="0" dirty="0">
                <a:latin typeface="Arial" panose="020B0604020202020204" pitchFamily="34" charset="0"/>
              </a:rPr>
              <a:t>累加器： </a:t>
            </a:r>
            <a:r>
              <a:rPr lang="en-US" altLang="zh-CN" baseline="0" dirty="0">
                <a:latin typeface="Arial" panose="020B0604020202020204" pitchFamily="34" charset="0"/>
              </a:rPr>
              <a:t>A</a:t>
            </a:r>
            <a:r>
              <a:rPr lang="en-US" altLang="zh-CN" sz="1100" b="0" i="0" kern="1200" dirty="0">
                <a:solidFill>
                  <a:schemeClr val="tx1"/>
                </a:solidFill>
                <a:effectLst/>
                <a:latin typeface="Arial" pitchFamily="34" charset="0"/>
                <a:ea typeface="+mn-ea"/>
                <a:cs typeface="+mn-cs"/>
              </a:rPr>
              <a:t>ccumulator </a:t>
            </a:r>
            <a:endParaRPr lang="en-US" altLang="zh-CN" dirty="0">
              <a:latin typeface="Arial" panose="020B0604020202020204" pitchFamily="34" charset="0"/>
            </a:endParaRPr>
          </a:p>
          <a:p>
            <a:r>
              <a:rPr lang="en-US" altLang="zh-CN" dirty="0">
                <a:latin typeface="Arial" panose="020B0604020202020204" pitchFamily="34" charset="0"/>
              </a:rPr>
              <a:t>GPR</a:t>
            </a:r>
            <a:r>
              <a:rPr lang="zh-CN" altLang="en-US" dirty="0">
                <a:latin typeface="Arial" panose="020B0604020202020204" pitchFamily="34" charset="0"/>
              </a:rPr>
              <a:t>：</a:t>
            </a:r>
            <a:r>
              <a:rPr lang="en-US" altLang="zh-CN" dirty="0">
                <a:latin typeface="Arial" panose="020B0604020202020204" pitchFamily="34" charset="0"/>
              </a:rPr>
              <a:t>General Purpose Register</a:t>
            </a:r>
            <a:r>
              <a:rPr lang="zh-CN" altLang="en-US" dirty="0">
                <a:latin typeface="Arial" panose="020B0604020202020204" pitchFamily="34" charset="0"/>
              </a:rPr>
              <a:t>；</a:t>
            </a:r>
            <a:r>
              <a:rPr lang="en-US" altLang="zh-CN" dirty="0">
                <a:latin typeface="Arial" panose="020B0604020202020204" pitchFamily="34" charset="0"/>
              </a:rPr>
              <a:t>CPU</a:t>
            </a:r>
            <a:r>
              <a:rPr lang="zh-CN" altLang="en-US" dirty="0">
                <a:latin typeface="Arial" panose="020B0604020202020204" pitchFamily="34" charset="0"/>
              </a:rPr>
              <a:t>：</a:t>
            </a:r>
            <a:r>
              <a:rPr lang="en-US" altLang="zh-CN" sz="1100" b="0" i="0" kern="1200" dirty="0">
                <a:solidFill>
                  <a:schemeClr val="tx1"/>
                </a:solidFill>
                <a:effectLst/>
                <a:latin typeface="Arial" pitchFamily="34" charset="0"/>
                <a:ea typeface="+mn-ea"/>
                <a:cs typeface="+mn-cs"/>
              </a:rPr>
              <a:t>Central Processing Unit</a:t>
            </a:r>
            <a:r>
              <a:rPr lang="zh-CN" altLang="en-US" sz="1100" b="0" i="0" kern="1200" dirty="0">
                <a:solidFill>
                  <a:schemeClr val="tx1"/>
                </a:solidFill>
                <a:effectLst/>
                <a:latin typeface="Arial" pitchFamily="34" charset="0"/>
                <a:ea typeface="+mn-ea"/>
                <a:cs typeface="+mn-cs"/>
              </a:rPr>
              <a:t>；</a:t>
            </a:r>
            <a:r>
              <a:rPr lang="en-US" altLang="zh-CN" sz="1100" b="0" i="0" kern="1200" dirty="0">
                <a:solidFill>
                  <a:schemeClr val="tx1"/>
                </a:solidFill>
                <a:effectLst/>
                <a:latin typeface="Arial" pitchFamily="34" charset="0"/>
                <a:ea typeface="+mn-ea"/>
                <a:cs typeface="+mn-cs"/>
              </a:rPr>
              <a:t>PC</a:t>
            </a:r>
            <a:r>
              <a:rPr lang="zh-CN" altLang="en-US" sz="1100" b="0" i="0" kern="1200" dirty="0">
                <a:solidFill>
                  <a:schemeClr val="tx1"/>
                </a:solidFill>
                <a:effectLst/>
                <a:latin typeface="Arial" pitchFamily="34" charset="0"/>
                <a:ea typeface="+mn-ea"/>
                <a:cs typeface="+mn-cs"/>
              </a:rPr>
              <a:t>：</a:t>
            </a:r>
            <a:r>
              <a:rPr lang="en-US" altLang="zh-CN" sz="1100" b="0" i="0" kern="1200" dirty="0">
                <a:solidFill>
                  <a:schemeClr val="tx1"/>
                </a:solidFill>
                <a:effectLst/>
                <a:latin typeface="Arial" pitchFamily="34" charset="0"/>
                <a:ea typeface="+mn-ea"/>
                <a:cs typeface="+mn-cs"/>
              </a:rPr>
              <a:t>Program Counter</a:t>
            </a:r>
            <a:r>
              <a:rPr lang="zh-CN" altLang="en-US" sz="1100" b="0" i="0" kern="1200" dirty="0">
                <a:solidFill>
                  <a:schemeClr val="tx1"/>
                </a:solidFill>
                <a:effectLst/>
                <a:latin typeface="Arial" pitchFamily="34" charset="0"/>
                <a:ea typeface="+mn-ea"/>
                <a:cs typeface="+mn-cs"/>
              </a:rPr>
              <a:t>；</a:t>
            </a:r>
            <a:r>
              <a:rPr lang="en-US" altLang="zh-CN" sz="1100" b="0" i="0" kern="1200" dirty="0">
                <a:solidFill>
                  <a:schemeClr val="tx1"/>
                </a:solidFill>
                <a:effectLst/>
                <a:latin typeface="Arial" pitchFamily="34" charset="0"/>
                <a:ea typeface="+mn-ea"/>
                <a:cs typeface="+mn-cs"/>
              </a:rPr>
              <a:t>IR:</a:t>
            </a:r>
            <a:r>
              <a:rPr lang="en-US" altLang="zh-CN" sz="1100" b="0" i="0" kern="1200" baseline="0" dirty="0">
                <a:solidFill>
                  <a:schemeClr val="tx1"/>
                </a:solidFill>
                <a:effectLst/>
                <a:latin typeface="Arial" pitchFamily="34" charset="0"/>
                <a:ea typeface="+mn-ea"/>
                <a:cs typeface="+mn-cs"/>
              </a:rPr>
              <a:t> Instruction Register; MAR: Memory Address Register;</a:t>
            </a:r>
          </a:p>
          <a:p>
            <a:r>
              <a:rPr lang="en-US" altLang="zh-CN" sz="1100" b="0" i="0" kern="1200" baseline="0" dirty="0">
                <a:solidFill>
                  <a:schemeClr val="tx1"/>
                </a:solidFill>
                <a:effectLst/>
                <a:latin typeface="Arial" pitchFamily="34" charset="0"/>
                <a:ea typeface="+mn-ea"/>
                <a:cs typeface="+mn-cs"/>
              </a:rPr>
              <a:t>MDR: Memory Data Register</a:t>
            </a:r>
            <a:r>
              <a:rPr lang="zh-CN" altLang="en-US" sz="1100" b="0" i="0" kern="1200" baseline="0" dirty="0">
                <a:solidFill>
                  <a:schemeClr val="tx1"/>
                </a:solidFill>
                <a:effectLst/>
                <a:latin typeface="Arial" pitchFamily="34" charset="0"/>
                <a:ea typeface="+mn-ea"/>
                <a:cs typeface="+mn-cs"/>
              </a:rPr>
              <a:t>；</a:t>
            </a:r>
            <a:r>
              <a:rPr lang="en-US" altLang="zh-CN" sz="1100" b="0" i="0" kern="1200" baseline="0" dirty="0">
                <a:solidFill>
                  <a:schemeClr val="tx1"/>
                </a:solidFill>
                <a:effectLst/>
                <a:latin typeface="Arial" pitchFamily="34" charset="0"/>
                <a:ea typeface="+mn-ea"/>
                <a:cs typeface="+mn-cs"/>
              </a:rPr>
              <a:t>OP</a:t>
            </a:r>
            <a:r>
              <a:rPr lang="zh-CN" altLang="en-US" sz="1100" b="0" i="0" kern="1200" baseline="0" dirty="0">
                <a:solidFill>
                  <a:schemeClr val="tx1"/>
                </a:solidFill>
                <a:effectLst/>
                <a:latin typeface="Arial" pitchFamily="34" charset="0"/>
                <a:ea typeface="+mn-ea"/>
                <a:cs typeface="+mn-cs"/>
              </a:rPr>
              <a:t>：</a:t>
            </a:r>
            <a:r>
              <a:rPr lang="en-US" altLang="zh-CN" sz="1100" b="0" i="0" kern="1200" baseline="0">
                <a:solidFill>
                  <a:schemeClr val="tx1"/>
                </a:solidFill>
                <a:effectLst/>
                <a:latin typeface="Arial" pitchFamily="34" charset="0"/>
                <a:ea typeface="+mn-ea"/>
                <a:cs typeface="+mn-cs"/>
              </a:rPr>
              <a:t>Operator</a:t>
            </a:r>
            <a:endParaRPr lang="en-US" altLang="zh-CN" sz="1100" b="0" i="0" kern="1200" dirty="0">
              <a:solidFill>
                <a:schemeClr val="tx1"/>
              </a:solidFill>
              <a:effectLst/>
              <a:latin typeface="Arial" pitchFamily="34" charset="0"/>
              <a:ea typeface="+mn-ea"/>
              <a:cs typeface="+mn-cs"/>
            </a:endParaRPr>
          </a:p>
        </p:txBody>
      </p:sp>
    </p:spTree>
    <p:extLst>
      <p:ext uri="{BB962C8B-B14F-4D97-AF65-F5344CB8AC3E}">
        <p14:creationId xmlns:p14="http://schemas.microsoft.com/office/powerpoint/2010/main" val="27509333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710501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3</a:t>
            </a:r>
            <a:r>
              <a:rPr lang="zh-CN" altLang="en-US" dirty="0"/>
              <a:t>地址指令：算逻指令；</a:t>
            </a:r>
            <a:r>
              <a:rPr lang="en-US" altLang="zh-CN" dirty="0"/>
              <a:t>2</a:t>
            </a:r>
            <a:r>
              <a:rPr lang="zh-CN" altLang="en-US" dirty="0"/>
              <a:t>地址指令：取非；</a:t>
            </a:r>
            <a:r>
              <a:rPr lang="en-US" altLang="zh-CN" dirty="0"/>
              <a:t>1</a:t>
            </a:r>
            <a:r>
              <a:rPr lang="zh-CN" altLang="en-US" dirty="0"/>
              <a:t>地址指令：跳转；</a:t>
            </a:r>
            <a:r>
              <a:rPr lang="en-US" altLang="zh-CN" dirty="0"/>
              <a:t>0</a:t>
            </a:r>
            <a:r>
              <a:rPr lang="zh-CN" altLang="en-US" dirty="0"/>
              <a:t>地址：停机指令</a:t>
            </a:r>
            <a:endParaRPr lang="en-CA" altLang="zh-CN" dirty="0"/>
          </a:p>
          <a:p>
            <a:endParaRPr lang="en-CA" altLang="zh-CN" dirty="0"/>
          </a:p>
          <a:p>
            <a:r>
              <a:rPr lang="zh-CN" altLang="en-US" dirty="0"/>
              <a:t>举例子需要落实到 </a:t>
            </a:r>
            <a:r>
              <a:rPr lang="en-CA" altLang="zh-CN" dirty="0"/>
              <a:t>slide </a:t>
            </a:r>
            <a:r>
              <a:rPr lang="zh-CN" altLang="en-CA" dirty="0"/>
              <a:t>上</a:t>
            </a:r>
            <a:r>
              <a:rPr lang="zh-CN" altLang="en-US" dirty="0"/>
              <a:t>，光讲学生可能听不懂，需要写上去。</a:t>
            </a:r>
            <a:endParaRPr lang="en-CA" altLang="zh-CN" dirty="0"/>
          </a:p>
          <a:p>
            <a:r>
              <a:rPr lang="zh-CN" altLang="en-US" dirty="0"/>
              <a:t>除了储存程序，还有什么别的方式呢？加入对比可能更好的理解冯诺伊曼结构的精妙之处</a:t>
            </a:r>
            <a:endParaRPr lang="en-CA" altLang="zh-CN" dirty="0"/>
          </a:p>
          <a:p>
            <a:endParaRPr lang="zh-CN" altLang="en-US" dirty="0"/>
          </a:p>
        </p:txBody>
      </p:sp>
    </p:spTree>
    <p:extLst>
      <p:ext uri="{BB962C8B-B14F-4D97-AF65-F5344CB8AC3E}">
        <p14:creationId xmlns:p14="http://schemas.microsoft.com/office/powerpoint/2010/main" val="37221657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a:t>
            </a:r>
            <a:r>
              <a:rPr lang="en-US" altLang="zh-CN" dirty="0"/>
              <a:t>35</a:t>
            </a:r>
            <a:r>
              <a:rPr lang="zh-CN" altLang="en-US" dirty="0"/>
              <a:t>，</a:t>
            </a:r>
            <a:r>
              <a:rPr lang="en-US" altLang="zh-CN" dirty="0" err="1"/>
              <a:t>i</a:t>
            </a:r>
            <a:r>
              <a:rPr lang="zh-CN" altLang="en-US" dirty="0"/>
              <a:t>：</a:t>
            </a:r>
            <a:r>
              <a:rPr lang="en-US" altLang="zh-CN" dirty="0"/>
              <a:t>105</a:t>
            </a:r>
            <a:endParaRPr lang="zh-CN" altLang="en-US" dirty="0"/>
          </a:p>
        </p:txBody>
      </p:sp>
    </p:spTree>
    <p:extLst>
      <p:ext uri="{BB962C8B-B14F-4D97-AF65-F5344CB8AC3E}">
        <p14:creationId xmlns:p14="http://schemas.microsoft.com/office/powerpoint/2010/main" val="302002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Rot="1" noChangeAspect="1" noChangeArrowheads="1" noTextEdit="1"/>
          </p:cNvSpPr>
          <p:nvPr>
            <p:ph type="sldImg"/>
          </p:nvPr>
        </p:nvSpPr>
        <p:spPr>
          <a:xfrm>
            <a:off x="379413" y="576263"/>
            <a:ext cx="6113462" cy="3440112"/>
          </a:xfrm>
          <a:ln/>
        </p:spPr>
      </p:sp>
      <p:sp>
        <p:nvSpPr>
          <p:cNvPr id="78851" name="Rectangle 3"/>
          <p:cNvSpPr>
            <a:spLocks noGrp="1" noChangeArrowheads="1"/>
          </p:cNvSpPr>
          <p:nvPr>
            <p:ph type="body" idx="1"/>
          </p:nvPr>
        </p:nvSpPr>
        <p:spPr>
          <a:xfrm>
            <a:off x="517525" y="4341813"/>
            <a:ext cx="5908675" cy="4116387"/>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45" tIns="44232" rIns="90045" bIns="44232"/>
          <a:lstStyle/>
          <a:p>
            <a:pPr marL="209550" indent="-209550">
              <a:spcBef>
                <a:spcPct val="50000"/>
              </a:spcBef>
            </a:pPr>
            <a:r>
              <a:rPr lang="en-US" altLang="zh-CN" b="1" dirty="0">
                <a:solidFill>
                  <a:schemeClr val="accent2"/>
                </a:solidFill>
                <a:latin typeface="Arial" panose="020B0604020202020204" pitchFamily="34" charset="0"/>
              </a:rPr>
              <a:t>Hello</a:t>
            </a:r>
            <a:r>
              <a:rPr lang="zh-CN" altLang="en-US" b="1" dirty="0">
                <a:solidFill>
                  <a:schemeClr val="accent2"/>
                </a:solidFill>
                <a:latin typeface="Arial" panose="020B0604020202020204" pitchFamily="34" charset="0"/>
              </a:rPr>
              <a:t>程序被启动后，计算机的动作过程如下：</a:t>
            </a:r>
          </a:p>
          <a:p>
            <a:pPr marL="209550" indent="-209550"/>
            <a:r>
              <a:rPr lang="en-US" altLang="zh-CN" b="1" dirty="0">
                <a:latin typeface="Arial" panose="020B0604020202020204" pitchFamily="34" charset="0"/>
              </a:rPr>
              <a:t>Shell</a:t>
            </a:r>
            <a:r>
              <a:rPr lang="zh-CN" altLang="en-US" b="1" dirty="0">
                <a:latin typeface="Arial" panose="020B0604020202020204" pitchFamily="34" charset="0"/>
              </a:rPr>
              <a:t>程序读取字符串“</a:t>
            </a:r>
            <a:r>
              <a:rPr lang="en-US" altLang="zh-CN" b="1" dirty="0">
                <a:latin typeface="Arial" panose="020B0604020202020204" pitchFamily="34" charset="0"/>
              </a:rPr>
              <a:t>./hello</a:t>
            </a:r>
            <a:r>
              <a:rPr lang="zh-CN" altLang="en-US" b="1" dirty="0">
                <a:latin typeface="Arial" panose="020B0604020202020204" pitchFamily="34" charset="0"/>
              </a:rPr>
              <a:t>”中各字符到寄存器，然后存放到主存；</a:t>
            </a:r>
            <a:endParaRPr lang="en-US" altLang="zh-CN" b="1" dirty="0">
              <a:latin typeface="Arial" panose="020B0604020202020204" pitchFamily="34" charset="0"/>
            </a:endParaRPr>
          </a:p>
          <a:p>
            <a:pPr marL="209550" indent="-209550"/>
            <a:r>
              <a:rPr lang="en-US" altLang="zh-CN" b="1" dirty="0">
                <a:latin typeface="Arial" panose="020B0604020202020204" pitchFamily="34" charset="0"/>
              </a:rPr>
              <a:t>“Enter</a:t>
            </a:r>
            <a:r>
              <a:rPr lang="zh-CN" altLang="en-US" b="1" dirty="0">
                <a:latin typeface="Arial" panose="020B0604020202020204" pitchFamily="34" charset="0"/>
              </a:rPr>
              <a:t>”键输入后，操作系统内核（载入程序）根据主存中的字符串“</a:t>
            </a:r>
            <a:r>
              <a:rPr lang="en-US" altLang="zh-CN" b="1" dirty="0">
                <a:latin typeface="Arial" panose="020B0604020202020204" pitchFamily="34" charset="0"/>
              </a:rPr>
              <a:t>hello”</a:t>
            </a:r>
            <a:r>
              <a:rPr lang="zh-CN" altLang="en-US" b="1" dirty="0">
                <a:latin typeface="Arial" panose="020B0604020202020204" pitchFamily="34" charset="0"/>
              </a:rPr>
              <a:t>到磁盘上找到特定的</a:t>
            </a:r>
            <a:r>
              <a:rPr lang="en-US" altLang="zh-CN" b="1" dirty="0">
                <a:latin typeface="Arial" panose="020B0604020202020204" pitchFamily="34" charset="0"/>
              </a:rPr>
              <a:t>hello</a:t>
            </a:r>
            <a:r>
              <a:rPr lang="zh-CN" altLang="en-US" b="1" dirty="0">
                <a:latin typeface="Arial" panose="020B0604020202020204" pitchFamily="34" charset="0"/>
              </a:rPr>
              <a:t>目标文件，将其包含的指令代码和数据（“</a:t>
            </a:r>
            <a:r>
              <a:rPr lang="en-US" altLang="zh-CN" b="1" dirty="0">
                <a:latin typeface="Arial" panose="020B0604020202020204" pitchFamily="34" charset="0"/>
              </a:rPr>
              <a:t>hello, world\n</a:t>
            </a:r>
            <a:r>
              <a:rPr lang="zh-CN" altLang="en-US" b="1" dirty="0">
                <a:latin typeface="Arial" panose="020B0604020202020204" pitchFamily="34" charset="0"/>
              </a:rPr>
              <a:t>”）从磁盘读到主存，并将控制权转交给</a:t>
            </a:r>
            <a:r>
              <a:rPr lang="en-US" altLang="zh-CN" b="1" dirty="0">
                <a:latin typeface="Arial" panose="020B0604020202020204" pitchFamily="34" charset="0"/>
              </a:rPr>
              <a:t>hello</a:t>
            </a:r>
            <a:r>
              <a:rPr lang="zh-CN" altLang="en-US" b="1" dirty="0">
                <a:latin typeface="Arial" panose="020B0604020202020204" pitchFamily="34" charset="0"/>
              </a:rPr>
              <a:t>程序，即将</a:t>
            </a:r>
            <a:r>
              <a:rPr lang="en-US" altLang="zh-CN" b="1" dirty="0">
                <a:latin typeface="Arial" panose="020B0604020202020204" pitchFamily="34" charset="0"/>
              </a:rPr>
              <a:t>hello</a:t>
            </a:r>
            <a:r>
              <a:rPr lang="zh-CN" altLang="en-US" b="1" dirty="0">
                <a:latin typeface="Arial" panose="020B0604020202020204" pitchFamily="34" charset="0"/>
              </a:rPr>
              <a:t>程序的第一条指令的地址送到</a:t>
            </a:r>
            <a:r>
              <a:rPr lang="en-US" altLang="zh-CN" b="1" dirty="0">
                <a:latin typeface="Arial" panose="020B0604020202020204" pitchFamily="34" charset="0"/>
              </a:rPr>
              <a:t>PC</a:t>
            </a:r>
            <a:r>
              <a:rPr lang="zh-CN" altLang="en-US" b="1" dirty="0">
                <a:latin typeface="Arial" panose="020B0604020202020204" pitchFamily="34" charset="0"/>
              </a:rPr>
              <a:t>中；处理器从</a:t>
            </a:r>
            <a:r>
              <a:rPr lang="en-US" altLang="zh-CN" b="1" dirty="0">
                <a:latin typeface="Arial" panose="020B0604020202020204" pitchFamily="34" charset="0"/>
              </a:rPr>
              <a:t>hello</a:t>
            </a:r>
            <a:r>
              <a:rPr lang="zh-CN" altLang="en-US" b="1" dirty="0">
                <a:latin typeface="Arial" panose="020B0604020202020204" pitchFamily="34" charset="0"/>
              </a:rPr>
              <a:t>主程序的指令代码开始执行；</a:t>
            </a:r>
            <a:r>
              <a:rPr lang="en-US" altLang="zh-CN" b="1" dirty="0">
                <a:latin typeface="Arial" panose="020B0604020202020204" pitchFamily="34" charset="0"/>
              </a:rPr>
              <a:t>Hello</a:t>
            </a:r>
            <a:r>
              <a:rPr lang="zh-CN" altLang="en-US" b="1" dirty="0">
                <a:latin typeface="Arial" panose="020B0604020202020204" pitchFamily="34" charset="0"/>
              </a:rPr>
              <a:t>程序将“</a:t>
            </a:r>
            <a:r>
              <a:rPr lang="en-US" altLang="zh-CN" b="1" dirty="0">
                <a:latin typeface="Arial" panose="020B0604020202020204" pitchFamily="34" charset="0"/>
              </a:rPr>
              <a:t>hello, world\n</a:t>
            </a:r>
            <a:r>
              <a:rPr lang="zh-CN" altLang="en-US" b="1" dirty="0">
                <a:latin typeface="Arial" panose="020B0604020202020204" pitchFamily="34" charset="0"/>
              </a:rPr>
              <a:t>”串中的字节从主存读到寄存器，再从寄存器输出到显示器上。</a:t>
            </a:r>
            <a:endParaRPr lang="en-US" altLang="zh-CN" b="1" dirty="0">
              <a:latin typeface="Arial" panose="020B0604020202020204" pitchFamily="34" charset="0"/>
            </a:endParaRPr>
          </a:p>
          <a:p>
            <a:pPr marL="209550" indent="-209550">
              <a:spcBef>
                <a:spcPct val="50000"/>
              </a:spcBef>
            </a:pPr>
            <a:r>
              <a:rPr lang="en-US" altLang="zh-CN" dirty="0" err="1">
                <a:latin typeface="Arial" panose="020B0604020202020204" pitchFamily="34" charset="0"/>
              </a:rPr>
              <a:t>Execve</a:t>
            </a:r>
            <a:r>
              <a:rPr lang="zh-CN" altLang="en-US" dirty="0">
                <a:latin typeface="Arial" panose="020B0604020202020204" pitchFamily="34" charset="0"/>
              </a:rPr>
              <a:t>函数</a:t>
            </a:r>
          </a:p>
        </p:txBody>
      </p:sp>
    </p:spTree>
    <p:extLst>
      <p:ext uri="{BB962C8B-B14F-4D97-AF65-F5344CB8AC3E}">
        <p14:creationId xmlns:p14="http://schemas.microsoft.com/office/powerpoint/2010/main" val="15415982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50397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r>
              <a:rPr lang="zh-CN" altLang="en-US" dirty="0"/>
              <a:t>需要加入图来理解</a:t>
            </a:r>
            <a:endParaRPr lang="en-CA" altLang="zh-CN" dirty="0"/>
          </a:p>
          <a:p>
            <a:endParaRPr lang="zh-CN" altLang="en-US" dirty="0"/>
          </a:p>
        </p:txBody>
      </p:sp>
    </p:spTree>
    <p:extLst>
      <p:ext uri="{BB962C8B-B14F-4D97-AF65-F5344CB8AC3E}">
        <p14:creationId xmlns:p14="http://schemas.microsoft.com/office/powerpoint/2010/main" val="850397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r>
              <a:rPr lang="zh-CN" altLang="en-US" dirty="0"/>
              <a:t>理解这一过程就像去西天取经：西天取经路上你需要经过九九八十一难，但是你们能够度过这些难关，就可以修得正果！</a:t>
            </a:r>
          </a:p>
        </p:txBody>
      </p:sp>
    </p:spTree>
    <p:extLst>
      <p:ext uri="{BB962C8B-B14F-4D97-AF65-F5344CB8AC3E}">
        <p14:creationId xmlns:p14="http://schemas.microsoft.com/office/powerpoint/2010/main" val="850397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6113122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GR = GPR</a:t>
            </a:r>
            <a:endParaRPr lang="zh-CN" altLang="en-US" dirty="0"/>
          </a:p>
        </p:txBody>
      </p:sp>
    </p:spTree>
    <p:extLst>
      <p:ext uri="{BB962C8B-B14F-4D97-AF65-F5344CB8AC3E}">
        <p14:creationId xmlns:p14="http://schemas.microsoft.com/office/powerpoint/2010/main" val="6878292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Rot="1" noChangeAspect="1" noChangeArrowheads="1" noTextEdit="1"/>
          </p:cNvSpPr>
          <p:nvPr>
            <p:ph type="sldImg"/>
          </p:nvPr>
        </p:nvSpPr>
        <p:spPr>
          <a:xfrm>
            <a:off x="160338" y="658813"/>
            <a:ext cx="6792912" cy="3822700"/>
          </a:xfrm>
          <a:ln/>
        </p:spPr>
      </p:sp>
      <p:sp>
        <p:nvSpPr>
          <p:cNvPr id="2" name="备注占位符 1"/>
          <p:cNvSpPr>
            <a:spLocks noGrp="1"/>
          </p:cNvSpPr>
          <p:nvPr>
            <p:ph type="body" idx="1"/>
          </p:nvPr>
        </p:nvSpPr>
        <p:spPr/>
        <p:txBody>
          <a:bodyPr/>
          <a:lstStyle/>
          <a:p>
            <a:r>
              <a:rPr lang="en-US" altLang="zh-CN" dirty="0"/>
              <a:t>AC</a:t>
            </a:r>
            <a:r>
              <a:rPr lang="zh-CN" altLang="en-US" dirty="0"/>
              <a:t>：</a:t>
            </a:r>
            <a:r>
              <a:rPr lang="en-US" altLang="zh-CN" dirty="0"/>
              <a:t>accumulator</a:t>
            </a:r>
            <a:r>
              <a:rPr lang="zh-CN" altLang="en-US" dirty="0"/>
              <a:t>累加器</a:t>
            </a:r>
            <a:endParaRPr lang="en-US" altLang="zh-CN" dirty="0"/>
          </a:p>
          <a:p>
            <a:r>
              <a:rPr lang="en-US" altLang="zh-CN" dirty="0"/>
              <a:t>Add</a:t>
            </a:r>
            <a:r>
              <a:rPr lang="zh-CN" altLang="en-US" dirty="0"/>
              <a:t>：</a:t>
            </a:r>
            <a:r>
              <a:rPr lang="en-US" altLang="zh-CN" dirty="0"/>
              <a:t>Address</a:t>
            </a:r>
          </a:p>
          <a:p>
            <a:r>
              <a:rPr lang="en-US" altLang="zh-CN" dirty="0"/>
              <a:t>MUL</a:t>
            </a:r>
            <a:r>
              <a:rPr lang="zh-CN" altLang="en-US" dirty="0"/>
              <a:t>：</a:t>
            </a:r>
            <a:r>
              <a:rPr lang="en-US" altLang="zh-CN" dirty="0"/>
              <a:t>Multiply</a:t>
            </a:r>
            <a:endParaRPr lang="zh-CN" altLang="en-US" dirty="0"/>
          </a:p>
        </p:txBody>
      </p:sp>
    </p:spTree>
    <p:extLst>
      <p:ext uri="{BB962C8B-B14F-4D97-AF65-F5344CB8AC3E}">
        <p14:creationId xmlns:p14="http://schemas.microsoft.com/office/powerpoint/2010/main" val="18932097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Rot="1" noChangeAspect="1" noChangeArrowheads="1" noTextEdit="1"/>
          </p:cNvSpPr>
          <p:nvPr>
            <p:ph type="sldImg"/>
          </p:nvPr>
        </p:nvSpPr>
        <p:spPr>
          <a:xfrm>
            <a:off x="160338" y="658813"/>
            <a:ext cx="6792912" cy="3822700"/>
          </a:xfrm>
          <a:ln/>
        </p:spPr>
      </p:sp>
    </p:spTree>
    <p:extLst>
      <p:ext uri="{BB962C8B-B14F-4D97-AF65-F5344CB8AC3E}">
        <p14:creationId xmlns:p14="http://schemas.microsoft.com/office/powerpoint/2010/main" val="39669794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2"/>
          <p:cNvSpPr>
            <a:spLocks noGrp="1" noRot="1" noChangeAspect="1" noChangeArrowheads="1" noTextEdit="1"/>
          </p:cNvSpPr>
          <p:nvPr>
            <p:ph type="sldImg"/>
          </p:nvPr>
        </p:nvSpPr>
        <p:spPr>
          <a:xfrm>
            <a:off x="160338" y="658813"/>
            <a:ext cx="6792912" cy="3822700"/>
          </a:xfrm>
          <a:ln/>
        </p:spPr>
      </p:sp>
    </p:spTree>
    <p:extLst>
      <p:ext uri="{BB962C8B-B14F-4D97-AF65-F5344CB8AC3E}">
        <p14:creationId xmlns:p14="http://schemas.microsoft.com/office/powerpoint/2010/main" val="19688670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2022867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r>
              <a:rPr lang="zh-CN" altLang="en-US" dirty="0"/>
              <a:t>施一公</a:t>
            </a:r>
            <a:r>
              <a:rPr lang="en-US" altLang="zh-CN" dirty="0"/>
              <a:t>:”</a:t>
            </a:r>
            <a:r>
              <a:rPr lang="zh-CN" altLang="en-US" dirty="0"/>
              <a:t>宇宙中从来不存在时间</a:t>
            </a:r>
            <a:r>
              <a:rPr lang="en-US" altLang="zh-CN" dirty="0"/>
              <a:t>,</a:t>
            </a:r>
            <a:r>
              <a:rPr lang="zh-CN" altLang="en-US" dirty="0"/>
              <a:t>时间就是运动</a:t>
            </a:r>
            <a:r>
              <a:rPr lang="en-US" altLang="zh-CN" dirty="0"/>
              <a:t>,</a:t>
            </a:r>
            <a:r>
              <a:rPr lang="zh-CN" altLang="en-US" dirty="0"/>
              <a:t>从宇宙大爆炸开始</a:t>
            </a:r>
            <a:r>
              <a:rPr lang="en-US" altLang="zh-CN" dirty="0"/>
              <a:t>,</a:t>
            </a:r>
            <a:r>
              <a:rPr lang="zh-CN" altLang="en-US" dirty="0"/>
              <a:t>我们定义一年</a:t>
            </a:r>
            <a:r>
              <a:rPr lang="en-US" altLang="zh-CN" dirty="0"/>
              <a:t>,</a:t>
            </a:r>
            <a:r>
              <a:rPr lang="zh-CN" altLang="en-US" dirty="0"/>
              <a:t>就是地球围绕太阳公转一圈叫一年</a:t>
            </a:r>
            <a:r>
              <a:rPr lang="en-US" altLang="zh-CN" dirty="0"/>
              <a:t>,</a:t>
            </a:r>
            <a:r>
              <a:rPr lang="zh-CN" altLang="en-US" dirty="0"/>
              <a:t>它是运动</a:t>
            </a:r>
            <a:r>
              <a:rPr lang="en-US" altLang="zh-CN" dirty="0"/>
              <a:t>,</a:t>
            </a:r>
            <a:r>
              <a:rPr lang="zh-CN" altLang="en-US" dirty="0"/>
              <a:t>不是时间。一天是地球自转一天</a:t>
            </a:r>
            <a:r>
              <a:rPr lang="en-US" altLang="zh-CN" dirty="0"/>
              <a:t>24</a:t>
            </a:r>
            <a:r>
              <a:rPr lang="zh-CN" altLang="en-US" dirty="0"/>
              <a:t>小时</a:t>
            </a:r>
            <a:r>
              <a:rPr lang="en-US" altLang="zh-CN" dirty="0"/>
              <a:t>,</a:t>
            </a:r>
            <a:r>
              <a:rPr lang="zh-CN" altLang="en-US" dirty="0"/>
              <a:t>我们管它叫时间。地球上本来没有时间</a:t>
            </a:r>
            <a:r>
              <a:rPr lang="en-US" altLang="zh-CN" dirty="0"/>
              <a:t>,</a:t>
            </a:r>
            <a:r>
              <a:rPr lang="zh-CN" altLang="en-US" dirty="0"/>
              <a:t>这根本就不是一个我们现在想象的虚无缥缈的一个纬度</a:t>
            </a:r>
            <a:r>
              <a:rPr lang="en-US" altLang="zh-CN" dirty="0"/>
              <a:t>,</a:t>
            </a:r>
            <a:r>
              <a:rPr lang="zh-CN" altLang="en-US" dirty="0"/>
              <a:t>时间也是一个运动的的维度</a:t>
            </a:r>
            <a:r>
              <a:rPr lang="en-US" altLang="zh-CN" dirty="0"/>
              <a:t>,</a:t>
            </a:r>
            <a:r>
              <a:rPr lang="zh-CN" altLang="en-US" dirty="0"/>
              <a:t>是一个空间的维度</a:t>
            </a:r>
            <a:r>
              <a:rPr lang="en-US" altLang="zh-CN" dirty="0"/>
              <a:t>,</a:t>
            </a:r>
            <a:r>
              <a:rPr lang="zh-CN" altLang="en-US" dirty="0"/>
              <a:t>时间其实就是空间中的运动。” </a:t>
            </a:r>
            <a:r>
              <a:rPr lang="zh-CN" altLang="en-US" b="1" dirty="0">
                <a:solidFill>
                  <a:schemeClr val="accent1"/>
                </a:solidFill>
              </a:rPr>
              <a:t>时间只是意识的产物，对于自然界来说，时间毫无意义。</a:t>
            </a:r>
            <a:endParaRPr lang="en-US" altLang="zh-CN" b="1" dirty="0">
              <a:solidFill>
                <a:schemeClr val="accent1"/>
              </a:solidFill>
            </a:endParaRPr>
          </a:p>
          <a:p>
            <a:endParaRPr lang="en-US" altLang="zh-CN" dirty="0"/>
          </a:p>
          <a:p>
            <a:r>
              <a:rPr lang="zh-CN" altLang="en-US" dirty="0"/>
              <a:t>哲学层面：时间是运动，计算也是运动。</a:t>
            </a:r>
            <a:r>
              <a:rPr lang="zh-CN" altLang="en-US" b="1" dirty="0">
                <a:solidFill>
                  <a:schemeClr val="accent1"/>
                </a:solidFill>
              </a:rPr>
              <a:t>难道世界的本源就是运动？</a:t>
            </a:r>
            <a:endParaRPr lang="en-US" altLang="zh-CN" b="1" dirty="0">
              <a:solidFill>
                <a:schemeClr val="accent1"/>
              </a:solidFill>
            </a:endParaRPr>
          </a:p>
          <a:p>
            <a:endParaRPr lang="en-US" altLang="zh-CN" dirty="0"/>
          </a:p>
          <a:p>
            <a:pPr marL="0" marR="0" lvl="0" indent="0" algn="just" defTabSz="914400" rtl="0" eaLnBrk="0" fontAlgn="base" latinLnBrk="0" hangingPunct="0">
              <a:lnSpc>
                <a:spcPct val="90000"/>
              </a:lnSpc>
              <a:spcBef>
                <a:spcPct val="40000"/>
              </a:spcBef>
              <a:spcAft>
                <a:spcPct val="0"/>
              </a:spcAft>
              <a:buClrTx/>
              <a:buSzTx/>
              <a:buFontTx/>
              <a:buNone/>
              <a:tabLst/>
              <a:defRPr/>
            </a:pPr>
            <a:r>
              <a:rPr lang="en-US" altLang="zh-CN" dirty="0"/>
              <a:t>PSW</a:t>
            </a:r>
            <a:r>
              <a:rPr lang="zh-CN" altLang="en-US" dirty="0"/>
              <a:t>：</a:t>
            </a:r>
            <a:r>
              <a:rPr lang="en-US" altLang="zh-CN" dirty="0"/>
              <a:t>Program Status Word</a:t>
            </a:r>
          </a:p>
          <a:p>
            <a:endParaRPr lang="en-US" altLang="zh-CN" dirty="0"/>
          </a:p>
        </p:txBody>
      </p:sp>
    </p:spTree>
    <p:extLst>
      <p:ext uri="{BB962C8B-B14F-4D97-AF65-F5344CB8AC3E}">
        <p14:creationId xmlns:p14="http://schemas.microsoft.com/office/powerpoint/2010/main" val="30547856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60338" y="658813"/>
            <a:ext cx="6792912" cy="3822700"/>
          </a:xfrm>
        </p:spPr>
      </p:sp>
      <p:sp>
        <p:nvSpPr>
          <p:cNvPr id="3" name="Notes Placeholder 2"/>
          <p:cNvSpPr>
            <a:spLocks noGrp="1"/>
          </p:cNvSpPr>
          <p:nvPr>
            <p:ph type="body" idx="1"/>
          </p:nvPr>
        </p:nvSpPr>
        <p:spPr/>
        <p:txBody>
          <a:bodyPr>
            <a:normAutofit/>
          </a:bodyPr>
          <a:lstStyle/>
          <a:p>
            <a:pPr defTabSz="973927">
              <a:defRPr/>
            </a:pPr>
            <a:endParaRPr lang="zh-CN" altLang="en-US" dirty="0"/>
          </a:p>
        </p:txBody>
      </p:sp>
    </p:spTree>
    <p:extLst>
      <p:ext uri="{BB962C8B-B14F-4D97-AF65-F5344CB8AC3E}">
        <p14:creationId xmlns:p14="http://schemas.microsoft.com/office/powerpoint/2010/main" val="21512816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body" idx="1"/>
          </p:nvPr>
        </p:nvSpPr>
        <p:spPr>
          <a:xfrm>
            <a:off x="534605" y="4860089"/>
            <a:ext cx="6117907" cy="4606253"/>
          </a:xfrm>
          <a:noFill/>
          <a:ln w="9525"/>
        </p:spPr>
        <p:txBody>
          <a:bodyPr lIns="97993" tIns="48137" rIns="97993" bIns="48137"/>
          <a:lstStyle/>
          <a:p>
            <a:pPr marL="0" marR="0" indent="0" algn="just" defTabSz="914400" rtl="0" eaLnBrk="0" fontAlgn="base" latinLnBrk="0" hangingPunct="0">
              <a:lnSpc>
                <a:spcPct val="90000"/>
              </a:lnSpc>
              <a:spcBef>
                <a:spcPct val="40000"/>
              </a:spcBef>
              <a:spcAft>
                <a:spcPct val="0"/>
              </a:spcAft>
              <a:buClrTx/>
              <a:buSzTx/>
              <a:buFontTx/>
              <a:buNone/>
              <a:tabLst/>
              <a:defRPr/>
            </a:pPr>
            <a:r>
              <a:rPr lang="en-US" altLang="zh-CN" sz="1200" i="1" dirty="0">
                <a:solidFill>
                  <a:prstClr val="black"/>
                </a:solidFill>
              </a:rPr>
              <a:t>Assembler</a:t>
            </a:r>
            <a:r>
              <a:rPr lang="en-US" altLang="zh-CN" sz="1200" i="1" baseline="0" dirty="0">
                <a:solidFill>
                  <a:prstClr val="black"/>
                </a:solidFill>
              </a:rPr>
              <a:t> </a:t>
            </a:r>
            <a:r>
              <a:rPr lang="zh-CN" altLang="en-US" sz="1200" i="1" baseline="0" dirty="0">
                <a:solidFill>
                  <a:prstClr val="black"/>
                </a:solidFill>
              </a:rPr>
              <a:t>汇编程序</a:t>
            </a:r>
            <a:endParaRPr lang="en-US" altLang="zh-CN" sz="1200" b="1" dirty="0"/>
          </a:p>
          <a:p>
            <a:r>
              <a:rPr lang="en-US" altLang="zh-CN" sz="1200" b="1" dirty="0"/>
              <a:t>ISA: Instruction Set Architecture</a:t>
            </a:r>
            <a:endParaRPr lang="en-US" dirty="0"/>
          </a:p>
        </p:txBody>
      </p:sp>
      <p:sp>
        <p:nvSpPr>
          <p:cNvPr id="29699" name="Rectangle 3"/>
          <p:cNvSpPr>
            <a:spLocks noGrp="1" noRot="1" noChangeAspect="1" noChangeArrowheads="1"/>
          </p:cNvSpPr>
          <p:nvPr>
            <p:ph type="sldImg"/>
          </p:nvPr>
        </p:nvSpPr>
        <p:spPr>
          <a:xfrm>
            <a:off x="160338" y="658813"/>
            <a:ext cx="6792912" cy="3822700"/>
          </a:xfrm>
        </p:spPr>
      </p:sp>
    </p:spTree>
    <p:extLst>
      <p:ext uri="{BB962C8B-B14F-4D97-AF65-F5344CB8AC3E}">
        <p14:creationId xmlns:p14="http://schemas.microsoft.com/office/powerpoint/2010/main" val="2141536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566414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0" fontAlgn="base" latinLnBrk="0" hangingPunct="0">
              <a:lnSpc>
                <a:spcPct val="90000"/>
              </a:lnSpc>
              <a:spcBef>
                <a:spcPct val="40000"/>
              </a:spcBef>
              <a:spcAft>
                <a:spcPct val="0"/>
              </a:spcAft>
              <a:buClrTx/>
              <a:buSzTx/>
              <a:buFontTx/>
              <a:buNone/>
              <a:tabLst/>
              <a:defRPr/>
            </a:pPr>
            <a:r>
              <a:rPr kumimoji="1" lang="zh-CN" altLang="en-US" dirty="0">
                <a:solidFill>
                  <a:schemeClr val="accent2"/>
                </a:solidFill>
                <a:latin typeface="微软雅黑" panose="020B0503020204020204" pitchFamily="34" charset="-122"/>
                <a:ea typeface="微软雅黑" panose="020B0503020204020204" pitchFamily="34" charset="-122"/>
              </a:rPr>
              <a:t>机器语言由指令代码构成，能被硬件直接执行。</a:t>
            </a:r>
            <a:r>
              <a:rPr kumimoji="1" lang="zh-CN" altLang="en-US" sz="1600" b="0" dirty="0">
                <a:solidFill>
                  <a:schemeClr val="accent2"/>
                </a:solidFill>
                <a:latin typeface="黑体" panose="02010609060101010101" pitchFamily="49" charset="-122"/>
                <a:ea typeface="黑体" panose="02010609060101010101" pitchFamily="49" charset="-122"/>
              </a:rPr>
              <a:t>   </a:t>
            </a:r>
            <a:endParaRPr lang="zh-CN" altLang="en-US" dirty="0"/>
          </a:p>
        </p:txBody>
      </p:sp>
    </p:spTree>
    <p:extLst>
      <p:ext uri="{BB962C8B-B14F-4D97-AF65-F5344CB8AC3E}">
        <p14:creationId xmlns:p14="http://schemas.microsoft.com/office/powerpoint/2010/main" val="1264640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r>
              <a:rPr lang="en-US" altLang="zh-CN" dirty="0"/>
              <a:t>Len-1:</a:t>
            </a:r>
            <a:r>
              <a:rPr lang="en-US" altLang="zh-CN" baseline="0" dirty="0"/>
              <a:t> </a:t>
            </a:r>
            <a:r>
              <a:rPr lang="en-US" altLang="zh-CN" dirty="0"/>
              <a:t>4294967295</a:t>
            </a:r>
            <a:endParaRPr lang="zh-CN" altLang="en-US" dirty="0"/>
          </a:p>
        </p:txBody>
      </p:sp>
    </p:spTree>
    <p:extLst>
      <p:ext uri="{BB962C8B-B14F-4D97-AF65-F5344CB8AC3E}">
        <p14:creationId xmlns:p14="http://schemas.microsoft.com/office/powerpoint/2010/main" val="17609037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0" fontAlgn="base" latinLnBrk="0" hangingPunct="0">
              <a:lnSpc>
                <a:spcPct val="90000"/>
              </a:lnSpc>
              <a:spcBef>
                <a:spcPct val="40000"/>
              </a:spcBef>
              <a:spcAft>
                <a:spcPct val="0"/>
              </a:spcAft>
              <a:buClrTx/>
              <a:buSzTx/>
              <a:buFontTx/>
              <a:buNone/>
              <a:tabLst/>
              <a:defRPr/>
            </a:pPr>
            <a:r>
              <a:rPr lang="zh-CN" altLang="en-US" sz="1100" dirty="0">
                <a:solidFill>
                  <a:srgbClr val="FF0000"/>
                </a:solidFill>
                <a:ea typeface="微软雅黑" panose="020B0503020204020204" pitchFamily="34" charset="-122"/>
              </a:rPr>
              <a:t>语言处理系统</a:t>
            </a:r>
            <a:r>
              <a:rPr lang="zh-CN" altLang="en-US" sz="1100" dirty="0">
                <a:ea typeface="微软雅黑" panose="020B0503020204020204" pitchFamily="34" charset="-122"/>
              </a:rPr>
              <a:t>包括：各种语言处理程序</a:t>
            </a:r>
            <a:r>
              <a:rPr lang="zh-CN" altLang="en-US" sz="1100" dirty="0">
                <a:solidFill>
                  <a:srgbClr val="009242"/>
                </a:solidFill>
                <a:ea typeface="微软雅黑" panose="020B0503020204020204" pitchFamily="34" charset="-122"/>
              </a:rPr>
              <a:t>（如编译、汇编、链接）</a:t>
            </a:r>
            <a:r>
              <a:rPr lang="zh-CN" altLang="en-US" sz="1100" dirty="0">
                <a:ea typeface="微软雅黑" panose="020B0503020204020204" pitchFamily="34" charset="-122"/>
              </a:rPr>
              <a:t>、运行时系统</a:t>
            </a:r>
            <a:r>
              <a:rPr lang="zh-CN" altLang="en-US" sz="1100" dirty="0">
                <a:solidFill>
                  <a:srgbClr val="009242"/>
                </a:solidFill>
                <a:ea typeface="微软雅黑" panose="020B0503020204020204" pitchFamily="34" charset="-122"/>
              </a:rPr>
              <a:t>（如核心库函数）</a:t>
            </a:r>
          </a:p>
          <a:p>
            <a:endParaRPr lang="zh-CN" altLang="en-US" dirty="0"/>
          </a:p>
        </p:txBody>
      </p:sp>
    </p:spTree>
    <p:extLst>
      <p:ext uri="{BB962C8B-B14F-4D97-AF65-F5344CB8AC3E}">
        <p14:creationId xmlns:p14="http://schemas.microsoft.com/office/powerpoint/2010/main" val="11678956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幻灯片图像占位符 1"/>
          <p:cNvSpPr>
            <a:spLocks noGrp="1" noRot="1" noChangeAspect="1" noChangeArrowheads="1" noTextEdit="1"/>
          </p:cNvSpPr>
          <p:nvPr>
            <p:ph type="sldImg"/>
          </p:nvPr>
        </p:nvSpPr>
        <p:spPr>
          <a:ln/>
        </p:spPr>
      </p:sp>
      <p:sp>
        <p:nvSpPr>
          <p:cNvPr id="92163" name="备注占位符 2"/>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just" defTabSz="914400" rtl="0" eaLnBrk="0" fontAlgn="base" latinLnBrk="0" hangingPunct="0">
              <a:lnSpc>
                <a:spcPct val="90000"/>
              </a:lnSpc>
              <a:spcBef>
                <a:spcPct val="40000"/>
              </a:spcBef>
              <a:spcAft>
                <a:spcPct val="0"/>
              </a:spcAft>
              <a:buClrTx/>
              <a:buSzTx/>
              <a:buFontTx/>
              <a:buNone/>
              <a:tabLst/>
              <a:defRPr/>
            </a:pPr>
            <a:r>
              <a:rPr lang="en-US" altLang="zh-CN" sz="1100" b="0" i="0" kern="1200" dirty="0">
                <a:solidFill>
                  <a:schemeClr val="tx1"/>
                </a:solidFill>
                <a:effectLst/>
                <a:latin typeface="Arial" pitchFamily="34" charset="0"/>
                <a:ea typeface="+mn-ea"/>
                <a:cs typeface="+mn-cs"/>
              </a:rPr>
              <a:t>C89</a:t>
            </a:r>
            <a:r>
              <a:rPr lang="zh-CN" altLang="en-US" sz="1100" b="0" i="0" kern="1200" dirty="0">
                <a:solidFill>
                  <a:schemeClr val="tx1"/>
                </a:solidFill>
                <a:effectLst/>
                <a:latin typeface="Arial" pitchFamily="34" charset="0"/>
                <a:ea typeface="+mn-ea"/>
                <a:cs typeface="+mn-cs"/>
              </a:rPr>
              <a:t>（</a:t>
            </a:r>
            <a:r>
              <a:rPr lang="en-US" altLang="zh-CN" sz="1100" b="0" i="0" kern="1200" dirty="0">
                <a:solidFill>
                  <a:schemeClr val="tx1"/>
                </a:solidFill>
                <a:effectLst/>
                <a:latin typeface="Arial" pitchFamily="34" charset="0"/>
                <a:ea typeface="+mn-ea"/>
                <a:cs typeface="+mn-cs"/>
              </a:rPr>
              <a:t>C90</a:t>
            </a:r>
            <a:r>
              <a:rPr lang="zh-CN" altLang="en-US" sz="1100" b="0" i="0" kern="1200" dirty="0">
                <a:solidFill>
                  <a:schemeClr val="tx1"/>
                </a:solidFill>
                <a:effectLst/>
                <a:latin typeface="Arial" pitchFamily="34" charset="0"/>
                <a:ea typeface="+mn-ea"/>
                <a:cs typeface="+mn-cs"/>
              </a:rPr>
              <a:t>）</a:t>
            </a:r>
            <a:r>
              <a:rPr lang="en-US" altLang="zh-CN" sz="1100" b="0" i="0" kern="1200" dirty="0">
                <a:solidFill>
                  <a:schemeClr val="tx1"/>
                </a:solidFill>
                <a:effectLst/>
                <a:latin typeface="Arial" pitchFamily="34" charset="0"/>
                <a:ea typeface="+mn-ea"/>
                <a:cs typeface="+mn-cs"/>
              </a:rPr>
              <a:t>(1990)</a:t>
            </a:r>
            <a:r>
              <a:rPr lang="zh-CN" altLang="en-US" sz="1100" b="0" i="0" kern="1200" dirty="0">
                <a:solidFill>
                  <a:schemeClr val="tx1"/>
                </a:solidFill>
                <a:effectLst/>
                <a:latin typeface="Arial" pitchFamily="34" charset="0"/>
                <a:ea typeface="+mn-ea"/>
                <a:cs typeface="+mn-cs"/>
              </a:rPr>
              <a:t>、</a:t>
            </a:r>
            <a:r>
              <a:rPr lang="en-US" altLang="zh-CN" sz="1100" b="0" i="0" kern="1200" dirty="0">
                <a:solidFill>
                  <a:schemeClr val="tx1"/>
                </a:solidFill>
                <a:effectLst/>
                <a:latin typeface="Arial" pitchFamily="34" charset="0"/>
                <a:ea typeface="+mn-ea"/>
                <a:cs typeface="+mn-cs"/>
              </a:rPr>
              <a:t>C99</a:t>
            </a:r>
            <a:r>
              <a:rPr lang="zh-CN" altLang="en-US" sz="1100" b="0" i="0" kern="1200" dirty="0">
                <a:solidFill>
                  <a:schemeClr val="tx1"/>
                </a:solidFill>
                <a:effectLst/>
                <a:latin typeface="Arial" pitchFamily="34" charset="0"/>
                <a:ea typeface="+mn-ea"/>
                <a:cs typeface="+mn-cs"/>
              </a:rPr>
              <a:t>、</a:t>
            </a:r>
            <a:r>
              <a:rPr lang="en-US" altLang="zh-CN" sz="1100" b="0" i="0" kern="1200" dirty="0">
                <a:solidFill>
                  <a:schemeClr val="tx1"/>
                </a:solidFill>
                <a:effectLst/>
                <a:latin typeface="Arial" pitchFamily="34" charset="0"/>
                <a:ea typeface="+mn-ea"/>
                <a:cs typeface="+mn-cs"/>
              </a:rPr>
              <a:t>C11(2011)——C</a:t>
            </a:r>
            <a:r>
              <a:rPr lang="zh-CN" altLang="en-US" sz="1100" b="0" i="0" kern="1200" dirty="0">
                <a:solidFill>
                  <a:schemeClr val="tx1"/>
                </a:solidFill>
                <a:effectLst/>
                <a:latin typeface="Arial" pitchFamily="34" charset="0"/>
                <a:ea typeface="+mn-ea"/>
                <a:cs typeface="+mn-cs"/>
              </a:rPr>
              <a:t>语言的三套标准</a:t>
            </a:r>
            <a:r>
              <a:rPr lang="en-US" altLang="zh-CN" sz="1100" b="0" i="0" kern="1200" dirty="0">
                <a:solidFill>
                  <a:schemeClr val="tx1"/>
                </a:solidFill>
                <a:effectLst/>
                <a:latin typeface="Arial" pitchFamily="34" charset="0"/>
                <a:ea typeface="+mn-ea"/>
                <a:cs typeface="+mn-cs"/>
              </a:rPr>
              <a:t>. http://c.biancheng.net/view/143.html </a:t>
            </a:r>
          </a:p>
          <a:p>
            <a:pPr marL="0" marR="0" lvl="0" indent="0" algn="just" defTabSz="914400" rtl="0" eaLnBrk="0" fontAlgn="base" latinLnBrk="0" hangingPunct="0">
              <a:lnSpc>
                <a:spcPct val="90000"/>
              </a:lnSpc>
              <a:spcBef>
                <a:spcPct val="40000"/>
              </a:spcBef>
              <a:spcAft>
                <a:spcPct val="0"/>
              </a:spcAft>
              <a:buClrTx/>
              <a:buSzTx/>
              <a:buFontTx/>
              <a:buNone/>
              <a:tabLst/>
              <a:defRPr/>
            </a:pPr>
            <a:r>
              <a:rPr lang="en-US" altLang="zh-CN" sz="1100" b="0" i="0" kern="1200" dirty="0">
                <a:solidFill>
                  <a:schemeClr val="tx1"/>
                </a:solidFill>
                <a:effectLst/>
                <a:latin typeface="Arial" pitchFamily="34" charset="0"/>
                <a:ea typeface="+mn-ea"/>
                <a:cs typeface="+mn-cs"/>
              </a:rPr>
              <a:t>-2147483648 &lt; 2147483647</a:t>
            </a:r>
          </a:p>
          <a:p>
            <a:pPr marL="0" marR="0" lvl="0" indent="0" algn="just" defTabSz="914400" rtl="0" eaLnBrk="0" fontAlgn="base" latinLnBrk="0" hangingPunct="0">
              <a:lnSpc>
                <a:spcPct val="90000"/>
              </a:lnSpc>
              <a:spcBef>
                <a:spcPct val="40000"/>
              </a:spcBef>
              <a:spcAft>
                <a:spcPct val="0"/>
              </a:spcAft>
              <a:buClrTx/>
              <a:buSzTx/>
              <a:buFontTx/>
              <a:buNone/>
              <a:tabLst/>
              <a:defRPr/>
            </a:pPr>
            <a:r>
              <a:rPr lang="zh-CN" altLang="en-US" sz="1100" b="0" i="0" kern="1200" dirty="0">
                <a:solidFill>
                  <a:schemeClr val="tx1"/>
                </a:solidFill>
                <a:effectLst/>
                <a:latin typeface="Arial" pitchFamily="34" charset="0"/>
                <a:ea typeface="+mn-ea"/>
                <a:cs typeface="+mn-cs"/>
              </a:rPr>
              <a:t>多人第一反应都是这个表达式为</a:t>
            </a:r>
            <a:r>
              <a:rPr lang="en-US" altLang="zh-CN" sz="1100" b="0" i="0" kern="1200" dirty="0">
                <a:solidFill>
                  <a:schemeClr val="tx1"/>
                </a:solidFill>
                <a:effectLst/>
                <a:latin typeface="Arial" pitchFamily="34" charset="0"/>
                <a:ea typeface="+mn-ea"/>
                <a:cs typeface="+mn-cs"/>
              </a:rPr>
              <a:t>true</a:t>
            </a:r>
            <a:r>
              <a:rPr lang="zh-CN" altLang="en-US" sz="1100" b="0" i="0" kern="1200" dirty="0">
                <a:solidFill>
                  <a:schemeClr val="tx1"/>
                </a:solidFill>
                <a:effectLst/>
                <a:latin typeface="Arial" pitchFamily="34" charset="0"/>
                <a:ea typeface="+mn-ea"/>
                <a:cs typeface="+mn-cs"/>
              </a:rPr>
              <a:t>，毕竟从数值上看这是显然的。但是，支持</a:t>
            </a:r>
            <a:r>
              <a:rPr lang="en-US" altLang="zh-CN" sz="1100" b="0" i="0" kern="1200" dirty="0">
                <a:solidFill>
                  <a:schemeClr val="tx1"/>
                </a:solidFill>
                <a:effectLst/>
                <a:latin typeface="Arial" pitchFamily="34" charset="0"/>
                <a:ea typeface="+mn-ea"/>
                <a:cs typeface="+mn-cs"/>
              </a:rPr>
              <a:t>c90</a:t>
            </a:r>
            <a:r>
              <a:rPr lang="zh-CN" altLang="en-US" sz="1100" b="0" i="0" kern="1200" dirty="0">
                <a:solidFill>
                  <a:schemeClr val="tx1"/>
                </a:solidFill>
                <a:effectLst/>
                <a:latin typeface="Arial" pitchFamily="34" charset="0"/>
                <a:ea typeface="+mn-ea"/>
                <a:cs typeface="+mn-cs"/>
              </a:rPr>
              <a:t>标准的编译器可不这么认为！关键是</a:t>
            </a:r>
            <a:r>
              <a:rPr lang="en-US" altLang="zh-CN" sz="1100" b="0" i="0" kern="1200" dirty="0">
                <a:solidFill>
                  <a:schemeClr val="tx1"/>
                </a:solidFill>
                <a:effectLst/>
                <a:latin typeface="Arial" pitchFamily="34" charset="0"/>
                <a:ea typeface="+mn-ea"/>
                <a:cs typeface="+mn-cs"/>
              </a:rPr>
              <a:t>-2147483648</a:t>
            </a:r>
            <a:r>
              <a:rPr lang="zh-CN" altLang="en-US" sz="1100" b="0" i="0" kern="1200" dirty="0">
                <a:solidFill>
                  <a:schemeClr val="tx1"/>
                </a:solidFill>
                <a:effectLst/>
                <a:latin typeface="Arial" pitchFamily="34" charset="0"/>
                <a:ea typeface="+mn-ea"/>
                <a:cs typeface="+mn-cs"/>
              </a:rPr>
              <a:t>，编译器根据</a:t>
            </a:r>
            <a:r>
              <a:rPr lang="en-US" altLang="zh-CN" sz="1100" b="0" i="0" kern="1200" dirty="0">
                <a:solidFill>
                  <a:schemeClr val="tx1"/>
                </a:solidFill>
                <a:effectLst/>
                <a:latin typeface="Arial" pitchFamily="34" charset="0"/>
                <a:ea typeface="+mn-ea"/>
                <a:cs typeface="+mn-cs"/>
              </a:rPr>
              <a:t>2147483648</a:t>
            </a:r>
            <a:r>
              <a:rPr lang="zh-CN" altLang="en-US" sz="1100" b="0" i="0" kern="1200" dirty="0">
                <a:solidFill>
                  <a:schemeClr val="tx1"/>
                </a:solidFill>
                <a:effectLst/>
                <a:latin typeface="Arial" pitchFamily="34" charset="0"/>
                <a:ea typeface="+mn-ea"/>
                <a:cs typeface="+mn-cs"/>
              </a:rPr>
              <a:t>也就是</a:t>
            </a:r>
            <a:r>
              <a:rPr lang="en-US" altLang="zh-CN" sz="1100" b="0" i="0" kern="1200" dirty="0">
                <a:solidFill>
                  <a:schemeClr val="tx1"/>
                </a:solidFill>
                <a:effectLst/>
                <a:latin typeface="Arial" pitchFamily="34" charset="0"/>
                <a:ea typeface="+mn-ea"/>
                <a:cs typeface="+mn-cs"/>
              </a:rPr>
              <a:t>231</a:t>
            </a:r>
            <a:r>
              <a:rPr lang="zh-CN" altLang="en-US" sz="1100" b="0" i="0" kern="1200" dirty="0">
                <a:solidFill>
                  <a:schemeClr val="tx1"/>
                </a:solidFill>
                <a:effectLst/>
                <a:latin typeface="Arial" pitchFamily="34" charset="0"/>
                <a:ea typeface="+mn-ea"/>
                <a:cs typeface="+mn-cs"/>
              </a:rPr>
              <a:t>，确定这个数值的类型为</a:t>
            </a:r>
            <a:r>
              <a:rPr lang="en-US" altLang="zh-CN" sz="1100" b="0" i="0" kern="1200" dirty="0">
                <a:solidFill>
                  <a:schemeClr val="tx1"/>
                </a:solidFill>
                <a:effectLst/>
                <a:latin typeface="Arial" pitchFamily="34" charset="0"/>
                <a:ea typeface="+mn-ea"/>
                <a:cs typeface="+mn-cs"/>
              </a:rPr>
              <a:t>unsigned </a:t>
            </a:r>
            <a:r>
              <a:rPr lang="en-US" altLang="zh-CN" sz="1100" b="0" i="0" kern="1200" dirty="0" err="1">
                <a:solidFill>
                  <a:schemeClr val="tx1"/>
                </a:solidFill>
                <a:effectLst/>
                <a:latin typeface="Arial" pitchFamily="34" charset="0"/>
                <a:ea typeface="+mn-ea"/>
                <a:cs typeface="+mn-cs"/>
              </a:rPr>
              <a:t>int</a:t>
            </a:r>
            <a:r>
              <a:rPr lang="zh-CN" altLang="en-US" sz="1100" b="0" i="0" kern="1200" dirty="0">
                <a:solidFill>
                  <a:schemeClr val="tx1"/>
                </a:solidFill>
                <a:effectLst/>
                <a:latin typeface="Arial" pitchFamily="34" charset="0"/>
                <a:ea typeface="+mn-ea"/>
                <a:cs typeface="+mn-cs"/>
              </a:rPr>
              <a:t>。再考虑负号，根据负数的补码的转换规则：对应正数（绝对值）按位取反再加</a:t>
            </a:r>
            <a:r>
              <a:rPr lang="en-US" altLang="zh-CN" sz="1100" b="0" i="0" kern="1200" dirty="0">
                <a:solidFill>
                  <a:schemeClr val="tx1"/>
                </a:solidFill>
                <a:effectLst/>
                <a:latin typeface="Arial" pitchFamily="34" charset="0"/>
                <a:ea typeface="+mn-ea"/>
                <a:cs typeface="+mn-cs"/>
              </a:rPr>
              <a:t>1</a:t>
            </a:r>
            <a:r>
              <a:rPr lang="zh-CN" altLang="en-US" sz="1100" b="0" i="0" kern="1200" dirty="0">
                <a:solidFill>
                  <a:schemeClr val="tx1"/>
                </a:solidFill>
                <a:effectLst/>
                <a:latin typeface="Arial" pitchFamily="34" charset="0"/>
                <a:ea typeface="+mn-ea"/>
                <a:cs typeface="+mn-cs"/>
              </a:rPr>
              <a:t>：就这样，编译器把</a:t>
            </a:r>
            <a:r>
              <a:rPr lang="en-US" altLang="zh-CN" dirty="0"/>
              <a:t>-2147483648</a:t>
            </a:r>
            <a:r>
              <a:rPr lang="zh-CN" altLang="en-US" sz="1100" b="0" i="0" kern="1200" dirty="0">
                <a:solidFill>
                  <a:schemeClr val="tx1"/>
                </a:solidFill>
                <a:effectLst/>
                <a:latin typeface="Arial" pitchFamily="34" charset="0"/>
                <a:ea typeface="+mn-ea"/>
                <a:cs typeface="+mn-cs"/>
              </a:rPr>
              <a:t>硬是给处理成了</a:t>
            </a:r>
            <a:r>
              <a:rPr lang="en-US" altLang="zh-CN" dirty="0"/>
              <a:t>unsigned </a:t>
            </a:r>
            <a:r>
              <a:rPr lang="en-US" altLang="zh-CN" dirty="0" err="1"/>
              <a:t>int</a:t>
            </a:r>
            <a:r>
              <a:rPr lang="zh-CN" altLang="en-US" sz="1100" b="0" i="0" kern="1200" dirty="0">
                <a:solidFill>
                  <a:schemeClr val="tx1"/>
                </a:solidFill>
                <a:effectLst/>
                <a:latin typeface="Arial" pitchFamily="34" charset="0"/>
                <a:ea typeface="+mn-ea"/>
                <a:cs typeface="+mn-cs"/>
              </a:rPr>
              <a:t>类型的</a:t>
            </a:r>
            <a:r>
              <a:rPr lang="en-US" altLang="zh-CN" dirty="0"/>
              <a:t>2147483648</a:t>
            </a:r>
            <a:r>
              <a:rPr lang="zh-CN" altLang="en-US" sz="1100" b="0" i="0" kern="1200" dirty="0">
                <a:solidFill>
                  <a:schemeClr val="tx1"/>
                </a:solidFill>
                <a:effectLst/>
                <a:latin typeface="Arial" pitchFamily="34" charset="0"/>
                <a:ea typeface="+mn-ea"/>
                <a:cs typeface="+mn-cs"/>
              </a:rPr>
              <a:t>，而</a:t>
            </a:r>
            <a:r>
              <a:rPr lang="en-US" altLang="zh-CN" dirty="0"/>
              <a:t>2147483648</a:t>
            </a:r>
            <a:r>
              <a:rPr lang="zh-CN" altLang="en-US" sz="1100" b="0" i="0" kern="1200" dirty="0">
                <a:solidFill>
                  <a:schemeClr val="tx1"/>
                </a:solidFill>
                <a:effectLst/>
                <a:latin typeface="Arial" pitchFamily="34" charset="0"/>
                <a:ea typeface="+mn-ea"/>
                <a:cs typeface="+mn-cs"/>
              </a:rPr>
              <a:t>是大于</a:t>
            </a:r>
            <a:r>
              <a:rPr lang="en-US" altLang="zh-CN" dirty="0"/>
              <a:t>2147483647</a:t>
            </a:r>
            <a:r>
              <a:rPr lang="zh-CN" altLang="en-US" sz="1100" b="0" i="0" kern="1200" dirty="0">
                <a:solidFill>
                  <a:schemeClr val="tx1"/>
                </a:solidFill>
                <a:effectLst/>
                <a:latin typeface="Arial" pitchFamily="34" charset="0"/>
                <a:ea typeface="+mn-ea"/>
                <a:cs typeface="+mn-cs"/>
              </a:rPr>
              <a:t>的。</a:t>
            </a:r>
            <a:endParaRPr lang="en-US" altLang="zh-CN" sz="1100" b="0" i="0" kern="1200" dirty="0">
              <a:solidFill>
                <a:schemeClr val="tx1"/>
              </a:solidFill>
              <a:effectLst/>
              <a:latin typeface="Arial" pitchFamily="34" charset="0"/>
              <a:ea typeface="+mn-ea"/>
              <a:cs typeface="+mn-cs"/>
            </a:endParaRPr>
          </a:p>
          <a:p>
            <a:pPr marL="0" marR="0" lvl="0" indent="0" algn="just" defTabSz="914400" rtl="0" eaLnBrk="0" fontAlgn="base" latinLnBrk="0" hangingPunct="0">
              <a:lnSpc>
                <a:spcPct val="90000"/>
              </a:lnSpc>
              <a:spcBef>
                <a:spcPct val="40000"/>
              </a:spcBef>
              <a:spcAft>
                <a:spcPct val="0"/>
              </a:spcAft>
              <a:buClrTx/>
              <a:buSzTx/>
              <a:buFontTx/>
              <a:buNone/>
              <a:tabLst/>
              <a:defRPr/>
            </a:pPr>
            <a:endParaRPr lang="en-US" altLang="zh-CN" sz="1100" b="0" i="0" kern="1200" dirty="0">
              <a:solidFill>
                <a:schemeClr val="tx1"/>
              </a:solidFill>
              <a:effectLst/>
              <a:latin typeface="Arial" pitchFamily="34" charset="0"/>
              <a:ea typeface="+mn-ea"/>
              <a:cs typeface="+mn-cs"/>
            </a:endParaRPr>
          </a:p>
          <a:p>
            <a:pPr marL="0" marR="0" lvl="0" indent="0" algn="just" defTabSz="914400" rtl="0" eaLnBrk="0" fontAlgn="base" latinLnBrk="0" hangingPunct="0">
              <a:lnSpc>
                <a:spcPct val="90000"/>
              </a:lnSpc>
              <a:spcBef>
                <a:spcPct val="40000"/>
              </a:spcBef>
              <a:spcAft>
                <a:spcPct val="0"/>
              </a:spcAft>
              <a:buClrTx/>
              <a:buSzTx/>
              <a:buFontTx/>
              <a:buNone/>
              <a:tabLst/>
              <a:defRPr/>
            </a:pPr>
            <a:r>
              <a:rPr lang="en-US" altLang="zh-CN" sz="1100" b="0" i="0" kern="1200" dirty="0">
                <a:solidFill>
                  <a:schemeClr val="tx1"/>
                </a:solidFill>
                <a:effectLst/>
                <a:latin typeface="Arial" pitchFamily="34" charset="0"/>
                <a:ea typeface="+mn-ea"/>
                <a:cs typeface="+mn-cs"/>
              </a:rPr>
              <a:t>API</a:t>
            </a:r>
            <a:r>
              <a:rPr lang="zh-CN" altLang="en-US" sz="1100" b="0" i="0" kern="1200" dirty="0">
                <a:solidFill>
                  <a:schemeClr val="tx1"/>
                </a:solidFill>
                <a:effectLst/>
                <a:latin typeface="Arial" pitchFamily="34" charset="0"/>
                <a:ea typeface="+mn-ea"/>
                <a:cs typeface="+mn-cs"/>
              </a:rPr>
              <a:t>：应用程序接口（</a:t>
            </a:r>
            <a:r>
              <a:rPr lang="en-US" altLang="zh-CN" sz="1100" b="0" i="0" kern="1200" dirty="0">
                <a:solidFill>
                  <a:schemeClr val="tx1"/>
                </a:solidFill>
                <a:effectLst/>
                <a:latin typeface="Arial" pitchFamily="34" charset="0"/>
                <a:ea typeface="+mn-ea"/>
                <a:cs typeface="+mn-cs"/>
              </a:rPr>
              <a:t>Application Programming Interface</a:t>
            </a:r>
            <a:r>
              <a:rPr lang="zh-CN" altLang="en-US" sz="1100" b="0" i="0" kern="1200" dirty="0">
                <a:solidFill>
                  <a:schemeClr val="tx1"/>
                </a:solidFill>
                <a:effectLst/>
                <a:latin typeface="Arial" pitchFamily="34" charset="0"/>
                <a:ea typeface="+mn-ea"/>
                <a:cs typeface="+mn-cs"/>
              </a:rPr>
              <a:t>）</a:t>
            </a:r>
          </a:p>
          <a:p>
            <a:endParaRPr lang="zh-CN" altLang="en-US" dirty="0">
              <a:latin typeface="Arial" panose="020B0604020202020204" pitchFamily="34" charset="0"/>
            </a:endParaRPr>
          </a:p>
        </p:txBody>
      </p:sp>
      <p:sp>
        <p:nvSpPr>
          <p:cNvPr id="92164" name="灯片编号占位符 3"/>
          <p:cNvSpPr>
            <a:spLocks noGrp="1" noChangeArrowheads="1"/>
          </p:cNvSpPr>
          <p:nvPr>
            <p:ph type="sldNum" sz="quarter" idx="5"/>
          </p:nvPr>
        </p:nvSpPr>
        <p:spPr>
          <a:xfrm>
            <a:off x="3884613" y="8685213"/>
            <a:ext cx="29718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2B58D836-E2CE-43D7-9B04-052B8C7AC38A}" type="slidenum">
              <a:rPr lang="en-US" altLang="zh-CN" smtClean="0"/>
              <a:pPr/>
              <a:t>44</a:t>
            </a:fld>
            <a:endParaRPr lang="en-US" altLang="zh-CN"/>
          </a:p>
        </p:txBody>
      </p:sp>
    </p:spTree>
    <p:extLst>
      <p:ext uri="{BB962C8B-B14F-4D97-AF65-F5344CB8AC3E}">
        <p14:creationId xmlns:p14="http://schemas.microsoft.com/office/powerpoint/2010/main" val="332291472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503975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r>
              <a:rPr lang="zh-CN" altLang="en-US" dirty="0"/>
              <a:t>线程</a:t>
            </a:r>
            <a:r>
              <a:rPr lang="en-US" altLang="zh-CN" dirty="0"/>
              <a:t>vs</a:t>
            </a:r>
            <a:r>
              <a:rPr lang="zh-CN" altLang="en-US" dirty="0"/>
              <a:t>进程：一个食堂开多个窗口，可以同时服务多个顾客</a:t>
            </a:r>
            <a:endParaRPr lang="en-US" altLang="zh-CN" dirty="0"/>
          </a:p>
          <a:p>
            <a:r>
              <a:rPr lang="zh-CN" altLang="en-US" dirty="0"/>
              <a:t>一切皆文件，内存文件的概念</a:t>
            </a:r>
          </a:p>
        </p:txBody>
      </p:sp>
    </p:spTree>
    <p:extLst>
      <p:ext uri="{BB962C8B-B14F-4D97-AF65-F5344CB8AC3E}">
        <p14:creationId xmlns:p14="http://schemas.microsoft.com/office/powerpoint/2010/main" val="850397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503975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503975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100" b="0" i="0" kern="1200" dirty="0">
                <a:solidFill>
                  <a:schemeClr val="tx1"/>
                </a:solidFill>
                <a:effectLst/>
                <a:latin typeface="Gill Sans" charset="0"/>
                <a:ea typeface="+mn-ea"/>
                <a:cs typeface="+mn-cs"/>
              </a:rPr>
              <a:t>SIMD</a:t>
            </a:r>
            <a:r>
              <a:rPr lang="zh-CN" altLang="en-US" sz="1100" b="0" i="0" kern="1200" dirty="0">
                <a:solidFill>
                  <a:schemeClr val="tx1"/>
                </a:solidFill>
                <a:effectLst/>
                <a:latin typeface="Gill Sans" charset="0"/>
                <a:ea typeface="+mn-ea"/>
                <a:cs typeface="+mn-cs"/>
              </a:rPr>
              <a:t>：同时进行多个相同的操作，比如多维向量加减运算；</a:t>
            </a:r>
            <a:endParaRPr lang="en-US" altLang="zh-CN" sz="1100" b="0" i="0" kern="1200" dirty="0">
              <a:solidFill>
                <a:schemeClr val="tx1"/>
              </a:solidFill>
              <a:effectLst/>
              <a:latin typeface="Gill Sans" charset="0"/>
              <a:ea typeface="+mn-ea"/>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1100" b="0" i="0" kern="1200" dirty="0">
                <a:solidFill>
                  <a:schemeClr val="tx1"/>
                </a:solidFill>
                <a:effectLst/>
                <a:latin typeface="Gill Sans" charset="0"/>
                <a:ea typeface="+mn-ea"/>
                <a:cs typeface="+mn-cs"/>
              </a:rPr>
              <a:t>VLIW</a:t>
            </a:r>
            <a:r>
              <a:rPr lang="zh-CN" altLang="en-US" sz="1100" b="0" i="0" kern="1200" dirty="0">
                <a:solidFill>
                  <a:schemeClr val="tx1"/>
                </a:solidFill>
                <a:effectLst/>
                <a:latin typeface="Gill Sans" charset="0"/>
                <a:ea typeface="+mn-ea"/>
                <a:cs typeface="+mn-cs"/>
              </a:rPr>
              <a:t>：同时进行多个不同的操作，属于</a:t>
            </a:r>
            <a:r>
              <a:rPr lang="zh-CN" altLang="en-US" sz="1100" dirty="0">
                <a:latin typeface="微软雅黑" panose="020B0503020204020204" pitchFamily="34" charset="-122"/>
                <a:ea typeface="微软雅黑" panose="020B0503020204020204" pitchFamily="34" charset="-122"/>
              </a:rPr>
              <a:t>静态多发射（编译器负责实现），</a:t>
            </a:r>
            <a:r>
              <a:rPr lang="zh-CN" altLang="en-US" sz="1100" b="0" i="0" kern="1200" dirty="0">
                <a:solidFill>
                  <a:schemeClr val="tx1"/>
                </a:solidFill>
                <a:effectLst/>
                <a:latin typeface="Gill Sans" charset="0"/>
                <a:ea typeface="+mn-ea"/>
                <a:cs typeface="+mn-cs"/>
              </a:rPr>
              <a:t>是一种</a:t>
            </a:r>
            <a:r>
              <a:rPr lang="en-US" altLang="zh-CN" sz="1100" b="0" i="0" kern="1200" dirty="0">
                <a:solidFill>
                  <a:schemeClr val="tx1"/>
                </a:solidFill>
                <a:effectLst/>
                <a:latin typeface="Gill Sans" charset="0"/>
                <a:ea typeface="+mn-ea"/>
                <a:cs typeface="+mn-cs"/>
              </a:rPr>
              <a:t>MIMD</a:t>
            </a:r>
            <a:r>
              <a:rPr lang="zh-CN" altLang="en-US" sz="1100" b="0" i="0" kern="1200" dirty="0">
                <a:solidFill>
                  <a:schemeClr val="tx1"/>
                </a:solidFill>
                <a:effectLst/>
                <a:latin typeface="Gill Sans" charset="0"/>
                <a:ea typeface="+mn-ea"/>
                <a:cs typeface="+mn-cs"/>
              </a:rPr>
              <a:t>的实现方式。</a:t>
            </a:r>
            <a:br>
              <a:rPr lang="en-US" altLang="zh-CN" sz="1100" b="0" i="0" kern="1200" dirty="0">
                <a:solidFill>
                  <a:schemeClr val="tx1"/>
                </a:solidFill>
                <a:effectLst/>
                <a:latin typeface="Gill Sans" charset="0"/>
                <a:ea typeface="+mn-ea"/>
                <a:cs typeface="+mn-cs"/>
              </a:rPr>
            </a:br>
            <a:r>
              <a:rPr lang="zh-CN" altLang="en-US" sz="1100" b="0" i="0" kern="1200" dirty="0">
                <a:solidFill>
                  <a:schemeClr val="tx1"/>
                </a:solidFill>
                <a:effectLst/>
                <a:latin typeface="Gill Sans" charset="0"/>
                <a:ea typeface="+mn-ea"/>
                <a:cs typeface="+mn-cs"/>
              </a:rPr>
              <a:t>动态多发射（</a:t>
            </a:r>
            <a:r>
              <a:rPr lang="en-US" altLang="zh-CN" sz="1100" b="0" i="0" kern="1200" dirty="0">
                <a:solidFill>
                  <a:schemeClr val="tx1"/>
                </a:solidFill>
                <a:effectLst/>
                <a:latin typeface="Gill Sans" charset="0"/>
                <a:ea typeface="+mn-ea"/>
                <a:cs typeface="+mn-cs"/>
              </a:rPr>
              <a:t>CPU</a:t>
            </a:r>
            <a:r>
              <a:rPr lang="zh-CN" altLang="en-US" sz="1100" b="0" i="0" kern="1200" dirty="0">
                <a:solidFill>
                  <a:schemeClr val="tx1"/>
                </a:solidFill>
                <a:effectLst/>
                <a:latin typeface="Gill Sans" charset="0"/>
                <a:ea typeface="+mn-ea"/>
                <a:cs typeface="+mn-cs"/>
              </a:rPr>
              <a:t>负责实现）：</a:t>
            </a:r>
            <a:r>
              <a:rPr lang="zh-CN" altLang="en-US" sz="1100" dirty="0">
                <a:latin typeface="微软雅黑" panose="020B0503020204020204" pitchFamily="34" charset="-122"/>
                <a:ea typeface="微软雅黑" panose="020B0503020204020204" pitchFamily="34" charset="-122"/>
                <a:cs typeface="Arial" panose="020B0604020202020204" pitchFamily="34" charset="0"/>
              </a:rPr>
              <a:t>超标量处理器（</a:t>
            </a:r>
            <a:r>
              <a:rPr lang="en-US" altLang="zh-CN" sz="1100" dirty="0">
                <a:latin typeface="微软雅黑" panose="020B0503020204020204" pitchFamily="34" charset="-122"/>
                <a:ea typeface="微软雅黑" panose="020B0503020204020204" pitchFamily="34" charset="-122"/>
                <a:cs typeface="Arial" panose="020B0604020202020204" pitchFamily="34" charset="0"/>
              </a:rPr>
              <a:t>Superscalar</a:t>
            </a:r>
            <a:r>
              <a:rPr lang="zh-CN" altLang="en-US" sz="1100" dirty="0">
                <a:latin typeface="微软雅黑" panose="020B0503020204020204" pitchFamily="34" charset="-122"/>
                <a:ea typeface="微软雅黑" panose="020B0503020204020204" pitchFamily="34" charset="-122"/>
                <a:cs typeface="Arial" panose="020B0604020202020204" pitchFamily="34" charset="0"/>
              </a:rPr>
              <a:t>）同一个时钟动态发射多条指令，一个周期内可执行一条以上指令</a:t>
            </a:r>
          </a:p>
          <a:p>
            <a:endParaRPr lang="zh-CN" altLang="en-US" dirty="0"/>
          </a:p>
        </p:txBody>
      </p:sp>
    </p:spTree>
    <p:extLst>
      <p:ext uri="{BB962C8B-B14F-4D97-AF65-F5344CB8AC3E}">
        <p14:creationId xmlns:p14="http://schemas.microsoft.com/office/powerpoint/2010/main" val="21807930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Rot="1" noChangeAspect="1" noChangeArrowheads="1" noTextEdit="1"/>
          </p:cNvSpPr>
          <p:nvPr>
            <p:ph type="sldImg"/>
          </p:nvPr>
        </p:nvSpPr>
        <p:spPr>
          <a:xfrm>
            <a:off x="381000" y="576263"/>
            <a:ext cx="6113463" cy="3440112"/>
          </a:xfrm>
          <a:ln/>
        </p:spPr>
      </p:sp>
      <p:sp>
        <p:nvSpPr>
          <p:cNvPr id="116739" name="Rectangle 3"/>
          <p:cNvSpPr>
            <a:spLocks noGrp="1" noChangeArrowheads="1"/>
          </p:cNvSpPr>
          <p:nvPr>
            <p:ph type="body" idx="1"/>
          </p:nvPr>
        </p:nvSpPr>
        <p:spPr>
          <a:xfrm>
            <a:off x="515938" y="4343400"/>
            <a:ext cx="5910262"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45" tIns="44232" rIns="90045" bIns="44232"/>
          <a:lstStyle/>
          <a:p>
            <a:r>
              <a:rPr lang="zh-CN" altLang="en-US" sz="1100" b="0" i="0" kern="1200" dirty="0">
                <a:solidFill>
                  <a:schemeClr val="tx1"/>
                </a:solidFill>
                <a:effectLst/>
                <a:latin typeface="Arial" pitchFamily="34" charset="0"/>
                <a:ea typeface="+mn-ea"/>
                <a:cs typeface="+mn-cs"/>
              </a:rPr>
              <a:t>阿姆达尔定律</a:t>
            </a:r>
            <a:endParaRPr lang="en-US" altLang="zh-CN" dirty="0">
              <a:latin typeface="Arial" panose="020B0604020202020204" pitchFamily="34" charset="0"/>
            </a:endParaRPr>
          </a:p>
        </p:txBody>
      </p:sp>
    </p:spTree>
    <p:extLst>
      <p:ext uri="{BB962C8B-B14F-4D97-AF65-F5344CB8AC3E}">
        <p14:creationId xmlns:p14="http://schemas.microsoft.com/office/powerpoint/2010/main" val="23872399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2"/>
          <p:cNvSpPr>
            <a:spLocks noGrp="1" noRot="1" noChangeAspect="1" noChangeArrowheads="1" noTextEdit="1"/>
          </p:cNvSpPr>
          <p:nvPr>
            <p:ph type="sldImg"/>
          </p:nvPr>
        </p:nvSpPr>
        <p:spPr>
          <a:xfrm>
            <a:off x="381000" y="576263"/>
            <a:ext cx="6113463" cy="3440112"/>
          </a:xfrm>
          <a:ln/>
        </p:spPr>
      </p:sp>
      <p:sp>
        <p:nvSpPr>
          <p:cNvPr id="118787" name="Rectangle 3"/>
          <p:cNvSpPr>
            <a:spLocks noGrp="1" noChangeArrowheads="1"/>
          </p:cNvSpPr>
          <p:nvPr>
            <p:ph type="body" idx="1"/>
          </p:nvPr>
        </p:nvSpPr>
        <p:spPr>
          <a:xfrm>
            <a:off x="515938" y="4343400"/>
            <a:ext cx="5910262"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45" tIns="44232" rIns="90045" bIns="44232"/>
          <a:lstStyle/>
          <a:p>
            <a:endParaRPr lang="en-US" altLang="zh-CN">
              <a:latin typeface="Arial" panose="020B0604020202020204" pitchFamily="34" charset="0"/>
            </a:endParaRPr>
          </a:p>
        </p:txBody>
      </p:sp>
    </p:spTree>
    <p:extLst>
      <p:ext uri="{BB962C8B-B14F-4D97-AF65-F5344CB8AC3E}">
        <p14:creationId xmlns:p14="http://schemas.microsoft.com/office/powerpoint/2010/main" val="103527905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215123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r>
              <a:rPr lang="en-US" altLang="zh-CN" dirty="0"/>
              <a:t>Len-1:</a:t>
            </a:r>
            <a:r>
              <a:rPr lang="en-US" altLang="zh-CN" baseline="0" dirty="0"/>
              <a:t> </a:t>
            </a:r>
            <a:r>
              <a:rPr lang="en-US" altLang="zh-CN" dirty="0"/>
              <a:t>4294967295</a:t>
            </a:r>
            <a:endParaRPr lang="zh-CN" altLang="en-US" dirty="0"/>
          </a:p>
        </p:txBody>
      </p:sp>
    </p:spTree>
    <p:extLst>
      <p:ext uri="{BB962C8B-B14F-4D97-AF65-F5344CB8AC3E}">
        <p14:creationId xmlns:p14="http://schemas.microsoft.com/office/powerpoint/2010/main" val="38685689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r>
              <a:rPr lang="en-US" altLang="zh-CN" dirty="0"/>
              <a:t>Len-1:</a:t>
            </a:r>
            <a:r>
              <a:rPr lang="en-US" altLang="zh-CN" baseline="0" dirty="0"/>
              <a:t> </a:t>
            </a:r>
            <a:r>
              <a:rPr lang="en-US" altLang="zh-CN" dirty="0"/>
              <a:t>4294967295</a:t>
            </a:r>
            <a:endParaRPr lang="zh-CN" altLang="en-US" dirty="0"/>
          </a:p>
        </p:txBody>
      </p:sp>
    </p:spTree>
    <p:extLst>
      <p:ext uri="{BB962C8B-B14F-4D97-AF65-F5344CB8AC3E}">
        <p14:creationId xmlns:p14="http://schemas.microsoft.com/office/powerpoint/2010/main" val="22816075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r>
              <a:rPr lang="en-US" altLang="zh-CN" dirty="0"/>
              <a:t>Len-1:</a:t>
            </a:r>
            <a:r>
              <a:rPr lang="en-US" altLang="zh-CN" baseline="0" dirty="0"/>
              <a:t> </a:t>
            </a:r>
            <a:r>
              <a:rPr lang="en-US" altLang="zh-CN" dirty="0"/>
              <a:t>4294967295</a:t>
            </a:r>
            <a:endParaRPr lang="zh-CN" altLang="en-US" dirty="0"/>
          </a:p>
        </p:txBody>
      </p:sp>
    </p:spTree>
    <p:extLst>
      <p:ext uri="{BB962C8B-B14F-4D97-AF65-F5344CB8AC3E}">
        <p14:creationId xmlns:p14="http://schemas.microsoft.com/office/powerpoint/2010/main" val="32403728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370938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60338" y="658813"/>
            <a:ext cx="6792912" cy="38227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4919650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ENIAC</a:t>
            </a:r>
            <a:r>
              <a:rPr lang="zh-CN" altLang="en-US" dirty="0"/>
              <a:t>和</a:t>
            </a:r>
            <a:r>
              <a:rPr lang="en-US" altLang="zh-CN" dirty="0"/>
              <a:t>EDVAC</a:t>
            </a:r>
            <a:r>
              <a:rPr lang="zh-CN" altLang="en-US" dirty="0"/>
              <a:t>的建造者均为宾夕法尼亚大学的电气工程师约翰</a:t>
            </a:r>
            <a:r>
              <a:rPr lang="en-US" altLang="zh-CN" dirty="0"/>
              <a:t>·</a:t>
            </a:r>
            <a:r>
              <a:rPr lang="zh-CN" altLang="en-US" dirty="0"/>
              <a:t>莫奇利和普雷斯波</a:t>
            </a:r>
            <a:r>
              <a:rPr lang="en-US" altLang="zh-CN" dirty="0"/>
              <a:t>·</a:t>
            </a:r>
            <a:r>
              <a:rPr lang="zh-CN" altLang="en-US" dirty="0"/>
              <a:t>艾克特。</a:t>
            </a:r>
            <a:r>
              <a:rPr lang="en-US" altLang="zh-CN" dirty="0"/>
              <a:t>1944</a:t>
            </a:r>
            <a:r>
              <a:rPr lang="zh-CN" altLang="en-US" dirty="0"/>
              <a:t>年</a:t>
            </a:r>
            <a:r>
              <a:rPr lang="en-US" altLang="zh-CN" dirty="0"/>
              <a:t>8</a:t>
            </a:r>
            <a:r>
              <a:rPr lang="zh-CN" altLang="en-US" dirty="0"/>
              <a:t>月，</a:t>
            </a:r>
            <a:r>
              <a:rPr lang="en-US" altLang="zh-CN" dirty="0"/>
              <a:t>EDVAC</a:t>
            </a:r>
            <a:r>
              <a:rPr lang="zh-CN" altLang="en-US" dirty="0"/>
              <a:t>的建造计划就被提出；在</a:t>
            </a:r>
            <a:r>
              <a:rPr lang="en-US" altLang="zh-CN" dirty="0"/>
              <a:t>ENIAC</a:t>
            </a:r>
            <a:r>
              <a:rPr lang="zh-CN" altLang="en-US" dirty="0"/>
              <a:t>充分运行之前，其设计工作就已经开始。和</a:t>
            </a:r>
            <a:r>
              <a:rPr lang="en-US" altLang="zh-CN" dirty="0"/>
              <a:t>ENIAC</a:t>
            </a:r>
            <a:r>
              <a:rPr lang="zh-CN" altLang="en-US" dirty="0"/>
              <a:t>一样，</a:t>
            </a:r>
            <a:r>
              <a:rPr lang="en-US" altLang="zh-CN" dirty="0"/>
              <a:t>EDVAC</a:t>
            </a:r>
            <a:r>
              <a:rPr lang="zh-CN" altLang="en-US" dirty="0"/>
              <a:t>也是为美国陆军阿伯丁试验场的弹道研究实验室研制。</a:t>
            </a:r>
          </a:p>
          <a:p>
            <a:r>
              <a:rPr lang="zh-CN" altLang="en-US" dirty="0"/>
              <a:t>冯</a:t>
            </a:r>
            <a:r>
              <a:rPr lang="en-US" altLang="zh-CN" dirty="0"/>
              <a:t>·</a:t>
            </a:r>
            <a:r>
              <a:rPr lang="zh-CN" altLang="en-US" dirty="0"/>
              <a:t>诺伊曼以技术顾问形式加入，总结和详细说明了</a:t>
            </a:r>
            <a:r>
              <a:rPr lang="en-US" altLang="zh-CN" dirty="0"/>
              <a:t>EDVAC</a:t>
            </a:r>
            <a:r>
              <a:rPr lang="zh-CN" altLang="en-US" dirty="0"/>
              <a:t>的逻辑设计，</a:t>
            </a:r>
            <a:r>
              <a:rPr lang="en-US" altLang="zh-CN" dirty="0"/>
              <a:t>1945</a:t>
            </a:r>
            <a:r>
              <a:rPr lang="zh-CN" altLang="en-US" dirty="0"/>
              <a:t>年</a:t>
            </a:r>
            <a:r>
              <a:rPr lang="en-US" altLang="zh-CN" dirty="0"/>
              <a:t>6</a:t>
            </a:r>
            <a:r>
              <a:rPr lang="zh-CN" altLang="en-US" dirty="0"/>
              <a:t>月发表了一份长达</a:t>
            </a:r>
            <a:r>
              <a:rPr lang="en-US" altLang="zh-CN" dirty="0"/>
              <a:t>101</a:t>
            </a:r>
            <a:r>
              <a:rPr lang="zh-CN" altLang="en-US" dirty="0"/>
              <a:t>页的报告，这就是著名的“关于</a:t>
            </a:r>
            <a:r>
              <a:rPr lang="en-US" altLang="zh-CN" dirty="0"/>
              <a:t>EDVAC</a:t>
            </a:r>
            <a:r>
              <a:rPr lang="zh-CN" altLang="en-US" dirty="0"/>
              <a:t>的报告草案”（</a:t>
            </a:r>
            <a:r>
              <a:rPr lang="en-US" altLang="zh-CN" dirty="0" err="1"/>
              <a:t>en:First</a:t>
            </a:r>
            <a:r>
              <a:rPr lang="en-US" altLang="zh-CN" dirty="0"/>
              <a:t> Draft of a Report on the EDVAC</a:t>
            </a:r>
            <a:r>
              <a:rPr lang="zh-CN" altLang="en-US" dirty="0"/>
              <a:t>），报告提出的体系结构一直延续至今，即冯</a:t>
            </a:r>
            <a:r>
              <a:rPr lang="en-US" altLang="zh-CN" dirty="0"/>
              <a:t>·</a:t>
            </a:r>
            <a:r>
              <a:rPr lang="zh-CN" altLang="en-US" dirty="0"/>
              <a:t>诺伊曼结构。</a:t>
            </a:r>
          </a:p>
          <a:p>
            <a:endParaRPr lang="zh-CN" altLang="en-US" dirty="0"/>
          </a:p>
          <a:p>
            <a:r>
              <a:rPr lang="zh-CN" altLang="en-US" dirty="0"/>
              <a:t>“世界第一台电子计算机”之争：</a:t>
            </a:r>
            <a:r>
              <a:rPr lang="en-US" altLang="zh-CN" dirty="0"/>
              <a:t>1973</a:t>
            </a:r>
            <a:r>
              <a:rPr lang="zh-CN" altLang="en-US" dirty="0"/>
              <a:t>年美国明尼苏达地区法院推翻并吊销了莫克利的专利。美国艾奥瓦州立大学约翰</a:t>
            </a:r>
            <a:r>
              <a:rPr lang="en-US" altLang="zh-CN" dirty="0"/>
              <a:t>·</a:t>
            </a:r>
            <a:r>
              <a:rPr lang="zh-CN" altLang="en-US" dirty="0"/>
              <a:t>文森特</a:t>
            </a:r>
            <a:r>
              <a:rPr lang="en-US" altLang="zh-CN" dirty="0"/>
              <a:t>·</a:t>
            </a:r>
            <a:r>
              <a:rPr lang="zh-CN" altLang="en-US" dirty="0"/>
              <a:t>阿塔那索夫（</a:t>
            </a:r>
            <a:r>
              <a:rPr lang="en-US" altLang="zh-CN" dirty="0"/>
              <a:t>John Vincent </a:t>
            </a:r>
            <a:r>
              <a:rPr lang="en-US" altLang="zh-CN" dirty="0" err="1"/>
              <a:t>Atanasoff</a:t>
            </a:r>
            <a:r>
              <a:rPr lang="zh-CN" altLang="en-US" dirty="0"/>
              <a:t>）被称为“电子计算机之父”</a:t>
            </a:r>
          </a:p>
        </p:txBody>
      </p:sp>
    </p:spTree>
    <p:extLst>
      <p:ext uri="{BB962C8B-B14F-4D97-AF65-F5344CB8AC3E}">
        <p14:creationId xmlns:p14="http://schemas.microsoft.com/office/powerpoint/2010/main" val="34740077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jpe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41" name="图片 40"/>
          <p:cNvPicPr>
            <a:picLocks noChangeAspect="1"/>
          </p:cNvPicPr>
          <p:nvPr userDrawn="1"/>
        </p:nvPicPr>
        <p:blipFill>
          <a:blip r:embed="rId2"/>
          <a:stretch>
            <a:fillRect/>
          </a:stretch>
        </p:blipFill>
        <p:spPr>
          <a:xfrm>
            <a:off x="-529" y="-297"/>
            <a:ext cx="12193057" cy="6858594"/>
          </a:xfrm>
          <a:prstGeom prst="rect">
            <a:avLst/>
          </a:prstGeom>
        </p:spPr>
      </p:pic>
      <p:sp>
        <p:nvSpPr>
          <p:cNvPr id="42" name="矩形 41"/>
          <p:cNvSpPr/>
          <p:nvPr userDrawn="1"/>
        </p:nvSpPr>
        <p:spPr>
          <a:xfrm>
            <a:off x="0" y="3627545"/>
            <a:ext cx="12192000" cy="122564"/>
          </a:xfrm>
          <a:prstGeom prst="rect">
            <a:avLst/>
          </a:prstGeom>
          <a:solidFill>
            <a:srgbClr val="1967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lnSpc>
                <a:spcPct val="100000"/>
              </a:lnSpc>
              <a:spcBef>
                <a:spcPct val="0"/>
              </a:spcBef>
              <a:buClrTx/>
              <a:buSzTx/>
              <a:buFontTx/>
              <a:buNone/>
            </a:pPr>
            <a:endParaRPr lang="zh-CN" altLang="en-US" sz="1013" b="0">
              <a:solidFill>
                <a:srgbClr val="FFFFFF"/>
              </a:solidFill>
            </a:endParaRPr>
          </a:p>
        </p:txBody>
      </p:sp>
      <p:sp>
        <p:nvSpPr>
          <p:cNvPr id="43" name="矩形 42"/>
          <p:cNvSpPr/>
          <p:nvPr userDrawn="1"/>
        </p:nvSpPr>
        <p:spPr>
          <a:xfrm>
            <a:off x="0" y="1963271"/>
            <a:ext cx="12192000" cy="1532812"/>
          </a:xfrm>
          <a:prstGeom prst="rect">
            <a:avLst/>
          </a:prstGeom>
          <a:gradFill>
            <a:gsLst>
              <a:gs pos="0">
                <a:srgbClr val="2085E1"/>
              </a:gs>
              <a:gs pos="100000">
                <a:srgbClr val="1967A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lnSpc>
                <a:spcPct val="100000"/>
              </a:lnSpc>
              <a:spcBef>
                <a:spcPct val="0"/>
              </a:spcBef>
              <a:buClrTx/>
              <a:buSzTx/>
              <a:buFontTx/>
              <a:buNone/>
            </a:pPr>
            <a:endParaRPr lang="zh-CN" altLang="en-US" sz="1013" b="0">
              <a:solidFill>
                <a:srgbClr val="FFFFFF"/>
              </a:solidFill>
            </a:endParaRPr>
          </a:p>
        </p:txBody>
      </p:sp>
      <p:sp>
        <p:nvSpPr>
          <p:cNvPr id="44" name="Subtitle 2"/>
          <p:cNvSpPr>
            <a:spLocks noGrp="1"/>
          </p:cNvSpPr>
          <p:nvPr>
            <p:ph type="subTitle" idx="1"/>
          </p:nvPr>
        </p:nvSpPr>
        <p:spPr>
          <a:xfrm>
            <a:off x="1524000" y="3750112"/>
            <a:ext cx="9144000" cy="1004407"/>
          </a:xfrm>
          <a:prstGeom prst="rect">
            <a:avLst/>
          </a:prstGeom>
        </p:spPr>
        <p:txBody>
          <a:bodyPr anchor="ctr">
            <a:normAutofit/>
          </a:bodyPr>
          <a:lstStyle>
            <a:lvl1pPr marL="0" indent="0" algn="ctr">
              <a:buNone/>
              <a:defRPr lang="en-US" sz="2700" b="1" kern="1200" dirty="0">
                <a:solidFill>
                  <a:schemeClr val="tx1"/>
                </a:solidFill>
                <a:latin typeface="微软雅黑" panose="020B0503020204020204" pitchFamily="34" charset="-122"/>
                <a:ea typeface="微软雅黑" panose="020B0503020204020204" pitchFamily="34" charset="-122"/>
                <a:cs typeface="+mj-cs"/>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pic>
        <p:nvPicPr>
          <p:cNvPr id="45" name="图片 4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68879" y="564341"/>
            <a:ext cx="8254245" cy="663787"/>
          </a:xfrm>
          <a:prstGeom prst="rect">
            <a:avLst/>
          </a:prstGeom>
        </p:spPr>
      </p:pic>
      <p:sp>
        <p:nvSpPr>
          <p:cNvPr id="46" name="Title 1"/>
          <p:cNvSpPr>
            <a:spLocks noGrp="1"/>
          </p:cNvSpPr>
          <p:nvPr>
            <p:ph type="ctrTitle"/>
          </p:nvPr>
        </p:nvSpPr>
        <p:spPr>
          <a:xfrm>
            <a:off x="914400" y="1963271"/>
            <a:ext cx="10363200" cy="1501946"/>
          </a:xfrm>
          <a:prstGeom prst="rect">
            <a:avLst/>
          </a:prstGeom>
        </p:spPr>
        <p:txBody>
          <a:bodyPr anchor="ctr">
            <a:normAutofit/>
          </a:bodyPr>
          <a:lstStyle>
            <a:lvl1pPr marL="0" algn="ctr" defTabSz="685800" rtl="0" eaLnBrk="1" latinLnBrk="0" hangingPunct="1">
              <a:lnSpc>
                <a:spcPct val="100000"/>
              </a:lnSpc>
              <a:spcBef>
                <a:spcPct val="0"/>
              </a:spcBef>
              <a:buNone/>
              <a:defRPr lang="en-US" sz="3600" b="1" i="0" kern="1200" dirty="0">
                <a:solidFill>
                  <a:schemeClr val="bg1"/>
                </a:solidFill>
                <a:latin typeface="微软雅黑" panose="020B0503020204020204" pitchFamily="34" charset="-122"/>
                <a:ea typeface="微软雅黑" panose="020B0503020204020204" pitchFamily="34" charset="-122"/>
                <a:cs typeface="+mj-cs"/>
              </a:defRPr>
            </a:lvl1pPr>
          </a:lstStyle>
          <a:p>
            <a:r>
              <a:rPr lang="zh-CN" altLang="en-US"/>
              <a:t>单击此处编辑母版标题样式</a:t>
            </a:r>
            <a:endParaRPr lang="en-US" dirty="0"/>
          </a:p>
        </p:txBody>
      </p:sp>
    </p:spTree>
    <p:extLst>
      <p:ext uri="{BB962C8B-B14F-4D97-AF65-F5344CB8AC3E}">
        <p14:creationId xmlns:p14="http://schemas.microsoft.com/office/powerpoint/2010/main" val="1899153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912284" y="188643"/>
            <a:ext cx="7010400" cy="292259"/>
          </a:xfrm>
        </p:spPr>
        <p:txBody>
          <a:bodyPr/>
          <a:lstStyle>
            <a:lvl1pPr>
              <a:defRPr i="0" baseline="0">
                <a:latin typeface="Arial Unicode MS" panose="020B0604020202020204" pitchFamily="34" charset="-122"/>
              </a:defRPr>
            </a:lvl1pPr>
          </a:lstStyle>
          <a:p>
            <a:r>
              <a:rPr lang="zh-CN" altLang="en-US"/>
              <a:t>单击此处编辑母版标题样式</a:t>
            </a:r>
            <a:endParaRPr lang="zh-CN" altLang="en-US" dirty="0"/>
          </a:p>
        </p:txBody>
      </p:sp>
      <p:sp>
        <p:nvSpPr>
          <p:cNvPr id="3" name="内容占位符 2"/>
          <p:cNvSpPr>
            <a:spLocks noGrp="1"/>
          </p:cNvSpPr>
          <p:nvPr>
            <p:ph idx="1"/>
          </p:nvPr>
        </p:nvSpPr>
        <p:spPr>
          <a:xfrm>
            <a:off x="914400" y="764707"/>
            <a:ext cx="10464800" cy="1499193"/>
          </a:xfrm>
        </p:spPr>
        <p:txBody>
          <a:bodyPr/>
          <a:lstStyle>
            <a:lvl1pPr>
              <a:lnSpc>
                <a:spcPct val="125000"/>
              </a:lnSpc>
              <a:spcBef>
                <a:spcPts val="0"/>
              </a:spcBef>
              <a:defRPr sz="1650">
                <a:latin typeface="微软雅黑" panose="020B0503020204020204" pitchFamily="34" charset="-122"/>
                <a:ea typeface="微软雅黑" panose="020B0503020204020204" pitchFamily="34" charset="-122"/>
              </a:defRPr>
            </a:lvl1pPr>
            <a:lvl2pPr>
              <a:lnSpc>
                <a:spcPct val="125000"/>
              </a:lnSpc>
              <a:spcBef>
                <a:spcPts val="0"/>
              </a:spcBef>
              <a:defRPr sz="1500">
                <a:latin typeface="微软雅黑" panose="020B0503020204020204" pitchFamily="34" charset="-122"/>
                <a:ea typeface="微软雅黑" panose="020B0503020204020204" pitchFamily="34" charset="-122"/>
              </a:defRPr>
            </a:lvl2pPr>
            <a:lvl3pPr>
              <a:lnSpc>
                <a:spcPct val="125000"/>
              </a:lnSpc>
              <a:spcBef>
                <a:spcPts val="0"/>
              </a:spcBef>
              <a:defRPr>
                <a:latin typeface="微软雅黑" panose="020B0503020204020204" pitchFamily="34" charset="-122"/>
                <a:ea typeface="微软雅黑" panose="020B0503020204020204" pitchFamily="34" charset="-122"/>
              </a:defRPr>
            </a:lvl3pPr>
            <a:lvl4pPr>
              <a:lnSpc>
                <a:spcPct val="125000"/>
              </a:lnSpc>
              <a:spcBef>
                <a:spcPts val="0"/>
              </a:spcBef>
              <a:defRPr sz="1350">
                <a:latin typeface="微软雅黑" panose="020B0503020204020204" pitchFamily="34" charset="-122"/>
                <a:ea typeface="微软雅黑" panose="020B0503020204020204" pitchFamily="34" charset="-122"/>
              </a:defRPr>
            </a:lvl4pPr>
            <a:lvl5pPr>
              <a:lnSpc>
                <a:spcPct val="125000"/>
              </a:lnSpc>
              <a:spcBef>
                <a:spcPts val="0"/>
              </a:spcBef>
              <a:defRPr sz="1350">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Tree>
    <p:extLst>
      <p:ext uri="{BB962C8B-B14F-4D97-AF65-F5344CB8AC3E}">
        <p14:creationId xmlns:p14="http://schemas.microsoft.com/office/powerpoint/2010/main" val="36235165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914400" y="1125538"/>
            <a:ext cx="5130800" cy="158864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48400" y="1125538"/>
            <a:ext cx="5130800" cy="158864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4849683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40"/>
            <a:ext cx="10972800" cy="292259"/>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809391"/>
            <a:ext cx="5386917" cy="36548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p:cNvSpPr>
            <a:spLocks noGrp="1"/>
          </p:cNvSpPr>
          <p:nvPr>
            <p:ph sz="half" idx="2"/>
          </p:nvPr>
        </p:nvSpPr>
        <p:spPr>
          <a:xfrm>
            <a:off x="609600" y="2174876"/>
            <a:ext cx="5386917" cy="138897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9" y="1809391"/>
            <a:ext cx="5389033" cy="36548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p:cNvSpPr>
            <a:spLocks noGrp="1"/>
          </p:cNvSpPr>
          <p:nvPr>
            <p:ph sz="quarter" idx="4"/>
          </p:nvPr>
        </p:nvSpPr>
        <p:spPr>
          <a:xfrm>
            <a:off x="6193369" y="2174876"/>
            <a:ext cx="5389033" cy="138897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4582798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8432136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875584" y="260650"/>
            <a:ext cx="7010400" cy="292259"/>
          </a:xfrm>
        </p:spPr>
        <p:txBody>
          <a:bodyPr/>
          <a:lstStyle/>
          <a:p>
            <a:r>
              <a:rPr lang="zh-CN" altLang="en-US"/>
              <a:t>单击此处编辑母版标题样式</a:t>
            </a:r>
          </a:p>
        </p:txBody>
      </p:sp>
      <p:sp>
        <p:nvSpPr>
          <p:cNvPr id="3" name="文本占位符 2"/>
          <p:cNvSpPr>
            <a:spLocks noGrp="1"/>
          </p:cNvSpPr>
          <p:nvPr>
            <p:ph type="body" sz="half" idx="1"/>
          </p:nvPr>
        </p:nvSpPr>
        <p:spPr>
          <a:xfrm>
            <a:off x="914400" y="1125538"/>
            <a:ext cx="5130800" cy="164404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48400" y="1125538"/>
            <a:ext cx="5130800" cy="164404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9574843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914400" y="260650"/>
            <a:ext cx="7010400" cy="292259"/>
          </a:xfrm>
        </p:spPr>
        <p:txBody>
          <a:bodyPr/>
          <a:lstStyle/>
          <a:p>
            <a:r>
              <a:rPr lang="zh-CN" altLang="en-US"/>
              <a:t>单击此处编辑母版标题样式</a:t>
            </a:r>
          </a:p>
        </p:txBody>
      </p:sp>
      <p:sp>
        <p:nvSpPr>
          <p:cNvPr id="3" name="文本占位符 2"/>
          <p:cNvSpPr>
            <a:spLocks noGrp="1"/>
          </p:cNvSpPr>
          <p:nvPr>
            <p:ph type="body" sz="half" idx="1"/>
          </p:nvPr>
        </p:nvSpPr>
        <p:spPr>
          <a:xfrm>
            <a:off x="914400" y="1125538"/>
            <a:ext cx="5130800" cy="164404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6248400" y="1125539"/>
            <a:ext cx="5130800" cy="164404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6248400" y="2290764"/>
            <a:ext cx="5130800" cy="164404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963408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912284" y="188643"/>
            <a:ext cx="7010400" cy="292259"/>
          </a:xfrm>
        </p:spPr>
        <p:txBody>
          <a:bodyPr/>
          <a:lstStyle>
            <a:lvl1pPr>
              <a:defRPr i="0" baseline="0">
                <a:latin typeface="Arial Unicode MS" panose="020B0604020202020204" pitchFamily="34" charset="-122"/>
              </a:defRPr>
            </a:lvl1pPr>
          </a:lstStyle>
          <a:p>
            <a:r>
              <a:rPr lang="zh-CN" altLang="en-US"/>
              <a:t>单击此处编辑母版标题样式</a:t>
            </a:r>
            <a:endParaRPr lang="zh-CN" altLang="en-US" dirty="0"/>
          </a:p>
        </p:txBody>
      </p:sp>
      <p:sp>
        <p:nvSpPr>
          <p:cNvPr id="3" name="内容占位符 2"/>
          <p:cNvSpPr>
            <a:spLocks noGrp="1"/>
          </p:cNvSpPr>
          <p:nvPr>
            <p:ph idx="1"/>
          </p:nvPr>
        </p:nvSpPr>
        <p:spPr>
          <a:xfrm>
            <a:off x="914400" y="764707"/>
            <a:ext cx="10464800" cy="1499193"/>
          </a:xfrm>
        </p:spPr>
        <p:txBody>
          <a:bodyPr/>
          <a:lstStyle>
            <a:lvl1pPr>
              <a:lnSpc>
                <a:spcPct val="125000"/>
              </a:lnSpc>
              <a:spcBef>
                <a:spcPts val="0"/>
              </a:spcBef>
              <a:defRPr sz="1650">
                <a:latin typeface="微软雅黑" panose="020B0503020204020204" pitchFamily="34" charset="-122"/>
                <a:ea typeface="微软雅黑" panose="020B0503020204020204" pitchFamily="34" charset="-122"/>
              </a:defRPr>
            </a:lvl1pPr>
            <a:lvl2pPr>
              <a:lnSpc>
                <a:spcPct val="125000"/>
              </a:lnSpc>
              <a:spcBef>
                <a:spcPts val="0"/>
              </a:spcBef>
              <a:defRPr sz="1500">
                <a:latin typeface="微软雅黑" panose="020B0503020204020204" pitchFamily="34" charset="-122"/>
                <a:ea typeface="微软雅黑" panose="020B0503020204020204" pitchFamily="34" charset="-122"/>
              </a:defRPr>
            </a:lvl2pPr>
            <a:lvl3pPr>
              <a:lnSpc>
                <a:spcPct val="125000"/>
              </a:lnSpc>
              <a:spcBef>
                <a:spcPts val="0"/>
              </a:spcBef>
              <a:defRPr>
                <a:latin typeface="微软雅黑" panose="020B0503020204020204" pitchFamily="34" charset="-122"/>
                <a:ea typeface="微软雅黑" panose="020B0503020204020204" pitchFamily="34" charset="-122"/>
              </a:defRPr>
            </a:lvl3pPr>
            <a:lvl4pPr>
              <a:lnSpc>
                <a:spcPct val="125000"/>
              </a:lnSpc>
              <a:spcBef>
                <a:spcPts val="0"/>
              </a:spcBef>
              <a:defRPr sz="1350">
                <a:latin typeface="微软雅黑" panose="020B0503020204020204" pitchFamily="34" charset="-122"/>
                <a:ea typeface="微软雅黑" panose="020B0503020204020204" pitchFamily="34" charset="-122"/>
              </a:defRPr>
            </a:lvl4pPr>
            <a:lvl5pPr>
              <a:lnSpc>
                <a:spcPct val="125000"/>
              </a:lnSpc>
              <a:spcBef>
                <a:spcPts val="0"/>
              </a:spcBef>
              <a:defRPr sz="1350">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Tree>
    <p:extLst>
      <p:ext uri="{BB962C8B-B14F-4D97-AF65-F5344CB8AC3E}">
        <p14:creationId xmlns:p14="http://schemas.microsoft.com/office/powerpoint/2010/main" val="27697123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914400" y="1125538"/>
            <a:ext cx="5130800" cy="158864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48400" y="1125538"/>
            <a:ext cx="5130800" cy="158864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670664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40"/>
            <a:ext cx="10972800" cy="292259"/>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809391"/>
            <a:ext cx="5386917" cy="36548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p:cNvSpPr>
            <a:spLocks noGrp="1"/>
          </p:cNvSpPr>
          <p:nvPr>
            <p:ph sz="half" idx="2"/>
          </p:nvPr>
        </p:nvSpPr>
        <p:spPr>
          <a:xfrm>
            <a:off x="609600" y="2174876"/>
            <a:ext cx="5386917" cy="138897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9" y="1809391"/>
            <a:ext cx="5389033" cy="36548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p:cNvSpPr>
            <a:spLocks noGrp="1"/>
          </p:cNvSpPr>
          <p:nvPr>
            <p:ph sz="quarter" idx="4"/>
          </p:nvPr>
        </p:nvSpPr>
        <p:spPr>
          <a:xfrm>
            <a:off x="6193369" y="2174876"/>
            <a:ext cx="5389033" cy="138897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642794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715835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875584" y="260650"/>
            <a:ext cx="7010400" cy="292259"/>
          </a:xfrm>
        </p:spPr>
        <p:txBody>
          <a:bodyPr/>
          <a:lstStyle/>
          <a:p>
            <a:r>
              <a:rPr lang="zh-CN" altLang="en-US"/>
              <a:t>单击此处编辑母版标题样式</a:t>
            </a:r>
          </a:p>
        </p:txBody>
      </p:sp>
      <p:sp>
        <p:nvSpPr>
          <p:cNvPr id="3" name="文本占位符 2"/>
          <p:cNvSpPr>
            <a:spLocks noGrp="1"/>
          </p:cNvSpPr>
          <p:nvPr>
            <p:ph type="body" sz="half" idx="1"/>
          </p:nvPr>
        </p:nvSpPr>
        <p:spPr>
          <a:xfrm>
            <a:off x="914400" y="1125538"/>
            <a:ext cx="5130800" cy="164404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48400" y="1125538"/>
            <a:ext cx="5130800" cy="164404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4008286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914400" y="260650"/>
            <a:ext cx="7010400" cy="292259"/>
          </a:xfrm>
        </p:spPr>
        <p:txBody>
          <a:bodyPr/>
          <a:lstStyle/>
          <a:p>
            <a:r>
              <a:rPr lang="zh-CN" altLang="en-US"/>
              <a:t>单击此处编辑母版标题样式</a:t>
            </a:r>
          </a:p>
        </p:txBody>
      </p:sp>
      <p:sp>
        <p:nvSpPr>
          <p:cNvPr id="3" name="文本占位符 2"/>
          <p:cNvSpPr>
            <a:spLocks noGrp="1"/>
          </p:cNvSpPr>
          <p:nvPr>
            <p:ph type="body" sz="half" idx="1"/>
          </p:nvPr>
        </p:nvSpPr>
        <p:spPr>
          <a:xfrm>
            <a:off x="914400" y="1125538"/>
            <a:ext cx="5130800" cy="164404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6248400" y="1125539"/>
            <a:ext cx="5130800" cy="164404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6248400" y="2290764"/>
            <a:ext cx="5130800" cy="164404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667803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815413" y="156807"/>
            <a:ext cx="9144000" cy="292259"/>
          </a:xfrm>
        </p:spPr>
        <p:txBody>
          <a:bodyPr anchor="ctr"/>
          <a:lstStyle>
            <a:lvl1pPr algn="l">
              <a:defRPr/>
            </a:lvl1pPr>
          </a:lstStyle>
          <a:p>
            <a:r>
              <a:rPr lang="zh-CN" altLang="en-US"/>
              <a:t>单击此处编辑母版标题样式</a:t>
            </a:r>
            <a:endParaRPr lang="zh-CN" altLang="en-US" dirty="0"/>
          </a:p>
        </p:txBody>
      </p:sp>
    </p:spTree>
    <p:extLst>
      <p:ext uri="{BB962C8B-B14F-4D97-AF65-F5344CB8AC3E}">
        <p14:creationId xmlns:p14="http://schemas.microsoft.com/office/powerpoint/2010/main" val="827246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41" name="图片 40"/>
          <p:cNvPicPr>
            <a:picLocks noChangeAspect="1"/>
          </p:cNvPicPr>
          <p:nvPr userDrawn="1"/>
        </p:nvPicPr>
        <p:blipFill>
          <a:blip r:embed="rId2"/>
          <a:stretch>
            <a:fillRect/>
          </a:stretch>
        </p:blipFill>
        <p:spPr>
          <a:xfrm>
            <a:off x="-529" y="-297"/>
            <a:ext cx="12193057" cy="6858594"/>
          </a:xfrm>
          <a:prstGeom prst="rect">
            <a:avLst/>
          </a:prstGeom>
        </p:spPr>
      </p:pic>
      <p:sp>
        <p:nvSpPr>
          <p:cNvPr id="42" name="矩形 41"/>
          <p:cNvSpPr/>
          <p:nvPr userDrawn="1"/>
        </p:nvSpPr>
        <p:spPr>
          <a:xfrm>
            <a:off x="0" y="3627545"/>
            <a:ext cx="12192000" cy="122564"/>
          </a:xfrm>
          <a:prstGeom prst="rect">
            <a:avLst/>
          </a:prstGeom>
          <a:solidFill>
            <a:srgbClr val="1967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lnSpc>
                <a:spcPct val="100000"/>
              </a:lnSpc>
              <a:spcBef>
                <a:spcPct val="0"/>
              </a:spcBef>
              <a:buClrTx/>
              <a:buSzTx/>
              <a:buFontTx/>
              <a:buNone/>
            </a:pPr>
            <a:endParaRPr lang="zh-CN" altLang="en-US" sz="1013" b="0">
              <a:solidFill>
                <a:srgbClr val="FFFFFF"/>
              </a:solidFill>
            </a:endParaRPr>
          </a:p>
        </p:txBody>
      </p:sp>
      <p:sp>
        <p:nvSpPr>
          <p:cNvPr id="43" name="矩形 42"/>
          <p:cNvSpPr/>
          <p:nvPr userDrawn="1"/>
        </p:nvSpPr>
        <p:spPr>
          <a:xfrm>
            <a:off x="0" y="1963271"/>
            <a:ext cx="12192000" cy="1532812"/>
          </a:xfrm>
          <a:prstGeom prst="rect">
            <a:avLst/>
          </a:prstGeom>
          <a:gradFill>
            <a:gsLst>
              <a:gs pos="0">
                <a:srgbClr val="2085E1"/>
              </a:gs>
              <a:gs pos="100000">
                <a:srgbClr val="1967A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hangingPunct="1">
              <a:lnSpc>
                <a:spcPct val="100000"/>
              </a:lnSpc>
              <a:spcBef>
                <a:spcPct val="0"/>
              </a:spcBef>
              <a:buClrTx/>
              <a:buSzTx/>
              <a:buFontTx/>
              <a:buNone/>
            </a:pPr>
            <a:endParaRPr lang="zh-CN" altLang="en-US" sz="1013" b="0">
              <a:solidFill>
                <a:srgbClr val="FFFFFF"/>
              </a:solidFill>
            </a:endParaRPr>
          </a:p>
        </p:txBody>
      </p:sp>
      <p:sp>
        <p:nvSpPr>
          <p:cNvPr id="44" name="Subtitle 2"/>
          <p:cNvSpPr>
            <a:spLocks noGrp="1"/>
          </p:cNvSpPr>
          <p:nvPr>
            <p:ph type="subTitle" idx="1"/>
          </p:nvPr>
        </p:nvSpPr>
        <p:spPr>
          <a:xfrm>
            <a:off x="1524000" y="3750112"/>
            <a:ext cx="9144000" cy="1004407"/>
          </a:xfrm>
          <a:prstGeom prst="rect">
            <a:avLst/>
          </a:prstGeom>
        </p:spPr>
        <p:txBody>
          <a:bodyPr anchor="ctr">
            <a:normAutofit/>
          </a:bodyPr>
          <a:lstStyle>
            <a:lvl1pPr marL="0" indent="0" algn="ctr">
              <a:buNone/>
              <a:defRPr lang="en-US" sz="2700" b="1" kern="1200" dirty="0">
                <a:solidFill>
                  <a:schemeClr val="tx1"/>
                </a:solidFill>
                <a:latin typeface="微软雅黑" panose="020B0503020204020204" pitchFamily="34" charset="-122"/>
                <a:ea typeface="微软雅黑" panose="020B0503020204020204" pitchFamily="34" charset="-122"/>
                <a:cs typeface="+mj-cs"/>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pic>
        <p:nvPicPr>
          <p:cNvPr id="45" name="图片 4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83432" y="564342"/>
            <a:ext cx="5567281" cy="632410"/>
          </a:xfrm>
          <a:prstGeom prst="rect">
            <a:avLst/>
          </a:prstGeom>
        </p:spPr>
      </p:pic>
      <p:sp>
        <p:nvSpPr>
          <p:cNvPr id="46" name="Title 1"/>
          <p:cNvSpPr>
            <a:spLocks noGrp="1"/>
          </p:cNvSpPr>
          <p:nvPr>
            <p:ph type="ctrTitle"/>
          </p:nvPr>
        </p:nvSpPr>
        <p:spPr>
          <a:xfrm>
            <a:off x="914400" y="1963271"/>
            <a:ext cx="10363200" cy="1501946"/>
          </a:xfrm>
          <a:prstGeom prst="rect">
            <a:avLst/>
          </a:prstGeom>
        </p:spPr>
        <p:txBody>
          <a:bodyPr anchor="ctr">
            <a:normAutofit/>
          </a:bodyPr>
          <a:lstStyle>
            <a:lvl1pPr marL="0" algn="ctr" defTabSz="685800" rtl="0" eaLnBrk="1" latinLnBrk="0" hangingPunct="1">
              <a:lnSpc>
                <a:spcPct val="100000"/>
              </a:lnSpc>
              <a:spcBef>
                <a:spcPct val="0"/>
              </a:spcBef>
              <a:buNone/>
              <a:defRPr lang="en-US" sz="3600" b="1" i="0" kern="1200" dirty="0">
                <a:solidFill>
                  <a:schemeClr val="bg1"/>
                </a:solidFill>
                <a:latin typeface="微软雅黑" panose="020B0503020204020204" pitchFamily="34" charset="-122"/>
                <a:ea typeface="微软雅黑" panose="020B0503020204020204" pitchFamily="34" charset="-122"/>
                <a:cs typeface="+mj-cs"/>
              </a:defRPr>
            </a:lvl1pPr>
          </a:lstStyle>
          <a:p>
            <a:r>
              <a:rPr lang="zh-CN" altLang="en-US"/>
              <a:t>单击此处编辑母版标题样式</a:t>
            </a:r>
            <a:endParaRPr lang="en-US" dirty="0"/>
          </a:p>
        </p:txBody>
      </p:sp>
      <p:pic>
        <p:nvPicPr>
          <p:cNvPr id="63490" name="Picture 2" descr="E:\Work buaa\Other\北航\软件学院图标.jp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320136" y="492333"/>
            <a:ext cx="3312368" cy="677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7022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10">
            <a:extLst>
              <a:ext uri="{28A0092B-C50C-407E-A947-70E740481C1C}">
                <a14:useLocalDpi xmlns:a14="http://schemas.microsoft.com/office/drawing/2010/main" val="0"/>
              </a:ext>
            </a:extLst>
          </a:blip>
          <a:srcRect l="19240"/>
          <a:stretch/>
        </p:blipFill>
        <p:spPr>
          <a:xfrm>
            <a:off x="0" y="0"/>
            <a:ext cx="12192000" cy="692696"/>
          </a:xfrm>
          <a:prstGeom prst="rect">
            <a:avLst/>
          </a:prstGeom>
        </p:spPr>
      </p:pic>
      <p:sp>
        <p:nvSpPr>
          <p:cNvPr id="36867" name="Rectangle 12"/>
          <p:cNvSpPr>
            <a:spLocks noGrp="1" noChangeArrowheads="1"/>
          </p:cNvSpPr>
          <p:nvPr>
            <p:ph type="title"/>
          </p:nvPr>
        </p:nvSpPr>
        <p:spPr bwMode="auto">
          <a:xfrm>
            <a:off x="912284" y="188643"/>
            <a:ext cx="7010400" cy="292259"/>
          </a:xfrm>
          <a:prstGeom prst="rect">
            <a:avLst/>
          </a:prstGeom>
          <a:noFill/>
          <a:ln w="12700">
            <a:noFill/>
            <a:miter lim="800000"/>
            <a:headEnd/>
            <a:tailEnd/>
          </a:ln>
        </p:spPr>
        <p:txBody>
          <a:bodyPr vert="horz" wrap="square" lIns="63500" tIns="25400" rIns="63500" bIns="25400" numCol="1" anchor="t" anchorCtr="0" compatLnSpc="1">
            <a:prstTxWarp prst="textNoShape">
              <a:avLst/>
            </a:prstTxWarp>
            <a:spAutoFit/>
          </a:bodyPr>
          <a:lstStyle/>
          <a:p>
            <a:pPr lvl="0"/>
            <a:r>
              <a:rPr lang="zh-CN" altLang="en-US"/>
              <a:t>标题</a:t>
            </a:r>
          </a:p>
        </p:txBody>
      </p:sp>
      <p:sp>
        <p:nvSpPr>
          <p:cNvPr id="36869" name="Rectangle 14"/>
          <p:cNvSpPr>
            <a:spLocks noGrp="1" noChangeArrowheads="1"/>
          </p:cNvSpPr>
          <p:nvPr>
            <p:ph type="body" idx="1"/>
          </p:nvPr>
        </p:nvSpPr>
        <p:spPr bwMode="auto">
          <a:xfrm>
            <a:off x="914400" y="908720"/>
            <a:ext cx="10464800" cy="2094804"/>
          </a:xfrm>
          <a:prstGeom prst="rect">
            <a:avLst/>
          </a:prstGeom>
          <a:noFill/>
          <a:ln w="12700">
            <a:noFill/>
            <a:miter lim="800000"/>
            <a:headEnd/>
            <a:tailEnd/>
          </a:ln>
        </p:spPr>
        <p:txBody>
          <a:bodyPr vert="horz" wrap="square" lIns="63500" tIns="25400" rIns="63500" bIns="25400" numCol="1" anchor="t" anchorCtr="0" compatLnSpc="1">
            <a:prstTxWarp prst="textNoShape">
              <a:avLst/>
            </a:prstTxWarp>
            <a:spAutoFit/>
          </a:bodyPr>
          <a:lstStyle/>
          <a:p>
            <a:pPr lvl="0"/>
            <a:r>
              <a:rPr lang="en-US" altLang="zh-CN" dirty="0"/>
              <a:t>This is our 1st Level Bullet</a:t>
            </a:r>
          </a:p>
          <a:p>
            <a:pPr lvl="1"/>
            <a:r>
              <a:rPr lang="en-US" altLang="zh-CN" dirty="0"/>
              <a:t>This is our 2nd level bullet</a:t>
            </a:r>
          </a:p>
          <a:p>
            <a:pPr lvl="2"/>
            <a:r>
              <a:rPr lang="en-US" altLang="zh-CN" dirty="0"/>
              <a:t>This is our 3rd level bullet</a:t>
            </a:r>
          </a:p>
          <a:p>
            <a:pPr lvl="0"/>
            <a:r>
              <a:rPr lang="en-US" altLang="zh-CN" dirty="0"/>
              <a:t>This is our next 1st Level Bullet</a:t>
            </a:r>
          </a:p>
          <a:p>
            <a:pPr lvl="1"/>
            <a:r>
              <a:rPr lang="en-US" altLang="zh-CN" dirty="0"/>
              <a:t>This is our 2nd level bullet</a:t>
            </a:r>
          </a:p>
          <a:p>
            <a:pPr lvl="2"/>
            <a:r>
              <a:rPr lang="en-US" altLang="zh-CN" dirty="0"/>
              <a:t>This is our 3rd level bullet</a:t>
            </a:r>
          </a:p>
        </p:txBody>
      </p:sp>
      <p:sp>
        <p:nvSpPr>
          <p:cNvPr id="12" name="Text Box 17"/>
          <p:cNvSpPr txBox="1">
            <a:spLocks noChangeArrowheads="1"/>
          </p:cNvSpPr>
          <p:nvPr/>
        </p:nvSpPr>
        <p:spPr bwMode="auto">
          <a:xfrm>
            <a:off x="11280577" y="6553201"/>
            <a:ext cx="864096" cy="230832"/>
          </a:xfrm>
          <a:prstGeom prst="rect">
            <a:avLst/>
          </a:prstGeom>
          <a:noFill/>
          <a:ln w="9525">
            <a:noFill/>
            <a:miter lim="800000"/>
            <a:headEnd/>
            <a:tailEnd/>
          </a:ln>
          <a:effectLst/>
        </p:spPr>
        <p:txBody>
          <a:bodyPr wrap="square">
            <a:spAutoFit/>
          </a:bodyPr>
          <a:lstStyle/>
          <a:p>
            <a:pPr algn="ctr" eaLnBrk="1" hangingPunct="1">
              <a:lnSpc>
                <a:spcPct val="100000"/>
              </a:lnSpc>
              <a:spcBef>
                <a:spcPct val="50000"/>
              </a:spcBef>
              <a:buClrTx/>
              <a:buSzTx/>
              <a:buFontTx/>
              <a:buNone/>
            </a:pPr>
            <a:fld id="{8E6141A4-B4DF-417A-BE19-BD33A1D78EA3}" type="slidenum">
              <a:rPr lang="zh-CN" altLang="en-US" sz="900" b="0">
                <a:solidFill>
                  <a:srgbClr val="000099"/>
                </a:solidFill>
                <a:ea typeface="Yu Gothic" panose="020B0400000000000000" pitchFamily="34" charset="-128"/>
                <a:cs typeface="Arial" panose="020B0604020202020204" pitchFamily="34" charset="0"/>
              </a:rPr>
              <a:pPr algn="ctr" eaLnBrk="1" hangingPunct="1">
                <a:lnSpc>
                  <a:spcPct val="100000"/>
                </a:lnSpc>
                <a:spcBef>
                  <a:spcPct val="50000"/>
                </a:spcBef>
                <a:buClrTx/>
                <a:buSzTx/>
                <a:buFontTx/>
                <a:buNone/>
              </a:pPr>
              <a:t>‹#›</a:t>
            </a:fld>
            <a:endParaRPr lang="en-US" altLang="zh-CN" sz="900" b="0" dirty="0">
              <a:solidFill>
                <a:srgbClr val="000099"/>
              </a:solidFill>
              <a:ea typeface="Yu Gothic" panose="020B0400000000000000" pitchFamily="34" charset="-128"/>
              <a:cs typeface="Arial" panose="020B0604020202020204" pitchFamily="34" charset="0"/>
            </a:endParaRPr>
          </a:p>
        </p:txBody>
      </p:sp>
    </p:spTree>
    <p:extLst>
      <p:ext uri="{BB962C8B-B14F-4D97-AF65-F5344CB8AC3E}">
        <p14:creationId xmlns:p14="http://schemas.microsoft.com/office/powerpoint/2010/main" val="41590174"/>
      </p:ext>
    </p:extLst>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Lst>
  <p:txStyles>
    <p:titleStyle>
      <a:lvl1pPr algn="l" rtl="0" eaLnBrk="1" fontAlgn="base" hangingPunct="1">
        <a:lnSpc>
          <a:spcPct val="87000"/>
        </a:lnSpc>
        <a:spcBef>
          <a:spcPct val="0"/>
        </a:spcBef>
        <a:spcAft>
          <a:spcPct val="0"/>
        </a:spcAft>
        <a:defRPr sz="1800" b="1" i="0">
          <a:solidFill>
            <a:srgbClr val="FF0000"/>
          </a:solidFill>
          <a:latin typeface="+mj-lt"/>
          <a:ea typeface="+mj-ea"/>
          <a:cs typeface="楷体_GB2312"/>
        </a:defRPr>
      </a:lvl1pPr>
      <a:lvl2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2pPr>
      <a:lvl3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3pPr>
      <a:lvl4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4pPr>
      <a:lvl5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5pPr>
      <a:lvl6pPr marL="3429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6pPr>
      <a:lvl7pPr marL="6858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7pPr>
      <a:lvl8pPr marL="10287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8pPr>
      <a:lvl9pPr marL="13716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9pPr>
    </p:titleStyle>
    <p:bodyStyle>
      <a:lvl1pPr marL="213122" indent="-213122" algn="l" rtl="0" eaLnBrk="1" fontAlgn="base" hangingPunct="1">
        <a:lnSpc>
          <a:spcPct val="125000"/>
        </a:lnSpc>
        <a:spcBef>
          <a:spcPts val="0"/>
        </a:spcBef>
        <a:spcAft>
          <a:spcPct val="0"/>
        </a:spcAft>
        <a:buClr>
          <a:srgbClr val="FF0000"/>
        </a:buClr>
        <a:buSzPct val="100000"/>
        <a:buFont typeface="Wingdings" pitchFamily="2" charset="2"/>
        <a:buChar char="v"/>
        <a:defRPr sz="1800" b="1">
          <a:solidFill>
            <a:schemeClr val="tx1"/>
          </a:solidFill>
          <a:latin typeface="+mn-lt"/>
          <a:ea typeface="+mn-ea"/>
          <a:cs typeface="+mn-cs"/>
        </a:defRPr>
      </a:lvl1pPr>
      <a:lvl2pPr marL="501254" indent="-145256" algn="l" rtl="0" eaLnBrk="1" fontAlgn="base" hangingPunct="1">
        <a:lnSpc>
          <a:spcPct val="125000"/>
        </a:lnSpc>
        <a:spcBef>
          <a:spcPts val="0"/>
        </a:spcBef>
        <a:spcAft>
          <a:spcPct val="0"/>
        </a:spcAft>
        <a:buClr>
          <a:srgbClr val="001ADC"/>
        </a:buClr>
        <a:buSzPct val="100000"/>
        <a:buFont typeface="Wingdings" pitchFamily="2" charset="2"/>
        <a:buChar char="Ø"/>
        <a:defRPr b="1">
          <a:solidFill>
            <a:schemeClr val="tx1"/>
          </a:solidFill>
          <a:latin typeface="+mn-lt"/>
        </a:defRPr>
      </a:lvl2pPr>
      <a:lvl3pPr marL="788194" indent="-144066" algn="l" rtl="0" eaLnBrk="1" fontAlgn="base" hangingPunct="1">
        <a:lnSpc>
          <a:spcPct val="125000"/>
        </a:lnSpc>
        <a:spcBef>
          <a:spcPts val="0"/>
        </a:spcBef>
        <a:spcAft>
          <a:spcPct val="0"/>
        </a:spcAft>
        <a:buClr>
          <a:srgbClr val="05AD01"/>
        </a:buClr>
        <a:buSzPct val="100000"/>
        <a:buFont typeface="Wingdings" pitchFamily="2" charset="2"/>
        <a:buChar char="§"/>
        <a:defRPr b="1">
          <a:solidFill>
            <a:schemeClr val="tx1"/>
          </a:solidFill>
          <a:latin typeface="+mn-lt"/>
        </a:defRPr>
      </a:lvl3pPr>
      <a:lvl4pPr marL="1476375" indent="-257175" algn="l" rtl="0" eaLnBrk="1" fontAlgn="base" hangingPunct="1">
        <a:spcBef>
          <a:spcPct val="20000"/>
        </a:spcBef>
        <a:spcAft>
          <a:spcPct val="0"/>
        </a:spcAft>
        <a:buChar char="–"/>
        <a:defRPr sz="1500">
          <a:solidFill>
            <a:schemeClr val="tx1"/>
          </a:solidFill>
          <a:latin typeface="Times New Roman" pitchFamily="18" charset="0"/>
        </a:defRPr>
      </a:lvl4pPr>
      <a:lvl5pPr marL="1876425" indent="-257175" algn="l" rtl="0" eaLnBrk="1" fontAlgn="base" hangingPunct="1">
        <a:spcBef>
          <a:spcPct val="20000"/>
        </a:spcBef>
        <a:spcAft>
          <a:spcPct val="0"/>
        </a:spcAft>
        <a:buChar char="»"/>
        <a:defRPr sz="1500">
          <a:solidFill>
            <a:schemeClr val="tx1"/>
          </a:solidFill>
          <a:latin typeface="Times New Roman" pitchFamily="18" charset="0"/>
        </a:defRPr>
      </a:lvl5pPr>
      <a:lvl6pPr marL="2219325" indent="-257175" algn="l" rtl="0" eaLnBrk="1" fontAlgn="base" hangingPunct="1">
        <a:spcBef>
          <a:spcPct val="20000"/>
        </a:spcBef>
        <a:spcAft>
          <a:spcPct val="0"/>
        </a:spcAft>
        <a:buChar char="»"/>
        <a:defRPr sz="1500">
          <a:solidFill>
            <a:schemeClr val="tx1"/>
          </a:solidFill>
          <a:latin typeface="Times New Roman" pitchFamily="18" charset="0"/>
        </a:defRPr>
      </a:lvl6pPr>
      <a:lvl7pPr marL="2562225" indent="-257175" algn="l" rtl="0" eaLnBrk="1" fontAlgn="base" hangingPunct="1">
        <a:spcBef>
          <a:spcPct val="20000"/>
        </a:spcBef>
        <a:spcAft>
          <a:spcPct val="0"/>
        </a:spcAft>
        <a:buChar char="»"/>
        <a:defRPr sz="1500">
          <a:solidFill>
            <a:schemeClr val="tx1"/>
          </a:solidFill>
          <a:latin typeface="Times New Roman" pitchFamily="18" charset="0"/>
        </a:defRPr>
      </a:lvl7pPr>
      <a:lvl8pPr marL="2905125" indent="-257175" algn="l" rtl="0" eaLnBrk="1" fontAlgn="base" hangingPunct="1">
        <a:spcBef>
          <a:spcPct val="20000"/>
        </a:spcBef>
        <a:spcAft>
          <a:spcPct val="0"/>
        </a:spcAft>
        <a:buChar char="»"/>
        <a:defRPr sz="1500">
          <a:solidFill>
            <a:schemeClr val="tx1"/>
          </a:solidFill>
          <a:latin typeface="Times New Roman" pitchFamily="18" charset="0"/>
        </a:defRPr>
      </a:lvl8pPr>
      <a:lvl9pPr marL="3248025" indent="-257175" algn="l" rtl="0" eaLnBrk="1" fontAlgn="base" hangingPunct="1">
        <a:spcBef>
          <a:spcPct val="20000"/>
        </a:spcBef>
        <a:spcAft>
          <a:spcPct val="0"/>
        </a:spcAft>
        <a:buChar char="»"/>
        <a:defRPr sz="1500">
          <a:solidFill>
            <a:schemeClr val="tx1"/>
          </a:solidFill>
          <a:latin typeface="Times New Roman" pitchFamily="18" charset="0"/>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9">
            <a:extLst>
              <a:ext uri="{28A0092B-C50C-407E-A947-70E740481C1C}">
                <a14:useLocalDpi xmlns:a14="http://schemas.microsoft.com/office/drawing/2010/main" val="0"/>
              </a:ext>
            </a:extLst>
          </a:blip>
          <a:srcRect l="19240"/>
          <a:stretch/>
        </p:blipFill>
        <p:spPr>
          <a:xfrm>
            <a:off x="0" y="0"/>
            <a:ext cx="12192000" cy="692696"/>
          </a:xfrm>
          <a:prstGeom prst="rect">
            <a:avLst/>
          </a:prstGeom>
        </p:spPr>
      </p:pic>
      <p:sp>
        <p:nvSpPr>
          <p:cNvPr id="36867" name="Rectangle 12"/>
          <p:cNvSpPr>
            <a:spLocks noGrp="1" noChangeArrowheads="1"/>
          </p:cNvSpPr>
          <p:nvPr>
            <p:ph type="title"/>
          </p:nvPr>
        </p:nvSpPr>
        <p:spPr bwMode="auto">
          <a:xfrm>
            <a:off x="912284" y="188643"/>
            <a:ext cx="7010400" cy="292259"/>
          </a:xfrm>
          <a:prstGeom prst="rect">
            <a:avLst/>
          </a:prstGeom>
          <a:noFill/>
          <a:ln w="12700">
            <a:noFill/>
            <a:miter lim="800000"/>
            <a:headEnd/>
            <a:tailEnd/>
          </a:ln>
        </p:spPr>
        <p:txBody>
          <a:bodyPr vert="horz" wrap="square" lIns="63500" tIns="25400" rIns="63500" bIns="25400" numCol="1" anchor="t" anchorCtr="0" compatLnSpc="1">
            <a:prstTxWarp prst="textNoShape">
              <a:avLst/>
            </a:prstTxWarp>
            <a:spAutoFit/>
          </a:bodyPr>
          <a:lstStyle/>
          <a:p>
            <a:pPr lvl="0"/>
            <a:r>
              <a:rPr lang="zh-CN" altLang="en-US"/>
              <a:t>标题</a:t>
            </a:r>
          </a:p>
        </p:txBody>
      </p:sp>
      <p:sp>
        <p:nvSpPr>
          <p:cNvPr id="36869" name="Rectangle 14"/>
          <p:cNvSpPr>
            <a:spLocks noGrp="1" noChangeArrowheads="1"/>
          </p:cNvSpPr>
          <p:nvPr>
            <p:ph type="body" idx="1"/>
          </p:nvPr>
        </p:nvSpPr>
        <p:spPr bwMode="auto">
          <a:xfrm>
            <a:off x="914400" y="908720"/>
            <a:ext cx="10464800" cy="2094804"/>
          </a:xfrm>
          <a:prstGeom prst="rect">
            <a:avLst/>
          </a:prstGeom>
          <a:noFill/>
          <a:ln w="12700">
            <a:noFill/>
            <a:miter lim="800000"/>
            <a:headEnd/>
            <a:tailEnd/>
          </a:ln>
        </p:spPr>
        <p:txBody>
          <a:bodyPr vert="horz" wrap="square" lIns="63500" tIns="25400" rIns="63500" bIns="25400" numCol="1" anchor="t" anchorCtr="0" compatLnSpc="1">
            <a:prstTxWarp prst="textNoShape">
              <a:avLst/>
            </a:prstTxWarp>
            <a:spAutoFit/>
          </a:bodyPr>
          <a:lstStyle/>
          <a:p>
            <a:pPr lvl="0"/>
            <a:r>
              <a:rPr lang="en-US" altLang="zh-CN" dirty="0"/>
              <a:t>This is our 1st Level Bullet</a:t>
            </a:r>
          </a:p>
          <a:p>
            <a:pPr lvl="1"/>
            <a:r>
              <a:rPr lang="en-US" altLang="zh-CN" dirty="0"/>
              <a:t>This is our 2nd level bullet</a:t>
            </a:r>
          </a:p>
          <a:p>
            <a:pPr lvl="2"/>
            <a:r>
              <a:rPr lang="en-US" altLang="zh-CN" dirty="0"/>
              <a:t>This is our 3rd level bullet</a:t>
            </a:r>
          </a:p>
          <a:p>
            <a:pPr lvl="0"/>
            <a:r>
              <a:rPr lang="en-US" altLang="zh-CN" dirty="0"/>
              <a:t>This is our next 1st Level Bullet</a:t>
            </a:r>
          </a:p>
          <a:p>
            <a:pPr lvl="1"/>
            <a:r>
              <a:rPr lang="en-US" altLang="zh-CN" dirty="0"/>
              <a:t>This is our 2nd level bullet</a:t>
            </a:r>
          </a:p>
          <a:p>
            <a:pPr lvl="2"/>
            <a:r>
              <a:rPr lang="en-US" altLang="zh-CN" dirty="0"/>
              <a:t>This is our 3rd level bullet</a:t>
            </a:r>
          </a:p>
        </p:txBody>
      </p:sp>
      <p:sp>
        <p:nvSpPr>
          <p:cNvPr id="12" name="Text Box 17"/>
          <p:cNvSpPr txBox="1">
            <a:spLocks noChangeArrowheads="1"/>
          </p:cNvSpPr>
          <p:nvPr/>
        </p:nvSpPr>
        <p:spPr bwMode="auto">
          <a:xfrm>
            <a:off x="11280577" y="6553201"/>
            <a:ext cx="864096" cy="230832"/>
          </a:xfrm>
          <a:prstGeom prst="rect">
            <a:avLst/>
          </a:prstGeom>
          <a:noFill/>
          <a:ln w="9525">
            <a:noFill/>
            <a:miter lim="800000"/>
            <a:headEnd/>
            <a:tailEnd/>
          </a:ln>
          <a:effectLst/>
        </p:spPr>
        <p:txBody>
          <a:bodyPr wrap="square">
            <a:spAutoFit/>
          </a:bodyPr>
          <a:lstStyle/>
          <a:p>
            <a:pPr algn="ctr" eaLnBrk="1" hangingPunct="1">
              <a:lnSpc>
                <a:spcPct val="100000"/>
              </a:lnSpc>
              <a:spcBef>
                <a:spcPct val="50000"/>
              </a:spcBef>
              <a:buClrTx/>
              <a:buSzTx/>
              <a:buFontTx/>
              <a:buNone/>
            </a:pPr>
            <a:fld id="{8E6141A4-B4DF-417A-BE19-BD33A1D78EA3}" type="slidenum">
              <a:rPr lang="zh-CN" altLang="en-US" sz="900" b="0">
                <a:solidFill>
                  <a:srgbClr val="000099"/>
                </a:solidFill>
                <a:ea typeface="Yu Gothic" panose="020B0400000000000000" pitchFamily="34" charset="-128"/>
                <a:cs typeface="Arial" panose="020B0604020202020204" pitchFamily="34" charset="0"/>
              </a:rPr>
              <a:pPr algn="ctr" eaLnBrk="1" hangingPunct="1">
                <a:lnSpc>
                  <a:spcPct val="100000"/>
                </a:lnSpc>
                <a:spcBef>
                  <a:spcPct val="50000"/>
                </a:spcBef>
                <a:buClrTx/>
                <a:buSzTx/>
                <a:buFontTx/>
                <a:buNone/>
              </a:pPr>
              <a:t>‹#›</a:t>
            </a:fld>
            <a:endParaRPr lang="en-US" altLang="zh-CN" sz="900" b="0" dirty="0">
              <a:solidFill>
                <a:srgbClr val="000099"/>
              </a:solidFill>
              <a:ea typeface="Yu Gothic" panose="020B0400000000000000" pitchFamily="34" charset="-128"/>
              <a:cs typeface="Arial" panose="020B0604020202020204" pitchFamily="34" charset="0"/>
            </a:endParaRPr>
          </a:p>
        </p:txBody>
      </p:sp>
    </p:spTree>
    <p:extLst>
      <p:ext uri="{BB962C8B-B14F-4D97-AF65-F5344CB8AC3E}">
        <p14:creationId xmlns:p14="http://schemas.microsoft.com/office/powerpoint/2010/main" val="103695031"/>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Lst>
  <p:txStyles>
    <p:titleStyle>
      <a:lvl1pPr algn="l" rtl="0" eaLnBrk="1" fontAlgn="base" hangingPunct="1">
        <a:lnSpc>
          <a:spcPct val="87000"/>
        </a:lnSpc>
        <a:spcBef>
          <a:spcPct val="0"/>
        </a:spcBef>
        <a:spcAft>
          <a:spcPct val="0"/>
        </a:spcAft>
        <a:defRPr sz="1800" b="1" i="0">
          <a:solidFill>
            <a:srgbClr val="FF0000"/>
          </a:solidFill>
          <a:latin typeface="+mj-lt"/>
          <a:ea typeface="+mj-ea"/>
          <a:cs typeface="楷体_GB2312"/>
        </a:defRPr>
      </a:lvl1pPr>
      <a:lvl2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2pPr>
      <a:lvl3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3pPr>
      <a:lvl4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4pPr>
      <a:lvl5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5pPr>
      <a:lvl6pPr marL="3429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6pPr>
      <a:lvl7pPr marL="6858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7pPr>
      <a:lvl8pPr marL="10287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8pPr>
      <a:lvl9pPr marL="13716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9pPr>
    </p:titleStyle>
    <p:bodyStyle>
      <a:lvl1pPr marL="213122" indent="-213122" algn="l" rtl="0" eaLnBrk="1" fontAlgn="base" hangingPunct="1">
        <a:lnSpc>
          <a:spcPct val="125000"/>
        </a:lnSpc>
        <a:spcBef>
          <a:spcPts val="0"/>
        </a:spcBef>
        <a:spcAft>
          <a:spcPct val="0"/>
        </a:spcAft>
        <a:buClr>
          <a:srgbClr val="FF0000"/>
        </a:buClr>
        <a:buSzPct val="100000"/>
        <a:buFont typeface="Wingdings" pitchFamily="2" charset="2"/>
        <a:buChar char="v"/>
        <a:defRPr sz="1800" b="1">
          <a:solidFill>
            <a:schemeClr val="tx1"/>
          </a:solidFill>
          <a:latin typeface="+mn-lt"/>
          <a:ea typeface="+mn-ea"/>
          <a:cs typeface="+mn-cs"/>
        </a:defRPr>
      </a:lvl1pPr>
      <a:lvl2pPr marL="501254" indent="-145256" algn="l" rtl="0" eaLnBrk="1" fontAlgn="base" hangingPunct="1">
        <a:lnSpc>
          <a:spcPct val="125000"/>
        </a:lnSpc>
        <a:spcBef>
          <a:spcPts val="0"/>
        </a:spcBef>
        <a:spcAft>
          <a:spcPct val="0"/>
        </a:spcAft>
        <a:buClr>
          <a:srgbClr val="001ADC"/>
        </a:buClr>
        <a:buSzPct val="100000"/>
        <a:buFont typeface="Wingdings" pitchFamily="2" charset="2"/>
        <a:buChar char="Ø"/>
        <a:defRPr b="1">
          <a:solidFill>
            <a:schemeClr val="tx1"/>
          </a:solidFill>
          <a:latin typeface="+mn-lt"/>
        </a:defRPr>
      </a:lvl2pPr>
      <a:lvl3pPr marL="788194" indent="-144066" algn="l" rtl="0" eaLnBrk="1" fontAlgn="base" hangingPunct="1">
        <a:lnSpc>
          <a:spcPct val="125000"/>
        </a:lnSpc>
        <a:spcBef>
          <a:spcPts val="0"/>
        </a:spcBef>
        <a:spcAft>
          <a:spcPct val="0"/>
        </a:spcAft>
        <a:buClr>
          <a:srgbClr val="05AD01"/>
        </a:buClr>
        <a:buSzPct val="100000"/>
        <a:buFont typeface="Wingdings" pitchFamily="2" charset="2"/>
        <a:buChar char="§"/>
        <a:defRPr b="1">
          <a:solidFill>
            <a:schemeClr val="tx1"/>
          </a:solidFill>
          <a:latin typeface="+mn-lt"/>
        </a:defRPr>
      </a:lvl3pPr>
      <a:lvl4pPr marL="1476375" indent="-257175" algn="l" rtl="0" eaLnBrk="1" fontAlgn="base" hangingPunct="1">
        <a:spcBef>
          <a:spcPct val="20000"/>
        </a:spcBef>
        <a:spcAft>
          <a:spcPct val="0"/>
        </a:spcAft>
        <a:buChar char="–"/>
        <a:defRPr sz="1500">
          <a:solidFill>
            <a:schemeClr val="tx1"/>
          </a:solidFill>
          <a:latin typeface="Times New Roman" pitchFamily="18" charset="0"/>
        </a:defRPr>
      </a:lvl4pPr>
      <a:lvl5pPr marL="1876425" indent="-257175" algn="l" rtl="0" eaLnBrk="1" fontAlgn="base" hangingPunct="1">
        <a:spcBef>
          <a:spcPct val="20000"/>
        </a:spcBef>
        <a:spcAft>
          <a:spcPct val="0"/>
        </a:spcAft>
        <a:buChar char="»"/>
        <a:defRPr sz="1500">
          <a:solidFill>
            <a:schemeClr val="tx1"/>
          </a:solidFill>
          <a:latin typeface="Times New Roman" pitchFamily="18" charset="0"/>
        </a:defRPr>
      </a:lvl5pPr>
      <a:lvl6pPr marL="2219325" indent="-257175" algn="l" rtl="0" eaLnBrk="1" fontAlgn="base" hangingPunct="1">
        <a:spcBef>
          <a:spcPct val="20000"/>
        </a:spcBef>
        <a:spcAft>
          <a:spcPct val="0"/>
        </a:spcAft>
        <a:buChar char="»"/>
        <a:defRPr sz="1500">
          <a:solidFill>
            <a:schemeClr val="tx1"/>
          </a:solidFill>
          <a:latin typeface="Times New Roman" pitchFamily="18" charset="0"/>
        </a:defRPr>
      </a:lvl6pPr>
      <a:lvl7pPr marL="2562225" indent="-257175" algn="l" rtl="0" eaLnBrk="1" fontAlgn="base" hangingPunct="1">
        <a:spcBef>
          <a:spcPct val="20000"/>
        </a:spcBef>
        <a:spcAft>
          <a:spcPct val="0"/>
        </a:spcAft>
        <a:buChar char="»"/>
        <a:defRPr sz="1500">
          <a:solidFill>
            <a:schemeClr val="tx1"/>
          </a:solidFill>
          <a:latin typeface="Times New Roman" pitchFamily="18" charset="0"/>
        </a:defRPr>
      </a:lvl7pPr>
      <a:lvl8pPr marL="2905125" indent="-257175" algn="l" rtl="0" eaLnBrk="1" fontAlgn="base" hangingPunct="1">
        <a:spcBef>
          <a:spcPct val="20000"/>
        </a:spcBef>
        <a:spcAft>
          <a:spcPct val="0"/>
        </a:spcAft>
        <a:buChar char="»"/>
        <a:defRPr sz="1500">
          <a:solidFill>
            <a:schemeClr val="tx1"/>
          </a:solidFill>
          <a:latin typeface="Times New Roman" pitchFamily="18" charset="0"/>
        </a:defRPr>
      </a:lvl8pPr>
      <a:lvl9pPr marL="3248025" indent="-257175" algn="l" rtl="0" eaLnBrk="1" fontAlgn="base" hangingPunct="1">
        <a:spcBef>
          <a:spcPct val="20000"/>
        </a:spcBef>
        <a:spcAft>
          <a:spcPct val="0"/>
        </a:spcAft>
        <a:buChar char="»"/>
        <a:defRPr sz="1500">
          <a:solidFill>
            <a:schemeClr val="tx1"/>
          </a:solidFill>
          <a:latin typeface="Times New Roman" pitchFamily="18" charset="0"/>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22.emf"/></Relationships>
</file>

<file path=ppt/slides/_rels/slide2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oleObject" Target="../embeddings/oleObject2.bin"/><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25.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5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jp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jp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dirty="0"/>
              <a:t>计算机硬件基础</a:t>
            </a:r>
            <a:br>
              <a:rPr lang="zh-CN" altLang="en-US" dirty="0"/>
            </a:br>
            <a:r>
              <a:rPr lang="zh-CN" altLang="en-US" dirty="0"/>
              <a:t>（</a:t>
            </a:r>
            <a:r>
              <a:rPr lang="en-US" altLang="zh-CN" dirty="0"/>
              <a:t>2023</a:t>
            </a:r>
            <a:r>
              <a:rPr lang="zh-CN" altLang="en-US" dirty="0"/>
              <a:t>级）</a:t>
            </a:r>
          </a:p>
        </p:txBody>
      </p:sp>
      <p:sp>
        <p:nvSpPr>
          <p:cNvPr id="6" name="Subtitle 5"/>
          <p:cNvSpPr>
            <a:spLocks noGrp="1" noChangeArrowheads="1"/>
          </p:cNvSpPr>
          <p:nvPr>
            <p:ph type="subTitle" idx="4294967295"/>
          </p:nvPr>
        </p:nvSpPr>
        <p:spPr bwMode="auto">
          <a:xfrm>
            <a:off x="2927648" y="3861048"/>
            <a:ext cx="6336704" cy="875565"/>
          </a:xfrm>
          <a:prstGeom prst="rect">
            <a:avLst/>
          </a:prstGeom>
          <a:noFill/>
          <a:ln>
            <a:miter lim="800000"/>
            <a:headEnd/>
            <a:tailEnd/>
          </a:ln>
        </p:spPr>
        <p:txBody>
          <a:bodyPr vert="horz" wrap="square" lIns="47625" tIns="72900" rIns="47625" bIns="72900" numCol="1" anchor="t" anchorCtr="0" compatLnSpc="1">
            <a:prstTxWarp prst="textNoShape">
              <a:avLst/>
            </a:prstTxWarp>
            <a:spAutoFit/>
          </a:bodyPr>
          <a:lstStyle/>
          <a:p>
            <a:pPr marL="0" indent="0" algn="ctr">
              <a:lnSpc>
                <a:spcPct val="150000"/>
              </a:lnSpc>
              <a:spcAft>
                <a:spcPts val="0"/>
              </a:spcAft>
              <a:buNone/>
            </a:pPr>
            <a:r>
              <a:rPr lang="zh-CN" altLang="en-US" sz="3600" baseline="30000" dirty="0">
                <a:solidFill>
                  <a:srgbClr val="000066"/>
                </a:solidFill>
                <a:latin typeface="华文楷体" pitchFamily="2" charset="-122"/>
                <a:ea typeface="华文楷体" pitchFamily="2" charset="-122"/>
                <a:cs typeface="Times New Roman" pitchFamily="18" charset="0"/>
              </a:rPr>
              <a:t>牛建伟  刘子鹏  邓莹莹  李辉勇  李莹</a:t>
            </a:r>
            <a:endParaRPr lang="en-US" altLang="zh-CN" b="0" dirty="0">
              <a:solidFill>
                <a:srgbClr val="000066"/>
              </a:solidFill>
              <a:ea typeface="华文楷体" pitchFamily="2" charset="-122"/>
              <a:cs typeface="Times New Roman" panose="02020603050405020304" pitchFamily="18" charset="0"/>
            </a:endParaRPr>
          </a:p>
        </p:txBody>
      </p:sp>
    </p:spTree>
    <p:extLst>
      <p:ext uri="{BB962C8B-B14F-4D97-AF65-F5344CB8AC3E}">
        <p14:creationId xmlns:p14="http://schemas.microsoft.com/office/powerpoint/2010/main" val="1340310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2"/>
          <p:cNvSpPr>
            <a:spLocks noChangeArrowheads="1"/>
          </p:cNvSpPr>
          <p:nvPr/>
        </p:nvSpPr>
        <p:spPr bwMode="auto">
          <a:xfrm>
            <a:off x="3791744" y="180650"/>
            <a:ext cx="4338482" cy="426844"/>
          </a:xfrm>
          <a:prstGeom prst="rect">
            <a:avLst/>
          </a:prstGeom>
          <a:noFill/>
          <a:ln w="9525">
            <a:noFill/>
            <a:miter lim="800000"/>
            <a:headEnd/>
            <a:tailEnd/>
          </a:ln>
        </p:spPr>
        <p:txBody>
          <a:bodyPr/>
          <a:lstStyle/>
          <a:p>
            <a:pPr algn="ctr">
              <a:lnSpc>
                <a:spcPct val="87000"/>
              </a:lnSpc>
              <a:buNone/>
            </a:pPr>
            <a:r>
              <a:rPr lang="zh-CN" altLang="en-US" sz="2800" dirty="0">
                <a:latin typeface="微软雅黑" panose="020B0503020204020204" pitchFamily="34" charset="-122"/>
                <a:ea typeface="微软雅黑" panose="020B0503020204020204" pitchFamily="34" charset="-122"/>
                <a:cs typeface="楷体_GB2312"/>
              </a:rPr>
              <a:t>第一章：绪论</a:t>
            </a:r>
          </a:p>
        </p:txBody>
      </p:sp>
      <p:grpSp>
        <p:nvGrpSpPr>
          <p:cNvPr id="3" name="组合 2"/>
          <p:cNvGrpSpPr/>
          <p:nvPr/>
        </p:nvGrpSpPr>
        <p:grpSpPr>
          <a:xfrm>
            <a:off x="3881541" y="1402184"/>
            <a:ext cx="4464708" cy="5267176"/>
            <a:chOff x="3881541" y="1402184"/>
            <a:chExt cx="4464708" cy="5267176"/>
          </a:xfrm>
        </p:grpSpPr>
        <p:sp>
          <p:nvSpPr>
            <p:cNvPr id="13" name="Rectangle 13"/>
            <p:cNvSpPr>
              <a:spLocks noChangeArrowheads="1"/>
            </p:cNvSpPr>
            <p:nvPr/>
          </p:nvSpPr>
          <p:spPr bwMode="auto">
            <a:xfrm>
              <a:off x="4295800" y="1412776"/>
              <a:ext cx="4050449" cy="5256584"/>
            </a:xfrm>
            <a:prstGeom prst="rect">
              <a:avLst/>
            </a:prstGeom>
            <a:noFill/>
            <a:ln w="28575">
              <a:noFill/>
              <a:miter lim="800000"/>
              <a:headEnd/>
              <a:tailEnd/>
            </a:ln>
          </p:spPr>
          <p:txBody>
            <a:bodyPr wrap="square" lIns="47625" tIns="99900" rIns="47625" bIns="99900">
              <a:noAutofit/>
            </a:bodyPr>
            <a:lstStyle/>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系统思维</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chemeClr val="accent1"/>
                  </a:solidFill>
                  <a:latin typeface="微软雅黑" panose="020B0503020204020204" pitchFamily="34" charset="-122"/>
                  <a:ea typeface="微软雅黑" panose="020B0503020204020204" pitchFamily="34" charset="-122"/>
                </a:rPr>
                <a:t>计算机发展历程</a:t>
              </a:r>
              <a:endParaRPr lang="en-US" altLang="zh-CN" sz="2400" dirty="0">
                <a:solidFill>
                  <a:schemeClr val="accent1"/>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程序编译与加载</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计算机层次结构</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程序执行的基本过程</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资源抽象</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几个重要的概念</a:t>
              </a:r>
            </a:p>
          </p:txBody>
        </p:sp>
        <p:sp>
          <p:nvSpPr>
            <p:cNvPr id="2" name="矩形 1"/>
            <p:cNvSpPr/>
            <p:nvPr/>
          </p:nvSpPr>
          <p:spPr bwMode="auto">
            <a:xfrm>
              <a:off x="3881541" y="1402184"/>
              <a:ext cx="4464708" cy="4259064"/>
            </a:xfrm>
            <a:prstGeom prst="rect">
              <a:avLst/>
            </a:prstGeom>
            <a:noFill/>
            <a:ln w="19050" cap="flat" cmpd="sng" algn="ctr">
              <a:solidFill>
                <a:schemeClr val="accent2"/>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algn="ctr">
                <a:lnSpc>
                  <a:spcPct val="100000"/>
                </a:lnSpc>
                <a:spcBef>
                  <a:spcPct val="0"/>
                </a:spcBef>
                <a:buClrTx/>
                <a:buSzTx/>
                <a:buNone/>
              </a:pPr>
              <a:endParaRPr lang="zh-CN" altLang="en-US" b="0" dirty="0">
                <a:solidFill>
                  <a:schemeClr val="accent1"/>
                </a:solidFill>
              </a:endParaRPr>
            </a:p>
          </p:txBody>
        </p:sp>
      </p:grpSp>
    </p:spTree>
    <p:extLst>
      <p:ext uri="{BB962C8B-B14F-4D97-AF65-F5344CB8AC3E}">
        <p14:creationId xmlns:p14="http://schemas.microsoft.com/office/powerpoint/2010/main" val="334506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0" y="252000"/>
            <a:ext cx="7752184" cy="426368"/>
          </a:xfrm>
        </p:spPr>
        <p:txBody>
          <a:bodyPr>
            <a:normAutofit/>
          </a:bodyPr>
          <a:lstStyle/>
          <a:p>
            <a:r>
              <a:rPr lang="zh-CN" altLang="en-US" sz="2400" i="0" dirty="0">
                <a:latin typeface="微软雅黑" panose="020B0503020204020204" pitchFamily="34" charset="-122"/>
                <a:ea typeface="微软雅黑" panose="020B0503020204020204" pitchFamily="34" charset="-122"/>
              </a:rPr>
              <a:t>计算机发展历程</a:t>
            </a:r>
          </a:p>
        </p:txBody>
      </p:sp>
      <p:sp>
        <p:nvSpPr>
          <p:cNvPr id="126979" name="Rectangle 3"/>
          <p:cNvSpPr>
            <a:spLocks noGrp="1" noChangeArrowheads="1"/>
          </p:cNvSpPr>
          <p:nvPr>
            <p:ph type="body" sz="half" idx="4294967295"/>
          </p:nvPr>
        </p:nvSpPr>
        <p:spPr>
          <a:xfrm>
            <a:off x="119336" y="678368"/>
            <a:ext cx="5328592" cy="6279024"/>
          </a:xfrm>
        </p:spPr>
        <p:txBody>
          <a:bodyPr>
            <a:normAutofit/>
          </a:bodyPr>
          <a:lstStyle/>
          <a:p>
            <a:pPr>
              <a:lnSpc>
                <a:spcPct val="150000"/>
              </a:lnSpc>
              <a:buFont typeface="Wingdings" panose="05000000000000000000" pitchFamily="2" charset="2"/>
              <a:buChar char="p"/>
            </a:pPr>
            <a:r>
              <a:rPr lang="en-US" altLang="zh-CN" sz="3400" dirty="0">
                <a:latin typeface="微软雅黑" panose="020B0503020204020204" pitchFamily="34" charset="-122"/>
                <a:ea typeface="微软雅黑" panose="020B0503020204020204" pitchFamily="34" charset="-122"/>
              </a:rPr>
              <a:t> </a:t>
            </a:r>
            <a:r>
              <a:rPr lang="zh-CN" altLang="en-US" sz="3400" dirty="0">
                <a:latin typeface="微软雅黑" panose="020B0503020204020204" pitchFamily="34" charset="-122"/>
                <a:ea typeface="微软雅黑" panose="020B0503020204020204" pitchFamily="34" charset="-122"/>
              </a:rPr>
              <a:t>四代计算机发展历程</a:t>
            </a:r>
            <a:endParaRPr lang="en-US" altLang="zh-CN" sz="4600" dirty="0">
              <a:latin typeface="微软雅黑" panose="020B0503020204020204" pitchFamily="34" charset="-122"/>
              <a:ea typeface="微软雅黑" panose="020B0503020204020204" pitchFamily="34" charset="-122"/>
            </a:endParaRPr>
          </a:p>
          <a:p>
            <a:pPr lvl="1">
              <a:lnSpc>
                <a:spcPct val="150000"/>
              </a:lnSpc>
            </a:pPr>
            <a:r>
              <a:rPr lang="zh-CN" altLang="en-US" sz="2000" dirty="0">
                <a:latin typeface="微软雅黑" panose="020B0503020204020204" pitchFamily="34" charset="-122"/>
                <a:ea typeface="微软雅黑" panose="020B0503020204020204" pitchFamily="34" charset="-122"/>
              </a:rPr>
              <a:t>第一代（</a:t>
            </a:r>
            <a:r>
              <a:rPr lang="en-US" altLang="zh-CN" sz="2000" dirty="0">
                <a:latin typeface="微软雅黑" panose="020B0503020204020204" pitchFamily="34" charset="-122"/>
                <a:ea typeface="微软雅黑" panose="020B0503020204020204" pitchFamily="34" charset="-122"/>
              </a:rPr>
              <a:t>1946-1957</a:t>
            </a:r>
            <a:r>
              <a:rPr lang="zh-CN" altLang="en-US" sz="2000" dirty="0">
                <a:latin typeface="微软雅黑" panose="020B0503020204020204" pitchFamily="34" charset="-122"/>
                <a:ea typeface="微软雅黑" panose="020B0503020204020204" pitchFamily="34" charset="-122"/>
              </a:rPr>
              <a:t>）：电子管计算机</a:t>
            </a:r>
            <a:endParaRPr lang="en-US" altLang="zh-CN" sz="2000" dirty="0">
              <a:latin typeface="微软雅黑" panose="020B0503020204020204" pitchFamily="34" charset="-122"/>
              <a:ea typeface="微软雅黑" panose="020B0503020204020204" pitchFamily="34" charset="-122"/>
            </a:endParaRPr>
          </a:p>
          <a:p>
            <a:pPr lvl="1">
              <a:lnSpc>
                <a:spcPct val="150000"/>
              </a:lnSpc>
            </a:pPr>
            <a:r>
              <a:rPr lang="zh-CN" altLang="en-US" sz="2000" dirty="0">
                <a:latin typeface="微软雅黑" panose="020B0503020204020204" pitchFamily="34" charset="-122"/>
                <a:ea typeface="微软雅黑" panose="020B0503020204020204" pitchFamily="34" charset="-122"/>
              </a:rPr>
              <a:t>第二代（</a:t>
            </a:r>
            <a:r>
              <a:rPr lang="en-US" altLang="zh-CN" sz="2000" dirty="0">
                <a:latin typeface="微软雅黑" panose="020B0503020204020204" pitchFamily="34" charset="-122"/>
                <a:ea typeface="微软雅黑" panose="020B0503020204020204" pitchFamily="34" charset="-122"/>
              </a:rPr>
              <a:t>1957-1964</a:t>
            </a:r>
            <a:r>
              <a:rPr lang="zh-CN" altLang="en-US" sz="2000" dirty="0">
                <a:latin typeface="微软雅黑" panose="020B0503020204020204" pitchFamily="34" charset="-122"/>
                <a:ea typeface="微软雅黑" panose="020B0503020204020204" pitchFamily="34" charset="-122"/>
              </a:rPr>
              <a:t>）：晶体管计算机</a:t>
            </a:r>
            <a:endParaRPr lang="en-US" altLang="zh-CN" sz="2000" dirty="0">
              <a:latin typeface="微软雅黑" panose="020B0503020204020204" pitchFamily="34" charset="-122"/>
              <a:ea typeface="微软雅黑" panose="020B0503020204020204" pitchFamily="34" charset="-122"/>
            </a:endParaRPr>
          </a:p>
          <a:p>
            <a:pPr lvl="1">
              <a:lnSpc>
                <a:spcPct val="150000"/>
              </a:lnSpc>
            </a:pPr>
            <a:r>
              <a:rPr lang="zh-CN" altLang="en-US" sz="2000" dirty="0">
                <a:latin typeface="微软雅黑" panose="020B0503020204020204" pitchFamily="34" charset="-122"/>
                <a:ea typeface="微软雅黑" panose="020B0503020204020204" pitchFamily="34" charset="-122"/>
              </a:rPr>
              <a:t>第三代（</a:t>
            </a:r>
            <a:r>
              <a:rPr lang="en-US" altLang="zh-CN" sz="2000" dirty="0">
                <a:latin typeface="微软雅黑" panose="020B0503020204020204" pitchFamily="34" charset="-122"/>
                <a:ea typeface="微软雅黑" panose="020B0503020204020204" pitchFamily="34" charset="-122"/>
              </a:rPr>
              <a:t>1964-1971</a:t>
            </a:r>
            <a:r>
              <a:rPr lang="zh-CN" altLang="en-US" sz="2000" dirty="0">
                <a:latin typeface="微软雅黑" panose="020B0503020204020204" pitchFamily="34" charset="-122"/>
                <a:ea typeface="微软雅黑" panose="020B0503020204020204" pitchFamily="34" charset="-122"/>
              </a:rPr>
              <a:t>）：中小规模</a:t>
            </a:r>
            <a:r>
              <a:rPr lang="en-US" altLang="zh-CN" sz="2000" dirty="0">
                <a:latin typeface="微软雅黑" panose="020B0503020204020204" pitchFamily="34" charset="-122"/>
                <a:ea typeface="微软雅黑" panose="020B0503020204020204" pitchFamily="34" charset="-122"/>
              </a:rPr>
              <a:t>IC</a:t>
            </a:r>
            <a:r>
              <a:rPr lang="zh-CN" altLang="en-US" sz="2000" dirty="0">
                <a:latin typeface="微软雅黑" panose="020B0503020204020204" pitchFamily="34" charset="-122"/>
                <a:ea typeface="微软雅黑" panose="020B0503020204020204" pitchFamily="34" charset="-122"/>
              </a:rPr>
              <a:t>计算机</a:t>
            </a:r>
            <a:endParaRPr lang="en-US" altLang="zh-CN" sz="2000" dirty="0">
              <a:latin typeface="微软雅黑" panose="020B0503020204020204" pitchFamily="34" charset="-122"/>
              <a:ea typeface="微软雅黑" panose="020B0503020204020204" pitchFamily="34" charset="-122"/>
            </a:endParaRPr>
          </a:p>
          <a:p>
            <a:pPr lvl="1">
              <a:lnSpc>
                <a:spcPct val="150000"/>
              </a:lnSpc>
            </a:pPr>
            <a:r>
              <a:rPr lang="zh-CN" altLang="en-US" sz="2000" dirty="0">
                <a:latin typeface="微软雅黑" panose="020B0503020204020204" pitchFamily="34" charset="-122"/>
                <a:ea typeface="微软雅黑" panose="020B0503020204020204" pitchFamily="34" charset="-122"/>
              </a:rPr>
              <a:t>第四代（</a:t>
            </a:r>
            <a:r>
              <a:rPr lang="en-US" altLang="zh-CN" sz="2000" dirty="0">
                <a:latin typeface="微软雅黑" panose="020B0503020204020204" pitchFamily="34" charset="-122"/>
                <a:ea typeface="微软雅黑" panose="020B0503020204020204" pitchFamily="34" charset="-122"/>
              </a:rPr>
              <a:t>1971-     </a:t>
            </a:r>
            <a:r>
              <a:rPr lang="zh-CN" altLang="en-US" sz="2000" dirty="0">
                <a:latin typeface="微软雅黑" panose="020B0503020204020204" pitchFamily="34" charset="-122"/>
                <a:ea typeface="微软雅黑" panose="020B0503020204020204" pitchFamily="34" charset="-122"/>
              </a:rPr>
              <a:t>）：大规模</a:t>
            </a:r>
            <a:r>
              <a:rPr lang="en-US" altLang="zh-CN" sz="2000" dirty="0">
                <a:latin typeface="微软雅黑" panose="020B0503020204020204" pitchFamily="34" charset="-122"/>
                <a:ea typeface="微软雅黑" panose="020B0503020204020204" pitchFamily="34" charset="-122"/>
              </a:rPr>
              <a:t>IC</a:t>
            </a:r>
            <a:r>
              <a:rPr lang="zh-CN" altLang="en-US" sz="2000" dirty="0">
                <a:latin typeface="微软雅黑" panose="020B0503020204020204" pitchFamily="34" charset="-122"/>
                <a:ea typeface="微软雅黑" panose="020B0503020204020204" pitchFamily="34" charset="-122"/>
              </a:rPr>
              <a:t>计算机</a:t>
            </a:r>
            <a:endParaRPr lang="en-US" altLang="zh-CN" sz="2000" dirty="0">
              <a:latin typeface="微软雅黑" panose="020B0503020204020204" pitchFamily="34" charset="-122"/>
              <a:ea typeface="微软雅黑" panose="020B0503020204020204" pitchFamily="34" charset="-122"/>
            </a:endParaRPr>
          </a:p>
          <a:p>
            <a:pPr lvl="1">
              <a:lnSpc>
                <a:spcPct val="150000"/>
              </a:lnSpc>
            </a:pPr>
            <a:endParaRPr lang="en-US" altLang="zh-CN" sz="2000" dirty="0">
              <a:latin typeface="微软雅黑" panose="020B0503020204020204" pitchFamily="34" charset="-122"/>
              <a:ea typeface="微软雅黑" panose="020B0503020204020204" pitchFamily="34" charset="-122"/>
            </a:endParaRPr>
          </a:p>
          <a:p>
            <a:pPr lvl="1">
              <a:lnSpc>
                <a:spcPct val="150000"/>
              </a:lnSpc>
            </a:pPr>
            <a:r>
              <a:rPr lang="en-US" altLang="zh-CN" sz="2000" dirty="0">
                <a:latin typeface="微软雅黑" panose="020B0503020204020204" pitchFamily="34" charset="-122"/>
                <a:ea typeface="微软雅黑" panose="020B0503020204020204" pitchFamily="34" charset="-122"/>
              </a:rPr>
              <a:t>IC</a:t>
            </a:r>
            <a:r>
              <a:rPr lang="zh-CN" altLang="en-US" sz="2000" dirty="0">
                <a:latin typeface="微软雅黑" panose="020B0503020204020204" pitchFamily="34" charset="-122"/>
                <a:ea typeface="微软雅黑" panose="020B0503020204020204" pitchFamily="34" charset="-122"/>
              </a:rPr>
              <a:t>规模还不断在提高，超大规模</a:t>
            </a:r>
            <a:r>
              <a:rPr lang="en-US" altLang="zh-CN" sz="2000" dirty="0">
                <a:latin typeface="微软雅黑" panose="020B0503020204020204" pitchFamily="34" charset="-122"/>
                <a:ea typeface="微软雅黑" panose="020B0503020204020204" pitchFamily="34" charset="-122"/>
              </a:rPr>
              <a:t>IC</a:t>
            </a:r>
            <a:r>
              <a:rPr lang="zh-CN" altLang="en-US" sz="2000" dirty="0">
                <a:latin typeface="微软雅黑" panose="020B0503020204020204" pitchFamily="34" charset="-122"/>
                <a:ea typeface="微软雅黑" panose="020B0503020204020204" pitchFamily="34" charset="-122"/>
              </a:rPr>
              <a:t>，甚大规模</a:t>
            </a:r>
            <a:r>
              <a:rPr lang="en-US" altLang="zh-CN" sz="2000" dirty="0">
                <a:latin typeface="微软雅黑" panose="020B0503020204020204" pitchFamily="34" charset="-122"/>
                <a:ea typeface="微软雅黑" panose="020B0503020204020204" pitchFamily="34" charset="-122"/>
              </a:rPr>
              <a:t>IC(&gt;100</a:t>
            </a:r>
            <a:r>
              <a:rPr lang="zh-CN" altLang="en-US" sz="2000" dirty="0">
                <a:latin typeface="微软雅黑" panose="020B0503020204020204" pitchFamily="34" charset="-122"/>
                <a:ea typeface="微软雅黑" panose="020B0503020204020204" pitchFamily="34" charset="-122"/>
              </a:rPr>
              <a:t>亿晶体管</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片</a:t>
            </a:r>
            <a:r>
              <a:rPr lang="en-US" altLang="zh-CN" sz="2000" dirty="0">
                <a:latin typeface="微软雅黑" panose="020B0503020204020204" pitchFamily="34" charset="-122"/>
                <a:ea typeface="微软雅黑" panose="020B0503020204020204" pitchFamily="34" charset="-122"/>
              </a:rPr>
              <a:t>) VS </a:t>
            </a:r>
            <a:r>
              <a:rPr lang="zh-CN" altLang="en-US" sz="2000" dirty="0">
                <a:latin typeface="微软雅黑" panose="020B0503020204020204" pitchFamily="34" charset="-122"/>
                <a:ea typeface="微软雅黑" panose="020B0503020204020204" pitchFamily="34" charset="-122"/>
              </a:rPr>
              <a:t>人脑细胞个数</a:t>
            </a:r>
            <a:endParaRPr lang="en-US" altLang="zh-CN" sz="2000" dirty="0">
              <a:latin typeface="微软雅黑" panose="020B0503020204020204" pitchFamily="34" charset="-122"/>
              <a:ea typeface="微软雅黑" panose="020B0503020204020204" pitchFamily="34" charset="-122"/>
            </a:endParaRPr>
          </a:p>
          <a:p>
            <a:pPr lvl="1">
              <a:lnSpc>
                <a:spcPct val="150000"/>
              </a:lnSpc>
            </a:pPr>
            <a:endParaRPr lang="en-US" altLang="zh-CN" sz="2000" dirty="0">
              <a:latin typeface="微软雅黑" panose="020B0503020204020204" pitchFamily="34" charset="-122"/>
              <a:ea typeface="微软雅黑" panose="020B0503020204020204" pitchFamily="34" charset="-122"/>
            </a:endParaRPr>
          </a:p>
        </p:txBody>
      </p:sp>
      <p:pic>
        <p:nvPicPr>
          <p:cNvPr id="2" name="mda-mihdad3f36pd2u2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600171" y="1295272"/>
            <a:ext cx="6591829" cy="3707904"/>
          </a:xfrm>
          <a:prstGeom prst="rect">
            <a:avLst/>
          </a:prstGeom>
        </p:spPr>
      </p:pic>
      <p:sp>
        <p:nvSpPr>
          <p:cNvPr id="3" name="文本框 2"/>
          <p:cNvSpPr txBox="1"/>
          <p:nvPr/>
        </p:nvSpPr>
        <p:spPr>
          <a:xfrm>
            <a:off x="551384" y="5962113"/>
            <a:ext cx="10768136" cy="563231"/>
          </a:xfrm>
          <a:prstGeom prst="rect">
            <a:avLst/>
          </a:prstGeom>
          <a:noFill/>
        </p:spPr>
        <p:txBody>
          <a:bodyPr wrap="square" rtlCol="0">
            <a:spAutoFit/>
          </a:bodyPr>
          <a:lstStyle/>
          <a:p>
            <a:pPr>
              <a:buNone/>
            </a:pPr>
            <a:r>
              <a:rPr lang="zh-CN" altLang="en-US" dirty="0">
                <a:solidFill>
                  <a:schemeClr val="accent1"/>
                </a:solidFill>
                <a:latin typeface="微软雅黑" panose="020B0503020204020204" pitchFamily="34" charset="-122"/>
                <a:ea typeface="微软雅黑" panose="020B0503020204020204" pitchFamily="34" charset="-122"/>
              </a:rPr>
              <a:t>人类大脑神经元数量可达</a:t>
            </a:r>
            <a:r>
              <a:rPr lang="en-US" altLang="zh-CN" dirty="0">
                <a:solidFill>
                  <a:schemeClr val="accent1"/>
                </a:solidFill>
                <a:latin typeface="微软雅黑" panose="020B0503020204020204" pitchFamily="34" charset="-122"/>
                <a:ea typeface="微软雅黑" panose="020B0503020204020204" pitchFamily="34" charset="-122"/>
              </a:rPr>
              <a:t> 860 </a:t>
            </a:r>
            <a:r>
              <a:rPr lang="zh-CN" altLang="en-US" dirty="0">
                <a:solidFill>
                  <a:schemeClr val="accent1"/>
                </a:solidFill>
                <a:latin typeface="微软雅黑" panose="020B0503020204020204" pitchFamily="34" charset="-122"/>
                <a:ea typeface="微软雅黑" panose="020B0503020204020204" pitchFamily="34" charset="-122"/>
              </a:rPr>
              <a:t>亿，神经元之间的突触可达</a:t>
            </a:r>
            <a:r>
              <a:rPr lang="en-US" altLang="zh-CN" dirty="0">
                <a:solidFill>
                  <a:schemeClr val="accent1"/>
                </a:solidFill>
                <a:latin typeface="微软雅黑" panose="020B0503020204020204" pitchFamily="34" charset="-122"/>
                <a:ea typeface="微软雅黑" panose="020B0503020204020204" pitchFamily="34" charset="-122"/>
              </a:rPr>
              <a:t>100</a:t>
            </a:r>
            <a:r>
              <a:rPr lang="zh-CN" altLang="en-US" dirty="0">
                <a:solidFill>
                  <a:schemeClr val="accent1"/>
                </a:solidFill>
                <a:latin typeface="微软雅黑" panose="020B0503020204020204" pitchFamily="34" charset="-122"/>
                <a:ea typeface="微软雅黑" panose="020B0503020204020204" pitchFamily="34" charset="-122"/>
              </a:rPr>
              <a:t>万亿个，人类大脑具有堪比计算机的数据处理能力。</a:t>
            </a:r>
            <a:endParaRPr lang="en-US" altLang="zh-CN" dirty="0">
              <a:solidFill>
                <a:schemeClr val="accent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56087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2"/>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p:cTn id="13" dur="1" fill="hold"/>
                                        <p:tgtEl>
                                          <p:spTgt spid="2"/>
                                        </p:tgtEl>
                                      </p:cBhvr>
                                    </p:cmd>
                                  </p:childTnLst>
                                </p:cTn>
                              </p:par>
                            </p:childTnLst>
                          </p:cTn>
                        </p:par>
                      </p:childTnLst>
                    </p:cTn>
                  </p:par>
                </p:childTnLst>
              </p:cTn>
              <p:nextCondLst>
                <p:cond evt="onClick" delay="0">
                  <p:tgtEl>
                    <p:spTgt spid="2"/>
                  </p:tgtEl>
                </p:cond>
              </p:nextCondLst>
            </p:seq>
            <p:video>
              <p:cMediaNode vol="80000">
                <p:cTn id="14"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Rectangle 2"/>
          <p:cNvSpPr>
            <a:spLocks noGrp="1" noChangeArrowheads="1"/>
          </p:cNvSpPr>
          <p:nvPr>
            <p:ph type="title" idx="4294967295"/>
          </p:nvPr>
        </p:nvSpPr>
        <p:spPr>
          <a:xfrm>
            <a:off x="0" y="252000"/>
            <a:ext cx="10515600" cy="372603"/>
          </a:xfrm>
          <a:noFill/>
          <a:ln/>
        </p:spPr>
        <p:txBody>
          <a:bodyPr/>
          <a:lstStyle/>
          <a:p>
            <a:r>
              <a:rPr lang="en-US" altLang="zh-CN" sz="2400" dirty="0">
                <a:latin typeface="+mn-lt"/>
              </a:rPr>
              <a:t>  ENIAC</a:t>
            </a:r>
            <a:r>
              <a:rPr lang="zh-CN" altLang="en-US" sz="2400" dirty="0">
                <a:latin typeface="+mn-lt"/>
              </a:rPr>
              <a:t>（</a:t>
            </a:r>
            <a:r>
              <a:rPr lang="en-US" altLang="zh-CN" sz="2400" dirty="0">
                <a:latin typeface="+mn-lt"/>
              </a:rPr>
              <a:t>1946</a:t>
            </a:r>
            <a:r>
              <a:rPr lang="zh-CN" altLang="en-US" sz="2400" dirty="0">
                <a:latin typeface="+mn-lt"/>
              </a:rPr>
              <a:t>）</a:t>
            </a:r>
          </a:p>
        </p:txBody>
      </p:sp>
      <p:pic>
        <p:nvPicPr>
          <p:cNvPr id="158723" name="Picture 3" descr="eniac"/>
          <p:cNvPicPr>
            <a:picLocks noGrp="1" noChangeAspect="1" noChangeArrowheads="1"/>
          </p:cNvPicPr>
          <p:nvPr>
            <p:ph idx="4294967295"/>
          </p:nvPr>
        </p:nvPicPr>
        <p:blipFill>
          <a:blip r:embed="rId3" cstate="print"/>
          <a:stretch>
            <a:fillRect/>
          </a:stretch>
        </p:blipFill>
        <p:spPr>
          <a:xfrm>
            <a:off x="7586909" y="2197096"/>
            <a:ext cx="4318175" cy="3392144"/>
          </a:xfrm>
          <a:noFill/>
          <a:ln/>
        </p:spPr>
      </p:pic>
      <p:sp>
        <p:nvSpPr>
          <p:cNvPr id="158724" name="Text Box 4"/>
          <p:cNvSpPr txBox="1">
            <a:spLocks noChangeArrowheads="1"/>
          </p:cNvSpPr>
          <p:nvPr/>
        </p:nvSpPr>
        <p:spPr bwMode="auto">
          <a:xfrm>
            <a:off x="335360" y="794889"/>
            <a:ext cx="8064896" cy="1372611"/>
          </a:xfrm>
          <a:prstGeom prst="rect">
            <a:avLst/>
          </a:prstGeom>
          <a:noFill/>
          <a:ln w="12700" algn="ctr">
            <a:noFill/>
            <a:miter lim="800000"/>
            <a:headEnd/>
            <a:tailEnd/>
          </a:ln>
          <a:effectLst/>
        </p:spPr>
        <p:txBody>
          <a:bodyPr wrap="square" lIns="47625" tIns="72900" rIns="47625" bIns="45900">
            <a:spAutoFit/>
          </a:bodyPr>
          <a:lstStyle/>
          <a:p>
            <a:pPr>
              <a:spcBef>
                <a:spcPct val="50000"/>
              </a:spcBef>
              <a:buNone/>
            </a:pPr>
            <a:r>
              <a:rPr lang="en-US" altLang="zh-CN" sz="2400" dirty="0">
                <a:solidFill>
                  <a:schemeClr val="accent1"/>
                </a:solidFill>
                <a:latin typeface="微软雅黑" panose="020B0503020204020204" pitchFamily="34" charset="-122"/>
                <a:ea typeface="微软雅黑" panose="020B0503020204020204" pitchFamily="34" charset="-122"/>
              </a:rPr>
              <a:t> ENIAC</a:t>
            </a:r>
            <a:r>
              <a:rPr lang="zh-CN" altLang="en-US" sz="2000" dirty="0">
                <a:latin typeface="微软雅黑" panose="020B0503020204020204" pitchFamily="34" charset="-122"/>
                <a:ea typeface="微软雅黑" panose="020B0503020204020204" pitchFamily="34" charset="-122"/>
              </a:rPr>
              <a:t>：十进制（而非二进制）计算机，用十个真空管（一个</a:t>
            </a:r>
            <a:r>
              <a:rPr lang="en-US" altLang="zh-CN" sz="2000" dirty="0">
                <a:latin typeface="微软雅黑" panose="020B0503020204020204" pitchFamily="34" charset="-122"/>
                <a:ea typeface="微软雅黑" panose="020B0503020204020204" pitchFamily="34" charset="-122"/>
              </a:rPr>
              <a:t>ON</a:t>
            </a:r>
            <a:r>
              <a:rPr lang="zh-CN" altLang="en-US" sz="2000" dirty="0">
                <a:latin typeface="微软雅黑" panose="020B0503020204020204" pitchFamily="34" charset="-122"/>
                <a:ea typeface="微软雅黑" panose="020B0503020204020204" pitchFamily="34" charset="-122"/>
              </a:rPr>
              <a:t>，其余</a:t>
            </a:r>
            <a:r>
              <a:rPr lang="en-US" altLang="zh-CN" sz="2000" dirty="0">
                <a:latin typeface="微软雅黑" panose="020B0503020204020204" pitchFamily="34" charset="-122"/>
                <a:ea typeface="微软雅黑" panose="020B0503020204020204" pitchFamily="34" charset="-122"/>
              </a:rPr>
              <a:t>OFF</a:t>
            </a:r>
            <a:r>
              <a:rPr lang="zh-CN" altLang="en-US" sz="2000" dirty="0">
                <a:latin typeface="微软雅黑" panose="020B0503020204020204" pitchFamily="34" charset="-122"/>
                <a:ea typeface="微软雅黑" panose="020B0503020204020204" pitchFamily="34" charset="-122"/>
              </a:rPr>
              <a:t>）表示一位十进制数，算术运算按十进制的方式完成。</a:t>
            </a:r>
          </a:p>
          <a:p>
            <a:pPr>
              <a:spcBef>
                <a:spcPct val="50000"/>
              </a:spcBef>
              <a:buNone/>
            </a:pPr>
            <a:r>
              <a:rPr lang="zh-CN" altLang="en-US" sz="2000" dirty="0">
                <a:latin typeface="微软雅黑" panose="020B0503020204020204" pitchFamily="34" charset="-122"/>
                <a:ea typeface="微软雅黑" panose="020B0503020204020204" pitchFamily="34" charset="-122"/>
              </a:rPr>
              <a:t>  占地</a:t>
            </a:r>
            <a:r>
              <a:rPr lang="en-US" altLang="zh-CN" sz="2000" dirty="0">
                <a:latin typeface="微软雅黑" panose="020B0503020204020204" pitchFamily="34" charset="-122"/>
                <a:ea typeface="微软雅黑" panose="020B0503020204020204" pitchFamily="34" charset="-122"/>
              </a:rPr>
              <a:t>170</a:t>
            </a:r>
            <a:r>
              <a:rPr lang="zh-CN" altLang="en-US" sz="2000" dirty="0">
                <a:latin typeface="微软雅黑" panose="020B0503020204020204" pitchFamily="34" charset="-122"/>
                <a:ea typeface="微软雅黑" panose="020B0503020204020204" pitchFamily="34" charset="-122"/>
              </a:rPr>
              <a:t>平方米，重</a:t>
            </a:r>
            <a:r>
              <a:rPr lang="en-US" altLang="zh-CN" sz="2000" dirty="0">
                <a:latin typeface="微软雅黑" panose="020B0503020204020204" pitchFamily="34" charset="-122"/>
                <a:ea typeface="微软雅黑" panose="020B0503020204020204" pitchFamily="34" charset="-122"/>
              </a:rPr>
              <a:t>30</a:t>
            </a:r>
            <a:r>
              <a:rPr lang="zh-CN" altLang="en-US" sz="2000" dirty="0">
                <a:latin typeface="微软雅黑" panose="020B0503020204020204" pitchFamily="34" charset="-122"/>
                <a:ea typeface="微软雅黑" panose="020B0503020204020204" pitchFamily="34" charset="-122"/>
              </a:rPr>
              <a:t>吨，耗电</a:t>
            </a:r>
            <a:r>
              <a:rPr lang="en-US" altLang="zh-CN" sz="2000" dirty="0">
                <a:latin typeface="微软雅黑" panose="020B0503020204020204" pitchFamily="34" charset="-122"/>
                <a:ea typeface="微软雅黑" panose="020B0503020204020204" pitchFamily="34" charset="-122"/>
              </a:rPr>
              <a:t>140</a:t>
            </a:r>
            <a:r>
              <a:rPr lang="zh-CN" altLang="en-US" sz="2000" dirty="0">
                <a:latin typeface="微软雅黑" panose="020B0503020204020204" pitchFamily="34" charset="-122"/>
                <a:ea typeface="微软雅黑" panose="020B0503020204020204" pitchFamily="34" charset="-122"/>
              </a:rPr>
              <a:t>千瓦，共用</a:t>
            </a:r>
            <a:r>
              <a:rPr lang="en-US" altLang="zh-CN" sz="2000" dirty="0">
                <a:latin typeface="微软雅黑" panose="020B0503020204020204" pitchFamily="34" charset="-122"/>
                <a:ea typeface="微软雅黑" panose="020B0503020204020204" pitchFamily="34" charset="-122"/>
              </a:rPr>
              <a:t>18000</a:t>
            </a:r>
            <a:r>
              <a:rPr lang="zh-CN" altLang="en-US" sz="2000" dirty="0">
                <a:latin typeface="微软雅黑" panose="020B0503020204020204" pitchFamily="34" charset="-122"/>
                <a:ea typeface="微软雅黑" panose="020B0503020204020204" pitchFamily="34" charset="-122"/>
              </a:rPr>
              <a:t>个真空管，每秒可进行</a:t>
            </a:r>
            <a:r>
              <a:rPr lang="en-US" altLang="zh-CN" sz="2000" dirty="0">
                <a:latin typeface="微软雅黑" panose="020B0503020204020204" pitchFamily="34" charset="-122"/>
                <a:ea typeface="微软雅黑" panose="020B0503020204020204" pitchFamily="34" charset="-122"/>
              </a:rPr>
              <a:t>5000</a:t>
            </a:r>
            <a:r>
              <a:rPr lang="zh-CN" altLang="en-US" sz="2000" dirty="0">
                <a:latin typeface="微软雅黑" panose="020B0503020204020204" pitchFamily="34" charset="-122"/>
                <a:ea typeface="微软雅黑" panose="020B0503020204020204" pitchFamily="34" charset="-122"/>
              </a:rPr>
              <a:t>次加减法运算。 </a:t>
            </a:r>
          </a:p>
        </p:txBody>
      </p:sp>
      <p:sp>
        <p:nvSpPr>
          <p:cNvPr id="2" name="文本框 1"/>
          <p:cNvSpPr txBox="1"/>
          <p:nvPr/>
        </p:nvSpPr>
        <p:spPr>
          <a:xfrm>
            <a:off x="407368" y="2425197"/>
            <a:ext cx="7128792" cy="720197"/>
          </a:xfrm>
          <a:prstGeom prst="rect">
            <a:avLst/>
          </a:prstGeom>
          <a:noFill/>
        </p:spPr>
        <p:txBody>
          <a:bodyPr wrap="square" rtlCol="0">
            <a:spAutoFit/>
          </a:bodyPr>
          <a:lstStyle/>
          <a:p>
            <a:pPr>
              <a:buNone/>
            </a:pPr>
            <a:r>
              <a:rPr lang="en-US" altLang="zh-CN" sz="2400" dirty="0">
                <a:solidFill>
                  <a:schemeClr val="accent1"/>
                </a:solidFill>
              </a:rPr>
              <a:t>EDVAC</a:t>
            </a:r>
            <a:r>
              <a:rPr lang="zh-CN" altLang="en-US" sz="2400" dirty="0">
                <a:solidFill>
                  <a:schemeClr val="accent1"/>
                </a:solidFill>
              </a:rPr>
              <a:t>： </a:t>
            </a:r>
            <a:r>
              <a:rPr lang="en-US" altLang="zh-CN" sz="2400" dirty="0"/>
              <a:t>Electronic Discrete variable Automatic Computer</a:t>
            </a:r>
            <a:r>
              <a:rPr lang="zh-CN" altLang="en-US" sz="2400" dirty="0"/>
              <a:t>，离散变量自动电子计算机</a:t>
            </a:r>
          </a:p>
        </p:txBody>
      </p:sp>
      <p:sp>
        <p:nvSpPr>
          <p:cNvPr id="3" name="矩形 2"/>
          <p:cNvSpPr/>
          <p:nvPr/>
        </p:nvSpPr>
        <p:spPr>
          <a:xfrm>
            <a:off x="335360" y="3315680"/>
            <a:ext cx="7056784" cy="3062377"/>
          </a:xfrm>
          <a:prstGeom prst="rect">
            <a:avLst/>
          </a:prstGeom>
        </p:spPr>
        <p:txBody>
          <a:bodyPr wrap="square">
            <a:spAutoFit/>
          </a:bodyPr>
          <a:lstStyle/>
          <a:p>
            <a:pPr>
              <a:lnSpc>
                <a:spcPct val="100000"/>
              </a:lnSpc>
              <a:buNone/>
            </a:pPr>
            <a:r>
              <a:rPr lang="zh-CN" altLang="en-US" sz="2000" dirty="0">
                <a:latin typeface="微软雅黑" panose="020B0503020204020204" pitchFamily="34" charset="-122"/>
                <a:ea typeface="微软雅黑" panose="020B0503020204020204" pitchFamily="34" charset="-122"/>
              </a:rPr>
              <a:t>可以说</a:t>
            </a:r>
            <a:r>
              <a:rPr lang="en-US" altLang="zh-CN" sz="2000" dirty="0">
                <a:latin typeface="微软雅黑" panose="020B0503020204020204" pitchFamily="34" charset="-122"/>
                <a:ea typeface="微软雅黑" panose="020B0503020204020204" pitchFamily="34" charset="-122"/>
              </a:rPr>
              <a:t>EDVAC</a:t>
            </a:r>
            <a:r>
              <a:rPr lang="zh-CN" altLang="en-US" sz="2000" dirty="0">
                <a:latin typeface="微软雅黑" panose="020B0503020204020204" pitchFamily="34" charset="-122"/>
                <a:ea typeface="微软雅黑" panose="020B0503020204020204" pitchFamily="34" charset="-122"/>
              </a:rPr>
              <a:t>是第一台现代意义的通用计算机（冯诺依曼架构）。和之前的世界上第一台电子计算机</a:t>
            </a:r>
            <a:r>
              <a:rPr lang="en-US" altLang="zh-CN" sz="2000" dirty="0">
                <a:latin typeface="微软雅黑" panose="020B0503020204020204" pitchFamily="34" charset="-122"/>
                <a:ea typeface="微软雅黑" panose="020B0503020204020204" pitchFamily="34" charset="-122"/>
              </a:rPr>
              <a:t>ENIAC</a:t>
            </a:r>
            <a:r>
              <a:rPr lang="zh-CN" altLang="en-US" sz="2000" dirty="0">
                <a:latin typeface="微软雅黑" panose="020B0503020204020204" pitchFamily="34" charset="-122"/>
                <a:ea typeface="微软雅黑" panose="020B0503020204020204" pitchFamily="34" charset="-122"/>
              </a:rPr>
              <a:t>不同</a:t>
            </a:r>
            <a:r>
              <a:rPr lang="en-US" altLang="zh-CN" sz="2000" dirty="0">
                <a:latin typeface="微软雅黑" panose="020B0503020204020204" pitchFamily="34" charset="-122"/>
                <a:ea typeface="微软雅黑" panose="020B0503020204020204" pitchFamily="34" charset="-122"/>
              </a:rPr>
              <a:t>,EDVAC</a:t>
            </a:r>
            <a:r>
              <a:rPr lang="zh-CN" altLang="en-US" sz="2000" dirty="0">
                <a:latin typeface="微软雅黑" panose="020B0503020204020204" pitchFamily="34" charset="-122"/>
                <a:ea typeface="微软雅黑" panose="020B0503020204020204" pitchFamily="34" charset="-122"/>
              </a:rPr>
              <a:t>首次使用二进制而不是十进制。整台计算机共使用大约</a:t>
            </a:r>
            <a:r>
              <a:rPr lang="en-US" altLang="zh-CN" sz="2000" dirty="0">
                <a:latin typeface="微软雅黑" panose="020B0503020204020204" pitchFamily="34" charset="-122"/>
                <a:ea typeface="微软雅黑" panose="020B0503020204020204" pitchFamily="34" charset="-122"/>
              </a:rPr>
              <a:t>6000</a:t>
            </a:r>
            <a:r>
              <a:rPr lang="zh-CN" altLang="en-US" sz="2000" dirty="0">
                <a:latin typeface="微软雅黑" panose="020B0503020204020204" pitchFamily="34" charset="-122"/>
                <a:ea typeface="微软雅黑" panose="020B0503020204020204" pitchFamily="34" charset="-122"/>
              </a:rPr>
              <a:t>个电子管和大约</a:t>
            </a:r>
            <a:r>
              <a:rPr lang="en-US" altLang="zh-CN" sz="2000" dirty="0">
                <a:latin typeface="微软雅黑" panose="020B0503020204020204" pitchFamily="34" charset="-122"/>
                <a:ea typeface="微软雅黑" panose="020B0503020204020204" pitchFamily="34" charset="-122"/>
              </a:rPr>
              <a:t>12000</a:t>
            </a:r>
            <a:r>
              <a:rPr lang="zh-CN" altLang="en-US" sz="2000" dirty="0">
                <a:latin typeface="微软雅黑" panose="020B0503020204020204" pitchFamily="34" charset="-122"/>
                <a:ea typeface="微软雅黑" panose="020B0503020204020204" pitchFamily="34" charset="-122"/>
              </a:rPr>
              <a:t>个二极管，功率为</a:t>
            </a:r>
            <a:r>
              <a:rPr lang="en-US" altLang="zh-CN" sz="2000" dirty="0">
                <a:latin typeface="微软雅黑" panose="020B0503020204020204" pitchFamily="34" charset="-122"/>
                <a:ea typeface="微软雅黑" panose="020B0503020204020204" pitchFamily="34" charset="-122"/>
              </a:rPr>
              <a:t>56KW</a:t>
            </a:r>
            <a:r>
              <a:rPr lang="zh-CN" altLang="en-US" sz="2000" dirty="0">
                <a:latin typeface="微软雅黑" panose="020B0503020204020204" pitchFamily="34" charset="-122"/>
                <a:ea typeface="微软雅黑" panose="020B0503020204020204" pitchFamily="34" charset="-122"/>
              </a:rPr>
              <a:t>，占地面积</a:t>
            </a:r>
            <a:r>
              <a:rPr lang="en-US" altLang="zh-CN" sz="2000" dirty="0">
                <a:latin typeface="微软雅黑" panose="020B0503020204020204" pitchFamily="34" charset="-122"/>
                <a:ea typeface="微软雅黑" panose="020B0503020204020204" pitchFamily="34" charset="-122"/>
              </a:rPr>
              <a:t>45.5</a:t>
            </a:r>
            <a:r>
              <a:rPr lang="zh-CN" altLang="en-US" sz="2000" dirty="0">
                <a:latin typeface="微软雅黑" panose="020B0503020204020204" pitchFamily="34" charset="-122"/>
                <a:ea typeface="微软雅黑" panose="020B0503020204020204" pitchFamily="34" charset="-122"/>
              </a:rPr>
              <a:t>平方米，重</a:t>
            </a:r>
            <a:r>
              <a:rPr lang="en-US" altLang="zh-CN" sz="2000" dirty="0">
                <a:latin typeface="微软雅黑" panose="020B0503020204020204" pitchFamily="34" charset="-122"/>
                <a:ea typeface="微软雅黑" panose="020B0503020204020204" pitchFamily="34" charset="-122"/>
              </a:rPr>
              <a:t>7850KG</a:t>
            </a:r>
            <a:r>
              <a:rPr lang="zh-CN" altLang="en-US" sz="2000" dirty="0">
                <a:latin typeface="微软雅黑" panose="020B0503020204020204" pitchFamily="34" charset="-122"/>
                <a:ea typeface="微软雅黑" panose="020B0503020204020204" pitchFamily="34" charset="-122"/>
              </a:rPr>
              <a:t>，使用时需要三十个技术人员同时操作。</a:t>
            </a:r>
          </a:p>
          <a:p>
            <a:pPr>
              <a:lnSpc>
                <a:spcPct val="100000"/>
              </a:lnSpc>
              <a:buNone/>
            </a:pPr>
            <a:r>
              <a:rPr lang="zh-CN" altLang="en-US" sz="2000" dirty="0">
                <a:latin typeface="微软雅黑" panose="020B0503020204020204" pitchFamily="34" charset="-122"/>
                <a:ea typeface="微软雅黑" panose="020B0503020204020204" pitchFamily="34" charset="-122"/>
              </a:rPr>
              <a:t>它由五个基本部分组成：</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）运算器（</a:t>
            </a:r>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）控制器（</a:t>
            </a:r>
            <a:r>
              <a:rPr lang="en-US" altLang="zh-CN" sz="2000" dirty="0">
                <a:latin typeface="微软雅黑" panose="020B0503020204020204" pitchFamily="34" charset="-122"/>
                <a:ea typeface="微软雅黑" panose="020B0503020204020204" pitchFamily="34" charset="-122"/>
              </a:rPr>
              <a:t>3</a:t>
            </a:r>
            <a:r>
              <a:rPr lang="zh-CN" altLang="en-US" sz="2000" dirty="0">
                <a:latin typeface="微软雅黑" panose="020B0503020204020204" pitchFamily="34" charset="-122"/>
                <a:ea typeface="微软雅黑" panose="020B0503020204020204" pitchFamily="34" charset="-122"/>
              </a:rPr>
              <a:t>）存储器（</a:t>
            </a:r>
            <a:r>
              <a:rPr lang="en-US" altLang="zh-CN" sz="2000" dirty="0">
                <a:latin typeface="微软雅黑" panose="020B0503020204020204" pitchFamily="34" charset="-122"/>
                <a:ea typeface="微软雅黑" panose="020B0503020204020204" pitchFamily="34" charset="-122"/>
              </a:rPr>
              <a:t>4</a:t>
            </a:r>
            <a:r>
              <a:rPr lang="zh-CN" altLang="en-US" sz="2000" dirty="0">
                <a:latin typeface="微软雅黑" panose="020B0503020204020204" pitchFamily="34" charset="-122"/>
                <a:ea typeface="微软雅黑" panose="020B0503020204020204" pitchFamily="34" charset="-122"/>
              </a:rPr>
              <a:t>）输入装置（</a:t>
            </a:r>
            <a:r>
              <a:rPr lang="en-US" altLang="zh-CN" sz="2000" dirty="0">
                <a:latin typeface="微软雅黑" panose="020B0503020204020204" pitchFamily="34" charset="-122"/>
                <a:ea typeface="微软雅黑" panose="020B0503020204020204" pitchFamily="34" charset="-122"/>
              </a:rPr>
              <a:t>5</a:t>
            </a:r>
            <a:r>
              <a:rPr lang="zh-CN" altLang="en-US" sz="2000" dirty="0">
                <a:latin typeface="微软雅黑" panose="020B0503020204020204" pitchFamily="34" charset="-122"/>
                <a:ea typeface="微软雅黑" panose="020B0503020204020204" pitchFamily="34" charset="-122"/>
              </a:rPr>
              <a:t>）输出装置；</a:t>
            </a:r>
            <a:endParaRPr lang="en-US" altLang="zh-CN" sz="2000" dirty="0">
              <a:latin typeface="微软雅黑" panose="020B0503020204020204" pitchFamily="34" charset="-122"/>
              <a:ea typeface="微软雅黑" panose="020B0503020204020204" pitchFamily="34" charset="-122"/>
            </a:endParaRPr>
          </a:p>
          <a:p>
            <a:pPr>
              <a:buNone/>
            </a:pPr>
            <a:r>
              <a:rPr lang="zh-CN" altLang="en-US" sz="2000" dirty="0">
                <a:latin typeface="微软雅黑" panose="020B0503020204020204" pitchFamily="34" charset="-122"/>
                <a:ea typeface="微软雅黑" panose="020B0503020204020204" pitchFamily="34" charset="-122"/>
              </a:rPr>
              <a:t>两个特点：</a:t>
            </a:r>
            <a:r>
              <a:rPr lang="zh-CN" altLang="en-US" sz="2000" dirty="0">
                <a:solidFill>
                  <a:schemeClr val="accent1"/>
                </a:solidFill>
                <a:latin typeface="微软雅黑" panose="020B0503020204020204" pitchFamily="34" charset="-122"/>
                <a:ea typeface="微软雅黑" panose="020B0503020204020204" pitchFamily="34" charset="-122"/>
              </a:rPr>
              <a:t>二进制（数据和程序），存储程序</a:t>
            </a:r>
          </a:p>
        </p:txBody>
      </p:sp>
      <p:sp>
        <p:nvSpPr>
          <p:cNvPr id="4" name="矩形 3"/>
          <p:cNvSpPr/>
          <p:nvPr/>
        </p:nvSpPr>
        <p:spPr>
          <a:xfrm>
            <a:off x="9171159" y="5747115"/>
            <a:ext cx="966931" cy="327782"/>
          </a:xfrm>
          <a:prstGeom prst="rect">
            <a:avLst/>
          </a:prstGeom>
        </p:spPr>
        <p:txBody>
          <a:bodyPr wrap="none">
            <a:spAutoFit/>
          </a:bodyPr>
          <a:lstStyle/>
          <a:p>
            <a:pPr>
              <a:buNone/>
            </a:pPr>
            <a:r>
              <a:rPr lang="en-US" altLang="zh-CN" dirty="0">
                <a:solidFill>
                  <a:schemeClr val="accent1"/>
                </a:solidFill>
              </a:rPr>
              <a:t> ENIAC</a:t>
            </a:r>
            <a:endParaRPr lang="zh-CN" altLang="en-US" dirty="0"/>
          </a:p>
        </p:txBody>
      </p:sp>
    </p:spTree>
    <p:extLst>
      <p:ext uri="{BB962C8B-B14F-4D97-AF65-F5344CB8AC3E}">
        <p14:creationId xmlns:p14="http://schemas.microsoft.com/office/powerpoint/2010/main" val="252666176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8914" name="Rectangle 1026"/>
          <p:cNvSpPr>
            <a:spLocks noGrp="1" noChangeArrowheads="1"/>
          </p:cNvSpPr>
          <p:nvPr>
            <p:ph type="title" idx="4294967295"/>
          </p:nvPr>
        </p:nvSpPr>
        <p:spPr>
          <a:xfrm>
            <a:off x="191345" y="260648"/>
            <a:ext cx="5715000" cy="372603"/>
          </a:xfrm>
        </p:spPr>
        <p:txBody>
          <a:bodyPr vert="horz" wrap="square" lIns="63500" tIns="25400" rIns="63500" bIns="25400" numCol="1" anchor="t" anchorCtr="0" compatLnSpc="1">
            <a:prstTxWarp prst="textNoShape">
              <a:avLst/>
            </a:prstTxWarp>
            <a:spAutoFit/>
          </a:bodyPr>
          <a:lstStyle/>
          <a:p>
            <a:r>
              <a:rPr lang="zh-CN" altLang="en-US" sz="2400" dirty="0">
                <a:latin typeface="微软雅黑" panose="020B0503020204020204" pitchFamily="34" charset="-122"/>
                <a:ea typeface="微软雅黑" panose="020B0503020204020204" pitchFamily="34" charset="-122"/>
              </a:rPr>
              <a:t>现代计算机的原型</a:t>
            </a:r>
          </a:p>
        </p:txBody>
      </p:sp>
      <p:sp>
        <p:nvSpPr>
          <p:cNvPr id="305155" name="Rectangle 1027"/>
          <p:cNvSpPr>
            <a:spLocks noGrp="1" noChangeArrowheads="1"/>
          </p:cNvSpPr>
          <p:nvPr>
            <p:ph type="body" idx="4294967295"/>
          </p:nvPr>
        </p:nvSpPr>
        <p:spPr>
          <a:xfrm>
            <a:off x="191345" y="836712"/>
            <a:ext cx="9217024" cy="5437386"/>
          </a:xfrm>
        </p:spPr>
        <p:txBody>
          <a:bodyPr vert="horz" wrap="square" lIns="63500" tIns="25400" rIns="63500" bIns="25400" numCol="1" anchor="t" anchorCtr="0" compatLnSpc="1">
            <a:prstTxWarp prst="textNoShape">
              <a:avLst/>
            </a:prstTxWarp>
            <a:spAutoFit/>
          </a:bodyPr>
          <a:lstStyle/>
          <a:p>
            <a:pPr marL="203200" indent="-203200">
              <a:buNone/>
            </a:pPr>
            <a:r>
              <a:rPr lang="zh-CN" altLang="en-US" sz="2800" dirty="0">
                <a:latin typeface="微软雅黑" panose="020B0503020204020204" pitchFamily="34" charset="-122"/>
                <a:ea typeface="微软雅黑" panose="020B0503020204020204" pitchFamily="34" charset="-122"/>
              </a:rPr>
              <a:t> </a:t>
            </a:r>
            <a:r>
              <a:rPr lang="en-US" altLang="zh-CN" sz="2100" dirty="0">
                <a:solidFill>
                  <a:srgbClr val="0000CC"/>
                </a:solidFill>
                <a:latin typeface="微软雅黑" panose="020B0503020204020204" pitchFamily="34" charset="-122"/>
                <a:ea typeface="微软雅黑" panose="020B0503020204020204" pitchFamily="34" charset="-122"/>
              </a:rPr>
              <a:t>1946</a:t>
            </a:r>
            <a:r>
              <a:rPr lang="zh-CN" altLang="en-US" sz="2100" dirty="0">
                <a:solidFill>
                  <a:srgbClr val="0000CC"/>
                </a:solidFill>
                <a:latin typeface="微软雅黑" panose="020B0503020204020204" pitchFamily="34" charset="-122"/>
                <a:ea typeface="微软雅黑" panose="020B0503020204020204" pitchFamily="34" charset="-122"/>
              </a:rPr>
              <a:t>年，普林斯顿高等研究院（</a:t>
            </a:r>
            <a:r>
              <a:rPr lang="en-US" altLang="zh-CN" sz="2100" dirty="0">
                <a:solidFill>
                  <a:srgbClr val="0000CC"/>
                </a:solidFill>
                <a:latin typeface="微软雅黑" panose="020B0503020204020204" pitchFamily="34" charset="-122"/>
                <a:ea typeface="微软雅黑" panose="020B0503020204020204" pitchFamily="34" charset="-122"/>
              </a:rPr>
              <a:t>the Institute for Advance Study at Princeton</a:t>
            </a:r>
            <a:r>
              <a:rPr lang="zh-CN" altLang="en-US" sz="2100" dirty="0">
                <a:solidFill>
                  <a:srgbClr val="0000CC"/>
                </a:solidFill>
                <a:latin typeface="微软雅黑" panose="020B0503020204020204" pitchFamily="34" charset="-122"/>
                <a:ea typeface="微软雅黑" panose="020B0503020204020204" pitchFamily="34" charset="-122"/>
              </a:rPr>
              <a:t>，</a:t>
            </a:r>
            <a:r>
              <a:rPr lang="en-US" altLang="zh-CN" sz="2100" dirty="0">
                <a:solidFill>
                  <a:srgbClr val="0000CC"/>
                </a:solidFill>
                <a:latin typeface="微软雅黑" panose="020B0503020204020204" pitchFamily="34" charset="-122"/>
                <a:ea typeface="微软雅黑" panose="020B0503020204020204" pitchFamily="34" charset="-122"/>
              </a:rPr>
              <a:t>IAS </a:t>
            </a:r>
            <a:r>
              <a:rPr lang="zh-CN" altLang="en-US" sz="2100" dirty="0">
                <a:solidFill>
                  <a:srgbClr val="0000CC"/>
                </a:solidFill>
                <a:latin typeface="微软雅黑" panose="020B0503020204020204" pitchFamily="34" charset="-122"/>
                <a:ea typeface="微软雅黑" panose="020B0503020204020204" pitchFamily="34" charset="-122"/>
              </a:rPr>
              <a:t>）开始设计</a:t>
            </a:r>
            <a:r>
              <a:rPr lang="zh-CN" altLang="en-US" sz="2100" dirty="0">
                <a:solidFill>
                  <a:srgbClr val="FF0000"/>
                </a:solidFill>
                <a:latin typeface="微软雅黑" panose="020B0503020204020204" pitchFamily="34" charset="-122"/>
                <a:ea typeface="微软雅黑" panose="020B0503020204020204" pitchFamily="34" charset="-122"/>
              </a:rPr>
              <a:t>“存储程序”</a:t>
            </a:r>
            <a:r>
              <a:rPr lang="zh-CN" altLang="en-US" sz="2100" dirty="0">
                <a:solidFill>
                  <a:srgbClr val="0000CC"/>
                </a:solidFill>
                <a:latin typeface="微软雅黑" panose="020B0503020204020204" pitchFamily="34" charset="-122"/>
                <a:ea typeface="微软雅黑" panose="020B0503020204020204" pitchFamily="34" charset="-122"/>
              </a:rPr>
              <a:t>计算机，被称为</a:t>
            </a:r>
            <a:r>
              <a:rPr lang="en-US" altLang="zh-CN" sz="2100" dirty="0">
                <a:solidFill>
                  <a:srgbClr val="FF0000"/>
                </a:solidFill>
                <a:latin typeface="微软雅黑" panose="020B0503020204020204" pitchFamily="34" charset="-122"/>
                <a:ea typeface="微软雅黑" panose="020B0503020204020204" pitchFamily="34" charset="-122"/>
              </a:rPr>
              <a:t>IAS</a:t>
            </a:r>
            <a:r>
              <a:rPr lang="zh-CN" altLang="en-US" sz="2100" dirty="0">
                <a:solidFill>
                  <a:srgbClr val="FF0000"/>
                </a:solidFill>
                <a:latin typeface="微软雅黑" panose="020B0503020204020204" pitchFamily="34" charset="-122"/>
                <a:ea typeface="微软雅黑" panose="020B0503020204020204" pitchFamily="34" charset="-122"/>
              </a:rPr>
              <a:t>计算机</a:t>
            </a:r>
            <a:r>
              <a:rPr lang="zh-CN" altLang="en-US" sz="2100" dirty="0">
                <a:solidFill>
                  <a:srgbClr val="004821"/>
                </a:solidFill>
                <a:latin typeface="微软雅黑" panose="020B0503020204020204" pitchFamily="34" charset="-122"/>
                <a:ea typeface="微软雅黑" panose="020B0503020204020204" pitchFamily="34" charset="-122"/>
              </a:rPr>
              <a:t>（</a:t>
            </a:r>
            <a:r>
              <a:rPr lang="en-US" altLang="zh-CN" sz="2100" dirty="0">
                <a:solidFill>
                  <a:srgbClr val="004821"/>
                </a:solidFill>
                <a:latin typeface="微软雅黑" panose="020B0503020204020204" pitchFamily="34" charset="-122"/>
                <a:ea typeface="微软雅黑" panose="020B0503020204020204" pitchFamily="34" charset="-122"/>
              </a:rPr>
              <a:t>1951</a:t>
            </a:r>
            <a:r>
              <a:rPr lang="zh-CN" altLang="en-US" sz="2100" dirty="0">
                <a:solidFill>
                  <a:srgbClr val="004821"/>
                </a:solidFill>
                <a:latin typeface="微软雅黑" panose="020B0503020204020204" pitchFamily="34" charset="-122"/>
                <a:ea typeface="微软雅黑" panose="020B0503020204020204" pitchFamily="34" charset="-122"/>
              </a:rPr>
              <a:t>年才完成，它并不是第一台存储程序计算机，</a:t>
            </a:r>
            <a:r>
              <a:rPr lang="en-US" altLang="zh-CN" sz="2100" dirty="0">
                <a:solidFill>
                  <a:srgbClr val="004821"/>
                </a:solidFill>
                <a:latin typeface="微软雅黑" panose="020B0503020204020204" pitchFamily="34" charset="-122"/>
                <a:ea typeface="微软雅黑" panose="020B0503020204020204" pitchFamily="34" charset="-122"/>
              </a:rPr>
              <a:t>1949</a:t>
            </a:r>
            <a:r>
              <a:rPr lang="zh-CN" altLang="en-US" sz="2100" dirty="0">
                <a:solidFill>
                  <a:srgbClr val="004821"/>
                </a:solidFill>
                <a:latin typeface="微软雅黑" panose="020B0503020204020204" pitchFamily="34" charset="-122"/>
                <a:ea typeface="微软雅黑" panose="020B0503020204020204" pitchFamily="34" charset="-122"/>
              </a:rPr>
              <a:t>年由英国剑桥大学完成的</a:t>
            </a:r>
            <a:r>
              <a:rPr lang="en-US" altLang="zh-CN" sz="2100" dirty="0">
                <a:solidFill>
                  <a:srgbClr val="004821"/>
                </a:solidFill>
                <a:latin typeface="微软雅黑" panose="020B0503020204020204" pitchFamily="34" charset="-122"/>
                <a:ea typeface="微软雅黑" panose="020B0503020204020204" pitchFamily="34" charset="-122"/>
              </a:rPr>
              <a:t>EDSAC</a:t>
            </a:r>
            <a:r>
              <a:rPr lang="zh-CN" altLang="en-US" sz="2100" dirty="0">
                <a:solidFill>
                  <a:srgbClr val="004821"/>
                </a:solidFill>
                <a:latin typeface="微软雅黑" panose="020B0503020204020204" pitchFamily="34" charset="-122"/>
                <a:ea typeface="微软雅黑" panose="020B0503020204020204" pitchFamily="34" charset="-122"/>
              </a:rPr>
              <a:t>是第一台）</a:t>
            </a:r>
            <a:r>
              <a:rPr lang="zh-CN" altLang="en-US" sz="2100" dirty="0">
                <a:solidFill>
                  <a:srgbClr val="0000CC"/>
                </a:solidFill>
                <a:latin typeface="微软雅黑" panose="020B0503020204020204" pitchFamily="34" charset="-122"/>
                <a:ea typeface="微软雅黑" panose="020B0503020204020204" pitchFamily="34" charset="-122"/>
              </a:rPr>
              <a:t>。</a:t>
            </a:r>
            <a:endParaRPr lang="zh-CN" altLang="en-US" sz="2100" dirty="0">
              <a:solidFill>
                <a:srgbClr val="008000"/>
              </a:solidFill>
              <a:latin typeface="微软雅黑" panose="020B0503020204020204" pitchFamily="34" charset="-122"/>
              <a:ea typeface="微软雅黑" panose="020B0503020204020204" pitchFamily="34" charset="-122"/>
            </a:endParaRPr>
          </a:p>
          <a:p>
            <a:pPr marL="685800" lvl="1" indent="-190500"/>
            <a:r>
              <a:rPr lang="zh-CN" altLang="en-US" sz="2100" dirty="0">
                <a:solidFill>
                  <a:srgbClr val="008000"/>
                </a:solidFill>
                <a:latin typeface="微软雅黑" panose="020B0503020204020204" pitchFamily="34" charset="-122"/>
                <a:ea typeface="微软雅黑" panose="020B0503020204020204" pitchFamily="34" charset="-122"/>
              </a:rPr>
              <a:t>他提出的计算机结构被称为</a:t>
            </a:r>
            <a:r>
              <a:rPr lang="zh-CN" altLang="en-US" sz="2100" dirty="0">
                <a:solidFill>
                  <a:srgbClr val="FF0000"/>
                </a:solidFill>
                <a:latin typeface="微软雅黑" panose="020B0503020204020204" pitchFamily="34" charset="-122"/>
                <a:ea typeface="微软雅黑" panose="020B0503020204020204" pitchFamily="34" charset="-122"/>
              </a:rPr>
              <a:t>冯·诺依曼结构。</a:t>
            </a:r>
          </a:p>
          <a:p>
            <a:pPr marL="685800" lvl="1" indent="-190500"/>
            <a:r>
              <a:rPr lang="zh-CN" altLang="en-US" sz="2100" dirty="0">
                <a:solidFill>
                  <a:srgbClr val="008000"/>
                </a:solidFill>
                <a:latin typeface="微软雅黑" panose="020B0503020204020204" pitchFamily="34" charset="-122"/>
                <a:ea typeface="微软雅黑" panose="020B0503020204020204" pitchFamily="34" charset="-122"/>
              </a:rPr>
              <a:t>冯·诺依曼结构最重要的思想是什么？</a:t>
            </a:r>
          </a:p>
          <a:p>
            <a:pPr marL="685800" lvl="1" indent="-190500">
              <a:buNone/>
            </a:pPr>
            <a:r>
              <a:rPr lang="zh-CN" altLang="en-US" sz="2100" dirty="0">
                <a:solidFill>
                  <a:srgbClr val="FF0000"/>
                </a:solidFill>
                <a:latin typeface="微软雅黑" panose="020B0503020204020204" pitchFamily="34" charset="-122"/>
                <a:ea typeface="微软雅黑" panose="020B0503020204020204" pitchFamily="34" charset="-122"/>
              </a:rPr>
              <a:t>“存储程序(</a:t>
            </a:r>
            <a:r>
              <a:rPr lang="en-US" altLang="zh-CN" sz="2100" dirty="0">
                <a:solidFill>
                  <a:srgbClr val="FF0000"/>
                </a:solidFill>
                <a:latin typeface="微软雅黑" panose="020B0503020204020204" pitchFamily="34" charset="-122"/>
                <a:ea typeface="微软雅黑" panose="020B0503020204020204" pitchFamily="34" charset="-122"/>
              </a:rPr>
              <a:t>Stored-program)</a:t>
            </a:r>
            <a:r>
              <a:rPr lang="zh-CN" altLang="en-US" sz="2100" dirty="0">
                <a:solidFill>
                  <a:srgbClr val="FF0000"/>
                </a:solidFill>
                <a:latin typeface="微软雅黑" panose="020B0503020204020204" pitchFamily="34" charset="-122"/>
                <a:ea typeface="微软雅黑" panose="020B0503020204020204" pitchFamily="34" charset="-122"/>
              </a:rPr>
              <a:t>”</a:t>
            </a:r>
            <a:r>
              <a:rPr lang="zh-CN" altLang="en-US" sz="2100" dirty="0">
                <a:solidFill>
                  <a:srgbClr val="008000"/>
                </a:solidFill>
                <a:latin typeface="微软雅黑" panose="020B0503020204020204" pitchFamily="34" charset="-122"/>
                <a:ea typeface="微软雅黑" panose="020B0503020204020204" pitchFamily="34" charset="-122"/>
              </a:rPr>
              <a:t> 工作方式：</a:t>
            </a:r>
          </a:p>
          <a:p>
            <a:pPr marL="685800" lvl="1" indent="-190500">
              <a:buNone/>
            </a:pPr>
            <a:r>
              <a:rPr lang="zh-CN" altLang="en-US" sz="2100" dirty="0">
                <a:solidFill>
                  <a:srgbClr val="008000"/>
                </a:solidFill>
                <a:latin typeface="微软雅黑" panose="020B0503020204020204" pitchFamily="34" charset="-122"/>
                <a:ea typeface="微软雅黑" panose="020B0503020204020204" pitchFamily="34" charset="-122"/>
              </a:rPr>
              <a:t>  </a:t>
            </a:r>
            <a:r>
              <a:rPr lang="zh-CN" altLang="en-US" sz="2100" dirty="0">
                <a:latin typeface="微软雅黑" panose="020B0503020204020204" pitchFamily="34" charset="-122"/>
                <a:ea typeface="微软雅黑" panose="020B0503020204020204" pitchFamily="34" charset="-122"/>
              </a:rPr>
              <a:t>任何要计算机完成的工作都要先被编写成程序，然后将程序和原始数据送入主存并启动执行。一旦程序被启动，计算机应能在不需操作人员干预下，自动完成逐条取出指令和执行指令的任务。</a:t>
            </a:r>
          </a:p>
          <a:p>
            <a:pPr marL="685800" lvl="1" indent="-190500"/>
            <a:endParaRPr lang="en-US" altLang="zh-CN" sz="2100" dirty="0">
              <a:solidFill>
                <a:srgbClr val="008000"/>
              </a:solidFill>
              <a:latin typeface="微软雅黑" panose="020B0503020204020204" pitchFamily="34" charset="-122"/>
              <a:ea typeface="微软雅黑" panose="020B0503020204020204" pitchFamily="34" charset="-122"/>
            </a:endParaRPr>
          </a:p>
          <a:p>
            <a:pPr marL="685800" lvl="1" indent="-190500"/>
            <a:r>
              <a:rPr lang="zh-CN" altLang="en-US" sz="2100" dirty="0">
                <a:solidFill>
                  <a:srgbClr val="008000"/>
                </a:solidFill>
                <a:latin typeface="微软雅黑" panose="020B0503020204020204" pitchFamily="34" charset="-122"/>
                <a:ea typeface="微软雅黑" panose="020B0503020204020204" pitchFamily="34" charset="-122"/>
              </a:rPr>
              <a:t>几乎现代所有的通用计算机大都采用冯·诺依曼结构，因此，</a:t>
            </a:r>
            <a:r>
              <a:rPr lang="en-US" altLang="zh-CN" sz="2100" dirty="0">
                <a:solidFill>
                  <a:srgbClr val="008000"/>
                </a:solidFill>
                <a:latin typeface="微软雅黑" panose="020B0503020204020204" pitchFamily="34" charset="-122"/>
                <a:ea typeface="微软雅黑" panose="020B0503020204020204" pitchFamily="34" charset="-122"/>
              </a:rPr>
              <a:t>IAS</a:t>
            </a:r>
            <a:r>
              <a:rPr lang="zh-CN" altLang="en-US" sz="2100" dirty="0">
                <a:solidFill>
                  <a:srgbClr val="008000"/>
                </a:solidFill>
                <a:latin typeface="微软雅黑" panose="020B0503020204020204" pitchFamily="34" charset="-122"/>
                <a:ea typeface="微软雅黑" panose="020B0503020204020204" pitchFamily="34" charset="-122"/>
              </a:rPr>
              <a:t>计算机是现代计算机的原型机。</a:t>
            </a:r>
          </a:p>
        </p:txBody>
      </p:sp>
      <p:pic>
        <p:nvPicPr>
          <p:cNvPr id="7170" name="Picture 2" descr="https://gimg2.baidu.com/image_search/src=http%3A%2F%2Fpic.baike.soso.com%2Fugc%2Fbaikepic2%2F19338%2Fcut-20191111173235-276330890_jpg_258_322_12295.jpg%2F300&amp;refer=http%3A%2F%2Fpic.baike.soso.com&amp;app=2002&amp;size=f9999,10000&amp;q=a80&amp;n=0&amp;g=0n&amp;fmt=auto?sec=1664261127&amp;t=393f145ca67fc8e732b6e5dbfbe0527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24392" y="902219"/>
            <a:ext cx="22860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4850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05155"/>
                                        </p:tgtEl>
                                        <p:attrNameLst>
                                          <p:attrName>style.visibility</p:attrName>
                                        </p:attrNameLst>
                                      </p:cBhvr>
                                      <p:to>
                                        <p:strVal val="visible"/>
                                      </p:to>
                                    </p:set>
                                    <p:animEffect transition="in" filter="blinds(horizontal)">
                                      <p:cBhvr>
                                        <p:cTn id="7" dur="500"/>
                                        <p:tgtEl>
                                          <p:spTgt spid="305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155" grpId="0"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ChangeArrowheads="1"/>
          </p:cNvSpPr>
          <p:nvPr/>
        </p:nvSpPr>
        <p:spPr bwMode="auto">
          <a:xfrm>
            <a:off x="6319765" y="1763714"/>
            <a:ext cx="4770437" cy="3613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lvl="1" eaLnBrk="1" hangingPunct="1">
              <a:lnSpc>
                <a:spcPct val="130000"/>
              </a:lnSpc>
              <a:spcBef>
                <a:spcPct val="0"/>
              </a:spcBef>
              <a:buFontTx/>
              <a:buNone/>
            </a:pPr>
            <a:r>
              <a:rPr lang="zh-CN" altLang="en-US" sz="2200">
                <a:solidFill>
                  <a:srgbClr val="008000"/>
                </a:solidFill>
                <a:latin typeface="微软雅黑" panose="020B0503020204020204" pitchFamily="34" charset="-122"/>
                <a:ea typeface="微软雅黑" panose="020B0503020204020204" pitchFamily="34" charset="-122"/>
              </a:rPr>
              <a:t>冯</a:t>
            </a:r>
            <a:r>
              <a:rPr lang="en-US" altLang="zh-CN" sz="2200">
                <a:solidFill>
                  <a:srgbClr val="008000"/>
                </a:solidFill>
                <a:latin typeface="微软雅黑" panose="020B0503020204020204" pitchFamily="34" charset="-122"/>
                <a:ea typeface="微软雅黑" panose="020B0503020204020204" pitchFamily="34" charset="-122"/>
              </a:rPr>
              <a:t>·</a:t>
            </a:r>
            <a:r>
              <a:rPr lang="zh-CN" altLang="en-US" sz="2200">
                <a:solidFill>
                  <a:srgbClr val="008000"/>
                </a:solidFill>
                <a:latin typeface="微软雅黑" panose="020B0503020204020204" pitchFamily="34" charset="-122"/>
                <a:ea typeface="微软雅黑" panose="020B0503020204020204" pitchFamily="34" charset="-122"/>
              </a:rPr>
              <a:t>诺依曼结构计算机采用</a:t>
            </a:r>
            <a:r>
              <a:rPr lang="zh-CN" altLang="en-US" sz="2200">
                <a:solidFill>
                  <a:srgbClr val="FF0000"/>
                </a:solidFill>
                <a:latin typeface="微软雅黑" panose="020B0503020204020204" pitchFamily="34" charset="-122"/>
                <a:ea typeface="微软雅黑" panose="020B0503020204020204" pitchFamily="34" charset="-122"/>
              </a:rPr>
              <a:t>存储程序</a:t>
            </a:r>
            <a:r>
              <a:rPr lang="zh-CN" altLang="en-US" sz="2200">
                <a:solidFill>
                  <a:srgbClr val="008000"/>
                </a:solidFill>
                <a:latin typeface="微软雅黑" panose="020B0503020204020204" pitchFamily="34" charset="-122"/>
                <a:ea typeface="微软雅黑" panose="020B0503020204020204" pitchFamily="34" charset="-122"/>
              </a:rPr>
              <a:t> 工作方式：</a:t>
            </a:r>
          </a:p>
          <a:p>
            <a:pPr lvl="1" eaLnBrk="1" hangingPunct="1">
              <a:lnSpc>
                <a:spcPct val="130000"/>
              </a:lnSpc>
              <a:spcBef>
                <a:spcPct val="0"/>
              </a:spcBef>
              <a:buFontTx/>
              <a:buNone/>
            </a:pPr>
            <a:r>
              <a:rPr lang="zh-CN" altLang="en-US" sz="2200">
                <a:solidFill>
                  <a:srgbClr val="008000"/>
                </a:solidFill>
                <a:latin typeface="微软雅黑" panose="020B0503020204020204" pitchFamily="34" charset="-122"/>
                <a:ea typeface="微软雅黑" panose="020B0503020204020204" pitchFamily="34" charset="-122"/>
              </a:rPr>
              <a:t>  </a:t>
            </a:r>
            <a:r>
              <a:rPr lang="zh-CN" altLang="en-US" sz="2200">
                <a:solidFill>
                  <a:schemeClr val="tx1"/>
                </a:solidFill>
                <a:latin typeface="微软雅黑" panose="020B0503020204020204" pitchFamily="34" charset="-122"/>
                <a:ea typeface="微软雅黑" panose="020B0503020204020204" pitchFamily="34" charset="-122"/>
              </a:rPr>
              <a:t>任何要计算机完成的工作都要先被编写成程序，然后将程序和原始数据送入主存并启动执行。一旦程序被启动，计算机应能在不需操作人员干预下，自动完成逐条取出指令和执行指令的任务。</a:t>
            </a:r>
          </a:p>
        </p:txBody>
      </p:sp>
      <p:sp>
        <p:nvSpPr>
          <p:cNvPr id="39939" name="Rectangle 3"/>
          <p:cNvSpPr>
            <a:spLocks noGrp="1" noChangeArrowheads="1"/>
          </p:cNvSpPr>
          <p:nvPr>
            <p:ph type="title"/>
          </p:nvPr>
        </p:nvSpPr>
        <p:spPr>
          <a:xfrm>
            <a:off x="46673" y="257977"/>
            <a:ext cx="8229600" cy="372603"/>
          </a:xfrm>
        </p:spPr>
        <p:txBody>
          <a:bodyPr/>
          <a:lstStyle/>
          <a:p>
            <a:r>
              <a:rPr lang="zh-CN" altLang="en-US" sz="2400" dirty="0">
                <a:latin typeface="微软雅黑" panose="020B0503020204020204" pitchFamily="34" charset="-122"/>
                <a:ea typeface="微软雅黑" panose="020B0503020204020204" pitchFamily="34" charset="-122"/>
              </a:rPr>
              <a:t>什么是冯·诺依曼架构？</a:t>
            </a:r>
          </a:p>
        </p:txBody>
      </p:sp>
      <p:sp>
        <p:nvSpPr>
          <p:cNvPr id="545796" name="Rectangle 4"/>
          <p:cNvSpPr>
            <a:spLocks noGrp="1" noChangeArrowheads="1"/>
          </p:cNvSpPr>
          <p:nvPr>
            <p:ph type="body" idx="1"/>
          </p:nvPr>
        </p:nvSpPr>
        <p:spPr>
          <a:xfrm>
            <a:off x="199231" y="746221"/>
            <a:ext cx="5320705" cy="6437660"/>
          </a:xfrm>
        </p:spPr>
        <p:txBody>
          <a:bodyPr/>
          <a:lstStyle/>
          <a:p>
            <a:pPr>
              <a:buSzPct val="80000"/>
              <a:buFont typeface="Wingdings" panose="05000000000000000000" pitchFamily="2" charset="2"/>
              <a:buChar char="l"/>
            </a:pPr>
            <a:r>
              <a:rPr lang="zh-CN" altLang="en-US" sz="2400" dirty="0"/>
              <a:t>程序由指令构成，指令描述如何对数据进行处理</a:t>
            </a:r>
          </a:p>
          <a:p>
            <a:pPr>
              <a:buSzPct val="80000"/>
              <a:buFont typeface="Wingdings" panose="05000000000000000000" pitchFamily="2" charset="2"/>
              <a:buChar char="l"/>
            </a:pPr>
            <a:r>
              <a:rPr lang="zh-CN" altLang="en-US" sz="2400" dirty="0"/>
              <a:t>应该有个主存，用来存放程序和数据</a:t>
            </a:r>
          </a:p>
          <a:p>
            <a:pPr>
              <a:buSzPct val="80000"/>
              <a:buFont typeface="Wingdings" panose="05000000000000000000" pitchFamily="2" charset="2"/>
              <a:buChar char="l"/>
            </a:pPr>
            <a:r>
              <a:rPr lang="zh-CN" altLang="en-US" sz="2400" dirty="0"/>
              <a:t>应该有一个自动逐条取出指令的部件</a:t>
            </a:r>
          </a:p>
          <a:p>
            <a:pPr>
              <a:buSzPct val="80000"/>
              <a:buFont typeface="Wingdings" panose="05000000000000000000" pitchFamily="2" charset="2"/>
              <a:buChar char="l"/>
            </a:pPr>
            <a:r>
              <a:rPr lang="zh-CN" altLang="en-US" sz="2400" dirty="0"/>
              <a:t>还应该有具体执行指令（即运算）的部件</a:t>
            </a:r>
            <a:endParaRPr lang="en-US" altLang="zh-CN" sz="2400" dirty="0"/>
          </a:p>
          <a:p>
            <a:pPr>
              <a:buSzPct val="80000"/>
              <a:buFont typeface="Wingdings" panose="05000000000000000000" pitchFamily="2" charset="2"/>
              <a:buChar char="l"/>
            </a:pPr>
            <a:r>
              <a:rPr lang="zh-CN" altLang="en-US" sz="2400" dirty="0"/>
              <a:t>还应用有一个把执行结果存回内存的部件</a:t>
            </a:r>
          </a:p>
          <a:p>
            <a:pPr>
              <a:spcBef>
                <a:spcPts val="600"/>
              </a:spcBef>
              <a:buSzPct val="80000"/>
              <a:buFont typeface="Wingdings" panose="05000000000000000000" pitchFamily="2" charset="2"/>
              <a:buChar char="l"/>
            </a:pPr>
            <a:r>
              <a:rPr lang="zh-CN" altLang="en-US" sz="2400" dirty="0"/>
              <a:t>应该有将程序和原始数据从硬盘输入计算机内存的部件</a:t>
            </a:r>
          </a:p>
          <a:p>
            <a:pPr>
              <a:buSzPct val="80000"/>
              <a:buFont typeface="Wingdings" panose="05000000000000000000" pitchFamily="2" charset="2"/>
              <a:buChar char="l"/>
            </a:pPr>
            <a:r>
              <a:rPr lang="zh-CN" altLang="en-US" sz="2400" dirty="0"/>
              <a:t>应该有将运算结果输出计算机硬盘的部件</a:t>
            </a:r>
          </a:p>
          <a:p>
            <a:pPr>
              <a:buSzPct val="80000"/>
              <a:buFont typeface="Wingdings" panose="05000000000000000000" pitchFamily="2" charset="2"/>
              <a:buChar char="l"/>
            </a:pPr>
            <a:endParaRPr lang="zh-CN" altLang="en-US" sz="2000" dirty="0"/>
          </a:p>
          <a:p>
            <a:pPr>
              <a:buSzPct val="80000"/>
              <a:buFont typeface="Wingdings" panose="05000000000000000000" pitchFamily="2" charset="2"/>
              <a:buChar char="l"/>
            </a:pPr>
            <a:endParaRPr lang="zh-CN" altLang="en-US" sz="2000" dirty="0"/>
          </a:p>
        </p:txBody>
      </p:sp>
      <p:sp>
        <p:nvSpPr>
          <p:cNvPr id="545797" name="Text Box 5"/>
          <p:cNvSpPr txBox="1">
            <a:spLocks noChangeArrowheads="1"/>
          </p:cNvSpPr>
          <p:nvPr/>
        </p:nvSpPr>
        <p:spPr bwMode="auto">
          <a:xfrm>
            <a:off x="1959521" y="6335713"/>
            <a:ext cx="25654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dirty="0">
                <a:solidFill>
                  <a:srgbClr val="FF0000"/>
                </a:solidFill>
                <a:ea typeface="微软雅黑" panose="020B0503020204020204" pitchFamily="34" charset="-122"/>
              </a:rPr>
              <a:t>还有更多吗？</a:t>
            </a:r>
          </a:p>
        </p:txBody>
      </p:sp>
      <p:grpSp>
        <p:nvGrpSpPr>
          <p:cNvPr id="545799" name="Group 7"/>
          <p:cNvGrpSpPr>
            <a:grpSpLocks/>
          </p:cNvGrpSpPr>
          <p:nvPr/>
        </p:nvGrpSpPr>
        <p:grpSpPr bwMode="auto">
          <a:xfrm>
            <a:off x="6095305" y="773113"/>
            <a:ext cx="5401295" cy="5859462"/>
            <a:chOff x="2115" y="487"/>
            <a:chExt cx="3487" cy="3691"/>
          </a:xfrm>
        </p:grpSpPr>
        <p:pic>
          <p:nvPicPr>
            <p:cNvPr id="39946"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5" y="487"/>
              <a:ext cx="3459" cy="3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7" name="Text Box 9"/>
            <p:cNvSpPr txBox="1">
              <a:spLocks noChangeArrowheads="1"/>
            </p:cNvSpPr>
            <p:nvPr/>
          </p:nvSpPr>
          <p:spPr bwMode="auto">
            <a:xfrm>
              <a:off x="4309" y="3804"/>
              <a:ext cx="1293" cy="2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en-US" altLang="zh-CN" sz="2200">
                  <a:solidFill>
                    <a:srgbClr val="FF0000"/>
                  </a:solidFill>
                  <a:latin typeface="微软雅黑" panose="020B0503020204020204" pitchFamily="34" charset="-122"/>
                  <a:ea typeface="微软雅黑" panose="020B0503020204020204" pitchFamily="34" charset="-122"/>
                </a:rPr>
                <a:t>IAS</a:t>
              </a:r>
              <a:r>
                <a:rPr lang="zh-CN" altLang="en-US" sz="2200">
                  <a:solidFill>
                    <a:srgbClr val="FF0000"/>
                  </a:solidFill>
                  <a:latin typeface="微软雅黑" panose="020B0503020204020204" pitchFamily="34" charset="-122"/>
                  <a:ea typeface="微软雅黑" panose="020B0503020204020204" pitchFamily="34" charset="-122"/>
                </a:rPr>
                <a:t>计算机结构</a:t>
              </a:r>
            </a:p>
          </p:txBody>
        </p:sp>
      </p:grpSp>
      <p:sp>
        <p:nvSpPr>
          <p:cNvPr id="545802" name="Rectangle 10"/>
          <p:cNvSpPr>
            <a:spLocks noChangeArrowheads="1"/>
          </p:cNvSpPr>
          <p:nvPr/>
        </p:nvSpPr>
        <p:spPr bwMode="auto">
          <a:xfrm>
            <a:off x="6589639" y="1133475"/>
            <a:ext cx="2565400" cy="2116138"/>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sp>
        <p:nvSpPr>
          <p:cNvPr id="545803" name="Rectangle 11"/>
          <p:cNvSpPr>
            <a:spLocks noChangeArrowheads="1"/>
          </p:cNvSpPr>
          <p:nvPr/>
        </p:nvSpPr>
        <p:spPr bwMode="auto">
          <a:xfrm>
            <a:off x="6319765" y="3833814"/>
            <a:ext cx="2835275" cy="2700337"/>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spTree>
    <p:extLst>
      <p:ext uri="{BB962C8B-B14F-4D97-AF65-F5344CB8AC3E}">
        <p14:creationId xmlns:p14="http://schemas.microsoft.com/office/powerpoint/2010/main" val="7360702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45796">
                                            <p:txEl>
                                              <p:pRg st="0" end="0"/>
                                            </p:txEl>
                                          </p:spTgt>
                                        </p:tgtEl>
                                        <p:attrNameLst>
                                          <p:attrName>style.visibility</p:attrName>
                                        </p:attrNameLst>
                                      </p:cBhvr>
                                      <p:to>
                                        <p:strVal val="visible"/>
                                      </p:to>
                                    </p:set>
                                    <p:animEffect transition="in" filter="blinds(horizontal)">
                                      <p:cBhvr>
                                        <p:cTn id="7" dur="500"/>
                                        <p:tgtEl>
                                          <p:spTgt spid="54579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45796">
                                            <p:txEl>
                                              <p:pRg st="1" end="1"/>
                                            </p:txEl>
                                          </p:spTgt>
                                        </p:tgtEl>
                                        <p:attrNameLst>
                                          <p:attrName>style.visibility</p:attrName>
                                        </p:attrNameLst>
                                      </p:cBhvr>
                                      <p:to>
                                        <p:strVal val="visible"/>
                                      </p:to>
                                    </p:set>
                                    <p:animEffect transition="in" filter="blinds(horizontal)">
                                      <p:cBhvr>
                                        <p:cTn id="12" dur="500"/>
                                        <p:tgtEl>
                                          <p:spTgt spid="545796">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545796">
                                            <p:txEl>
                                              <p:pRg st="2" end="2"/>
                                            </p:txEl>
                                          </p:spTgt>
                                        </p:tgtEl>
                                        <p:attrNameLst>
                                          <p:attrName>style.visibility</p:attrName>
                                        </p:attrNameLst>
                                      </p:cBhvr>
                                      <p:to>
                                        <p:strVal val="visible"/>
                                      </p:to>
                                    </p:set>
                                    <p:animEffect transition="in" filter="blinds(horizontal)">
                                      <p:cBhvr>
                                        <p:cTn id="17" dur="500"/>
                                        <p:tgtEl>
                                          <p:spTgt spid="545796">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545796">
                                            <p:txEl>
                                              <p:pRg st="3" end="3"/>
                                            </p:txEl>
                                          </p:spTgt>
                                        </p:tgtEl>
                                        <p:attrNameLst>
                                          <p:attrName>style.visibility</p:attrName>
                                        </p:attrNameLst>
                                      </p:cBhvr>
                                      <p:to>
                                        <p:strVal val="visible"/>
                                      </p:to>
                                    </p:set>
                                    <p:animEffect transition="in" filter="blinds(horizontal)">
                                      <p:cBhvr>
                                        <p:cTn id="22" dur="500"/>
                                        <p:tgtEl>
                                          <p:spTgt spid="54579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45796">
                                            <p:txEl>
                                              <p:pRg st="4" end="4"/>
                                            </p:txEl>
                                          </p:spTgt>
                                        </p:tgtEl>
                                        <p:attrNameLst>
                                          <p:attrName>style.visibility</p:attrName>
                                        </p:attrNameLst>
                                      </p:cBhvr>
                                      <p:to>
                                        <p:strVal val="visible"/>
                                      </p:to>
                                    </p:set>
                                    <p:animEffect transition="in" filter="blinds(horizontal)">
                                      <p:cBhvr>
                                        <p:cTn id="27" dur="500"/>
                                        <p:tgtEl>
                                          <p:spTgt spid="545796">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545796">
                                            <p:txEl>
                                              <p:pRg st="5" end="5"/>
                                            </p:txEl>
                                          </p:spTgt>
                                        </p:tgtEl>
                                        <p:attrNameLst>
                                          <p:attrName>style.visibility</p:attrName>
                                        </p:attrNameLst>
                                      </p:cBhvr>
                                      <p:to>
                                        <p:strVal val="visible"/>
                                      </p:to>
                                    </p:set>
                                    <p:animEffect transition="in" filter="blinds(horizontal)">
                                      <p:cBhvr>
                                        <p:cTn id="32" dur="500"/>
                                        <p:tgtEl>
                                          <p:spTgt spid="545796">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545796">
                                            <p:txEl>
                                              <p:pRg st="6" end="6"/>
                                            </p:txEl>
                                          </p:spTgt>
                                        </p:tgtEl>
                                        <p:attrNameLst>
                                          <p:attrName>style.visibility</p:attrName>
                                        </p:attrNameLst>
                                      </p:cBhvr>
                                      <p:to>
                                        <p:strVal val="visible"/>
                                      </p:to>
                                    </p:set>
                                    <p:animEffect transition="in" filter="blinds(horizontal)">
                                      <p:cBhvr>
                                        <p:cTn id="37" dur="500"/>
                                        <p:tgtEl>
                                          <p:spTgt spid="545796">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45797"/>
                                        </p:tgtEl>
                                        <p:attrNameLst>
                                          <p:attrName>style.visibility</p:attrName>
                                        </p:attrNameLst>
                                      </p:cBhvr>
                                      <p:to>
                                        <p:strVal val="visible"/>
                                      </p:to>
                                    </p:set>
                                    <p:animEffect transition="in" filter="blinds(horizontal)">
                                      <p:cBhvr>
                                        <p:cTn id="42" dur="500"/>
                                        <p:tgtEl>
                                          <p:spTgt spid="545797"/>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nodeType="clickEffect">
                                  <p:stCondLst>
                                    <p:cond delay="0"/>
                                  </p:stCondLst>
                                  <p:childTnLst>
                                    <p:set>
                                      <p:cBhvr>
                                        <p:cTn id="46" dur="1" fill="hold">
                                          <p:stCondLst>
                                            <p:cond delay="0"/>
                                          </p:stCondLst>
                                        </p:cTn>
                                        <p:tgtEl>
                                          <p:spTgt spid="545799"/>
                                        </p:tgtEl>
                                        <p:attrNameLst>
                                          <p:attrName>style.visibility</p:attrName>
                                        </p:attrNameLst>
                                      </p:cBhvr>
                                      <p:to>
                                        <p:strVal val="visible"/>
                                      </p:to>
                                    </p:set>
                                    <p:animEffect transition="in" filter="blinds(horizontal)">
                                      <p:cBhvr>
                                        <p:cTn id="47" dur="500"/>
                                        <p:tgtEl>
                                          <p:spTgt spid="545799"/>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545802"/>
                                        </p:tgtEl>
                                        <p:attrNameLst>
                                          <p:attrName>style.visibility</p:attrName>
                                        </p:attrNameLst>
                                      </p:cBhvr>
                                      <p:to>
                                        <p:strVal val="visible"/>
                                      </p:to>
                                    </p:set>
                                    <p:animEffect transition="in" filter="blinds(horizontal)">
                                      <p:cBhvr>
                                        <p:cTn id="52" dur="500"/>
                                        <p:tgtEl>
                                          <p:spTgt spid="545802"/>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45803"/>
                                        </p:tgtEl>
                                        <p:attrNameLst>
                                          <p:attrName>style.visibility</p:attrName>
                                        </p:attrNameLst>
                                      </p:cBhvr>
                                      <p:to>
                                        <p:strVal val="visible"/>
                                      </p:to>
                                    </p:set>
                                    <p:animEffect transition="in" filter="blinds(horizontal)">
                                      <p:cBhvr>
                                        <p:cTn id="57" dur="500"/>
                                        <p:tgtEl>
                                          <p:spTgt spid="5458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5797" grpId="0"/>
      <p:bldP spid="545802" grpId="0" animBg="1"/>
      <p:bldP spid="54580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0863" y="730250"/>
            <a:ext cx="8596312" cy="485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39" name="Rectangle 4"/>
          <p:cNvSpPr>
            <a:spLocks noChangeArrowheads="1"/>
          </p:cNvSpPr>
          <p:nvPr/>
        </p:nvSpPr>
        <p:spPr bwMode="auto">
          <a:xfrm>
            <a:off x="28870" y="168275"/>
            <a:ext cx="82296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dirty="0">
                <a:solidFill>
                  <a:srgbClr val="FF0000"/>
                </a:solidFill>
                <a:latin typeface="微软雅黑" panose="020B0503020204020204" pitchFamily="34" charset="-122"/>
                <a:ea typeface="微软雅黑" panose="020B0503020204020204" pitchFamily="34" charset="-122"/>
              </a:rPr>
              <a:t>冯</a:t>
            </a:r>
            <a:r>
              <a:rPr lang="en-US" altLang="zh-CN" dirty="0">
                <a:solidFill>
                  <a:srgbClr val="FF0000"/>
                </a:solidFill>
                <a:latin typeface="微软雅黑" panose="020B0503020204020204" pitchFamily="34" charset="-122"/>
                <a:ea typeface="微软雅黑" panose="020B0503020204020204" pitchFamily="34" charset="-122"/>
              </a:rPr>
              <a:t>.</a:t>
            </a:r>
            <a:r>
              <a:rPr lang="zh-CN" altLang="en-US" dirty="0">
                <a:solidFill>
                  <a:srgbClr val="FF0000"/>
                </a:solidFill>
                <a:latin typeface="微软雅黑" panose="020B0503020204020204" pitchFamily="34" charset="-122"/>
                <a:ea typeface="微软雅黑" panose="020B0503020204020204" pitchFamily="34" charset="-122"/>
              </a:rPr>
              <a:t>诺依曼结构计算机模型</a:t>
            </a:r>
          </a:p>
        </p:txBody>
      </p:sp>
      <p:sp>
        <p:nvSpPr>
          <p:cNvPr id="546821" name="Text Box 5"/>
          <p:cNvSpPr txBox="1">
            <a:spLocks noChangeArrowheads="1"/>
          </p:cNvSpPr>
          <p:nvPr/>
        </p:nvSpPr>
        <p:spPr bwMode="auto">
          <a:xfrm>
            <a:off x="1730375" y="5561013"/>
            <a:ext cx="8415338" cy="1198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15000"/>
              </a:spcBef>
              <a:buFontTx/>
              <a:buNone/>
            </a:pPr>
            <a:r>
              <a:rPr lang="zh-CN" altLang="en-US" sz="2200" dirty="0">
                <a:solidFill>
                  <a:srgbClr val="0066FF"/>
                </a:solidFill>
                <a:ea typeface="微软雅黑" panose="020B0503020204020204" pitchFamily="34" charset="-122"/>
              </a:rPr>
              <a:t>早期，部件之间用</a:t>
            </a:r>
            <a:r>
              <a:rPr lang="zh-CN" altLang="en-US" sz="2200" dirty="0">
                <a:solidFill>
                  <a:srgbClr val="FF0000"/>
                </a:solidFill>
                <a:ea typeface="微软雅黑" panose="020B0503020204020204" pitchFamily="34" charset="-122"/>
              </a:rPr>
              <a:t>分散方式</a:t>
            </a:r>
            <a:r>
              <a:rPr lang="zh-CN" altLang="en-US" sz="2200" dirty="0">
                <a:solidFill>
                  <a:srgbClr val="0066FF"/>
                </a:solidFill>
                <a:ea typeface="微软雅黑" panose="020B0503020204020204" pitchFamily="34" charset="-122"/>
              </a:rPr>
              <a:t>相连</a:t>
            </a:r>
          </a:p>
          <a:p>
            <a:pPr eaLnBrk="1" hangingPunct="1">
              <a:lnSpc>
                <a:spcPct val="100000"/>
              </a:lnSpc>
              <a:spcBef>
                <a:spcPct val="15000"/>
              </a:spcBef>
              <a:buFontTx/>
              <a:buNone/>
            </a:pPr>
            <a:r>
              <a:rPr lang="zh-CN" altLang="en-US" sz="2200" dirty="0">
                <a:solidFill>
                  <a:srgbClr val="0066FF"/>
                </a:solidFill>
                <a:ea typeface="微软雅黑" panose="020B0503020204020204" pitchFamily="34" charset="-122"/>
              </a:rPr>
              <a:t>现在，部件之间大多用</a:t>
            </a:r>
            <a:r>
              <a:rPr lang="zh-CN" altLang="en-US" sz="2200" dirty="0">
                <a:solidFill>
                  <a:srgbClr val="FF0000"/>
                </a:solidFill>
                <a:ea typeface="微软雅黑" panose="020B0503020204020204" pitchFamily="34" charset="-122"/>
              </a:rPr>
              <a:t>总线方式</a:t>
            </a:r>
            <a:r>
              <a:rPr lang="zh-CN" altLang="en-US" sz="2200" dirty="0">
                <a:solidFill>
                  <a:srgbClr val="0066FF"/>
                </a:solidFill>
                <a:ea typeface="微软雅黑" panose="020B0503020204020204" pitchFamily="34" charset="-122"/>
              </a:rPr>
              <a:t>相连</a:t>
            </a:r>
          </a:p>
          <a:p>
            <a:pPr eaLnBrk="1" hangingPunct="1">
              <a:lnSpc>
                <a:spcPct val="100000"/>
              </a:lnSpc>
              <a:spcBef>
                <a:spcPct val="15000"/>
              </a:spcBef>
              <a:buFontTx/>
              <a:buNone/>
            </a:pPr>
            <a:r>
              <a:rPr lang="zh-CN" altLang="en-US" sz="2200" dirty="0">
                <a:solidFill>
                  <a:srgbClr val="0066FF"/>
                </a:solidFill>
                <a:ea typeface="微软雅黑" panose="020B0503020204020204" pitchFamily="34" charset="-122"/>
              </a:rPr>
              <a:t>趋势，点对点</a:t>
            </a:r>
            <a:r>
              <a:rPr lang="zh-CN" altLang="en-US" sz="2200" dirty="0">
                <a:solidFill>
                  <a:srgbClr val="FF0000"/>
                </a:solidFill>
                <a:ea typeface="微软雅黑" panose="020B0503020204020204" pitchFamily="34" charset="-122"/>
              </a:rPr>
              <a:t>（</a:t>
            </a:r>
            <a:r>
              <a:rPr lang="en-US" altLang="zh-CN" sz="2200" dirty="0">
                <a:solidFill>
                  <a:srgbClr val="FF0000"/>
                </a:solidFill>
                <a:ea typeface="微软雅黑" panose="020B0503020204020204" pitchFamily="34" charset="-122"/>
              </a:rPr>
              <a:t>P2P</a:t>
            </a:r>
            <a:r>
              <a:rPr lang="zh-CN" altLang="en-US" sz="2200" dirty="0">
                <a:solidFill>
                  <a:srgbClr val="FF0000"/>
                </a:solidFill>
                <a:ea typeface="微软雅黑" panose="020B0503020204020204" pitchFamily="34" charset="-122"/>
              </a:rPr>
              <a:t>）</a:t>
            </a:r>
            <a:r>
              <a:rPr lang="zh-CN" altLang="en-US" sz="2200" dirty="0">
                <a:solidFill>
                  <a:srgbClr val="0066FF"/>
                </a:solidFill>
                <a:ea typeface="微软雅黑" panose="020B0503020204020204" pitchFamily="34" charset="-122"/>
              </a:rPr>
              <a:t>高速连接</a:t>
            </a:r>
          </a:p>
        </p:txBody>
      </p:sp>
      <p:pic>
        <p:nvPicPr>
          <p:cNvPr id="5" name="Picture 2" descr="冯·诺依曼"/>
          <p:cNvPicPr>
            <a:picLocks noChangeAspect="1" noChangeArrowheads="1"/>
          </p:cNvPicPr>
          <p:nvPr/>
        </p:nvPicPr>
        <p:blipFill>
          <a:blip r:embed="rId4" cstate="print"/>
          <a:srcRect/>
          <a:stretch>
            <a:fillRect/>
          </a:stretch>
        </p:blipFill>
        <p:spPr bwMode="auto">
          <a:xfrm>
            <a:off x="10776520" y="5208930"/>
            <a:ext cx="1283650" cy="1529618"/>
          </a:xfrm>
          <a:prstGeom prst="rect">
            <a:avLst/>
          </a:prstGeom>
          <a:noFill/>
        </p:spPr>
      </p:pic>
    </p:spTree>
    <p:extLst>
      <p:ext uri="{BB962C8B-B14F-4D97-AF65-F5344CB8AC3E}">
        <p14:creationId xmlns:p14="http://schemas.microsoft.com/office/powerpoint/2010/main" val="372233264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46821"/>
                                        </p:tgtEl>
                                        <p:attrNameLst>
                                          <p:attrName>style.visibility</p:attrName>
                                        </p:attrNameLst>
                                      </p:cBhvr>
                                      <p:to>
                                        <p:strVal val="visible"/>
                                      </p:to>
                                    </p:set>
                                    <p:animEffect transition="in" filter="blinds(horizontal)">
                                      <p:cBhvr>
                                        <p:cTn id="7" dur="500"/>
                                        <p:tgtEl>
                                          <p:spTgt spid="5468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68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idx="4294967295"/>
          </p:nvPr>
        </p:nvSpPr>
        <p:spPr>
          <a:xfrm>
            <a:off x="263352" y="260648"/>
            <a:ext cx="6746875" cy="372603"/>
          </a:xfrm>
        </p:spPr>
        <p:txBody>
          <a:bodyPr vert="horz" wrap="square" lIns="63500" tIns="25400" rIns="63500" bIns="25400" numCol="1" anchor="t" anchorCtr="0" compatLnSpc="1">
            <a:prstTxWarp prst="textNoShape">
              <a:avLst/>
            </a:prstTxWarp>
            <a:spAutoFit/>
          </a:bodyPr>
          <a:lstStyle/>
          <a:p>
            <a:r>
              <a:rPr lang="zh-CN" altLang="en-US" sz="2400" dirty="0">
                <a:latin typeface="微软雅黑" panose="020B0503020204020204" pitchFamily="34" charset="-122"/>
                <a:ea typeface="微软雅黑" panose="020B0503020204020204" pitchFamily="34" charset="-122"/>
              </a:rPr>
              <a:t>冯·诺依曼结构的主要特点</a:t>
            </a:r>
          </a:p>
        </p:txBody>
      </p:sp>
      <p:sp>
        <p:nvSpPr>
          <p:cNvPr id="312323" name="Text Box 3"/>
          <p:cNvSpPr txBox="1">
            <a:spLocks noChangeArrowheads="1"/>
          </p:cNvSpPr>
          <p:nvPr/>
        </p:nvSpPr>
        <p:spPr bwMode="auto">
          <a:xfrm>
            <a:off x="467642" y="1430481"/>
            <a:ext cx="10308877" cy="466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457200" indent="-4572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914400" indent="-45720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10000"/>
              </a:lnSpc>
              <a:buFontTx/>
              <a:buAutoNum type="arabicPeriod"/>
            </a:pPr>
            <a:r>
              <a:rPr kumimoji="1" lang="zh-CN" altLang="en-US" sz="2200" dirty="0">
                <a:latin typeface="微软雅黑" panose="020B0503020204020204" pitchFamily="34" charset="-122"/>
                <a:ea typeface="微软雅黑" panose="020B0503020204020204" pitchFamily="34" charset="-122"/>
              </a:rPr>
              <a:t>计算机应由运算器、控制器、存储器、输入设备和输出设备五个基本部件组成。</a:t>
            </a:r>
          </a:p>
          <a:p>
            <a:pPr eaLnBrk="1" hangingPunct="1">
              <a:lnSpc>
                <a:spcPct val="110000"/>
              </a:lnSpc>
              <a:buFontTx/>
              <a:buAutoNum type="arabicPeriod"/>
            </a:pPr>
            <a:r>
              <a:rPr kumimoji="1" lang="zh-CN" altLang="en-US" sz="2200" dirty="0">
                <a:latin typeface="微软雅黑" panose="020B0503020204020204" pitchFamily="34" charset="-122"/>
                <a:ea typeface="微软雅黑" panose="020B0503020204020204" pitchFamily="34" charset="-122"/>
              </a:rPr>
              <a:t>各基本部件的功能是：</a:t>
            </a:r>
          </a:p>
          <a:p>
            <a:pPr lvl="1" eaLnBrk="1" hangingPunct="1">
              <a:lnSpc>
                <a:spcPct val="110000"/>
              </a:lnSpc>
              <a:buClr>
                <a:schemeClr val="tx1"/>
              </a:buClr>
              <a:buSzPct val="80000"/>
              <a:buFontTx/>
              <a:buChar char="•"/>
            </a:pPr>
            <a:r>
              <a:rPr kumimoji="1" lang="zh-CN" altLang="en-US" sz="2200" dirty="0">
                <a:solidFill>
                  <a:srgbClr val="FF3300"/>
                </a:solidFill>
                <a:latin typeface="微软雅黑" panose="020B0503020204020204" pitchFamily="34" charset="-122"/>
                <a:ea typeface="微软雅黑" panose="020B0503020204020204" pitchFamily="34" charset="-122"/>
              </a:rPr>
              <a:t>存储器</a:t>
            </a:r>
            <a:r>
              <a:rPr kumimoji="1" lang="zh-CN" altLang="en-US" sz="2200" dirty="0">
                <a:solidFill>
                  <a:schemeClr val="tx1"/>
                </a:solidFill>
                <a:latin typeface="微软雅黑" panose="020B0503020204020204" pitchFamily="34" charset="-122"/>
                <a:ea typeface="微软雅黑" panose="020B0503020204020204" pitchFamily="34" charset="-122"/>
              </a:rPr>
              <a:t>不仅能存放数据，而且也能存放指令，形式上两者没有区别，但计算机应能区分数据还是指令；</a:t>
            </a:r>
          </a:p>
          <a:p>
            <a:pPr lvl="1" eaLnBrk="1" hangingPunct="1">
              <a:lnSpc>
                <a:spcPct val="110000"/>
              </a:lnSpc>
              <a:buClr>
                <a:schemeClr val="tx1"/>
              </a:buClr>
              <a:buSzPct val="80000"/>
              <a:buFontTx/>
              <a:buChar char="•"/>
            </a:pPr>
            <a:r>
              <a:rPr kumimoji="1" lang="zh-CN" altLang="en-US" sz="2200" dirty="0">
                <a:solidFill>
                  <a:srgbClr val="FF3300"/>
                </a:solidFill>
                <a:latin typeface="微软雅黑" panose="020B0503020204020204" pitchFamily="34" charset="-122"/>
                <a:ea typeface="微软雅黑" panose="020B0503020204020204" pitchFamily="34" charset="-122"/>
              </a:rPr>
              <a:t>控制器</a:t>
            </a:r>
            <a:r>
              <a:rPr kumimoji="1" lang="zh-CN" altLang="en-US" sz="2200" dirty="0">
                <a:solidFill>
                  <a:schemeClr val="tx1"/>
                </a:solidFill>
                <a:latin typeface="微软雅黑" panose="020B0503020204020204" pitchFamily="34" charset="-122"/>
                <a:ea typeface="微软雅黑" panose="020B0503020204020204" pitchFamily="34" charset="-122"/>
              </a:rPr>
              <a:t>应能自动取出指令来执行；</a:t>
            </a:r>
          </a:p>
          <a:p>
            <a:pPr lvl="1" eaLnBrk="1" hangingPunct="1">
              <a:lnSpc>
                <a:spcPct val="110000"/>
              </a:lnSpc>
              <a:buClr>
                <a:schemeClr val="tx1"/>
              </a:buClr>
              <a:buSzPct val="80000"/>
              <a:buFontTx/>
              <a:buChar char="•"/>
            </a:pPr>
            <a:r>
              <a:rPr kumimoji="1" lang="zh-CN" altLang="en-US" sz="2200" dirty="0">
                <a:solidFill>
                  <a:srgbClr val="FF3300"/>
                </a:solidFill>
                <a:latin typeface="微软雅黑" panose="020B0503020204020204" pitchFamily="34" charset="-122"/>
                <a:ea typeface="微软雅黑" panose="020B0503020204020204" pitchFamily="34" charset="-122"/>
              </a:rPr>
              <a:t>运算器</a:t>
            </a:r>
            <a:r>
              <a:rPr kumimoji="1" lang="zh-CN" altLang="en-US" sz="2200" dirty="0">
                <a:solidFill>
                  <a:schemeClr val="tx1"/>
                </a:solidFill>
                <a:latin typeface="微软雅黑" panose="020B0503020204020204" pitchFamily="34" charset="-122"/>
                <a:ea typeface="微软雅黑" panose="020B0503020204020204" pitchFamily="34" charset="-122"/>
              </a:rPr>
              <a:t>应能进行加/减/乘/除四种基本算术运算，并且也能进行一些逻辑运算和附加运算；</a:t>
            </a:r>
          </a:p>
          <a:p>
            <a:pPr lvl="1" eaLnBrk="1" hangingPunct="1">
              <a:lnSpc>
                <a:spcPct val="110000"/>
              </a:lnSpc>
              <a:buClr>
                <a:schemeClr val="tx1"/>
              </a:buClr>
              <a:buSzPct val="80000"/>
              <a:buFontTx/>
              <a:buChar char="•"/>
            </a:pPr>
            <a:r>
              <a:rPr kumimoji="1" lang="zh-CN" altLang="en-US" sz="2200" dirty="0">
                <a:solidFill>
                  <a:schemeClr val="tx1"/>
                </a:solidFill>
                <a:latin typeface="微软雅黑" panose="020B0503020204020204" pitchFamily="34" charset="-122"/>
                <a:ea typeface="微软雅黑" panose="020B0503020204020204" pitchFamily="34" charset="-122"/>
              </a:rPr>
              <a:t>操作人员可以通过</a:t>
            </a:r>
            <a:r>
              <a:rPr kumimoji="1" lang="zh-CN" altLang="en-US" sz="2200" dirty="0">
                <a:solidFill>
                  <a:srgbClr val="FF3300"/>
                </a:solidFill>
                <a:latin typeface="微软雅黑" panose="020B0503020204020204" pitchFamily="34" charset="-122"/>
                <a:ea typeface="微软雅黑" panose="020B0503020204020204" pitchFamily="34" charset="-122"/>
              </a:rPr>
              <a:t>输入设备</a:t>
            </a:r>
            <a:r>
              <a:rPr kumimoji="1" lang="zh-CN" altLang="en-US" sz="2200" dirty="0">
                <a:solidFill>
                  <a:schemeClr val="tx1"/>
                </a:solidFill>
                <a:latin typeface="微软雅黑" panose="020B0503020204020204" pitchFamily="34" charset="-122"/>
                <a:ea typeface="微软雅黑" panose="020B0503020204020204" pitchFamily="34" charset="-122"/>
              </a:rPr>
              <a:t>、</a:t>
            </a:r>
            <a:r>
              <a:rPr kumimoji="1" lang="zh-CN" altLang="en-US" sz="2200" dirty="0">
                <a:solidFill>
                  <a:srgbClr val="FF3300"/>
                </a:solidFill>
                <a:latin typeface="微软雅黑" panose="020B0503020204020204" pitchFamily="34" charset="-122"/>
                <a:ea typeface="微软雅黑" panose="020B0503020204020204" pitchFamily="34" charset="-122"/>
              </a:rPr>
              <a:t>输出设备</a:t>
            </a:r>
            <a:r>
              <a:rPr kumimoji="1" lang="zh-CN" altLang="en-US" sz="2200" dirty="0">
                <a:solidFill>
                  <a:schemeClr val="tx1"/>
                </a:solidFill>
                <a:latin typeface="微软雅黑" panose="020B0503020204020204" pitchFamily="34" charset="-122"/>
                <a:ea typeface="微软雅黑" panose="020B0503020204020204" pitchFamily="34" charset="-122"/>
              </a:rPr>
              <a:t>和主机进行通信。</a:t>
            </a:r>
          </a:p>
          <a:p>
            <a:pPr eaLnBrk="1" hangingPunct="1">
              <a:lnSpc>
                <a:spcPct val="110000"/>
              </a:lnSpc>
              <a:buFontTx/>
              <a:buAutoNum type="arabicPeriod"/>
            </a:pPr>
            <a:r>
              <a:rPr kumimoji="1" lang="zh-CN" altLang="en-US" sz="2200" dirty="0">
                <a:latin typeface="微软雅黑" panose="020B0503020204020204" pitchFamily="34" charset="-122"/>
                <a:ea typeface="微软雅黑" panose="020B0503020204020204" pitchFamily="34" charset="-122"/>
              </a:rPr>
              <a:t>内部以</a:t>
            </a:r>
            <a:r>
              <a:rPr kumimoji="1" lang="zh-CN" altLang="en-US" sz="2200" dirty="0">
                <a:solidFill>
                  <a:srgbClr val="FF3300"/>
                </a:solidFill>
                <a:latin typeface="微软雅黑" panose="020B0503020204020204" pitchFamily="34" charset="-122"/>
                <a:ea typeface="微软雅黑" panose="020B0503020204020204" pitchFamily="34" charset="-122"/>
              </a:rPr>
              <a:t>二进制表示</a:t>
            </a:r>
            <a:r>
              <a:rPr kumimoji="1" lang="zh-CN" altLang="en-US" sz="2200" dirty="0">
                <a:latin typeface="微软雅黑" panose="020B0503020204020204" pitchFamily="34" charset="-122"/>
                <a:ea typeface="微软雅黑" panose="020B0503020204020204" pitchFamily="34" charset="-122"/>
              </a:rPr>
              <a:t>指令和数据。每条指令由操作码和地址码两部分组成。操作码指出操作类型，地址码指出操作数的地址。由一串指令组成程序。</a:t>
            </a:r>
          </a:p>
          <a:p>
            <a:pPr eaLnBrk="1" hangingPunct="1">
              <a:lnSpc>
                <a:spcPct val="110000"/>
              </a:lnSpc>
              <a:buFontTx/>
              <a:buAutoNum type="arabicPeriod"/>
            </a:pPr>
            <a:r>
              <a:rPr kumimoji="1" lang="zh-CN" altLang="en-US" sz="2200" dirty="0">
                <a:latin typeface="微软雅黑" panose="020B0503020204020204" pitchFamily="34" charset="-122"/>
                <a:ea typeface="微软雅黑" panose="020B0503020204020204" pitchFamily="34" charset="-122"/>
              </a:rPr>
              <a:t>采用</a:t>
            </a:r>
            <a:r>
              <a:rPr kumimoji="1" lang="zh-CN" altLang="en-US" sz="2200" dirty="0">
                <a:solidFill>
                  <a:srgbClr val="FF3300"/>
                </a:solidFill>
                <a:latin typeface="微软雅黑" panose="020B0503020204020204" pitchFamily="34" charset="-122"/>
                <a:ea typeface="微软雅黑" panose="020B0503020204020204" pitchFamily="34" charset="-122"/>
              </a:rPr>
              <a:t>“存储程序”</a:t>
            </a:r>
            <a:r>
              <a:rPr kumimoji="1" lang="zh-CN" altLang="en-US" sz="2200" dirty="0">
                <a:latin typeface="微软雅黑" panose="020B0503020204020204" pitchFamily="34" charset="-122"/>
                <a:ea typeface="微软雅黑" panose="020B0503020204020204" pitchFamily="34" charset="-122"/>
              </a:rPr>
              <a:t>工作方式。</a:t>
            </a:r>
          </a:p>
        </p:txBody>
      </p:sp>
      <p:sp>
        <p:nvSpPr>
          <p:cNvPr id="547844" name="Text Box 4"/>
          <p:cNvSpPr txBox="1">
            <a:spLocks noChangeArrowheads="1"/>
          </p:cNvSpPr>
          <p:nvPr/>
        </p:nvSpPr>
        <p:spPr bwMode="auto">
          <a:xfrm>
            <a:off x="574006" y="819151"/>
            <a:ext cx="796607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dirty="0">
                <a:solidFill>
                  <a:schemeClr val="accent2"/>
                </a:solidFill>
                <a:ea typeface="微软雅黑" panose="020B0503020204020204" pitchFamily="34" charset="-122"/>
              </a:rPr>
              <a:t>冯</a:t>
            </a:r>
            <a:r>
              <a:rPr lang="zh-CN" altLang="en-US" dirty="0">
                <a:solidFill>
                  <a:schemeClr val="accent2"/>
                </a:solidFill>
                <a:latin typeface="微软雅黑" panose="020B0503020204020204" pitchFamily="34" charset="-122"/>
                <a:ea typeface="微软雅黑" panose="020B0503020204020204" pitchFamily="34" charset="-122"/>
              </a:rPr>
              <a:t>·</a:t>
            </a:r>
            <a:r>
              <a:rPr lang="zh-CN" altLang="en-US" dirty="0">
                <a:solidFill>
                  <a:schemeClr val="accent2"/>
                </a:solidFill>
                <a:ea typeface="微软雅黑" panose="020B0503020204020204" pitchFamily="34" charset="-122"/>
              </a:rPr>
              <a:t>诺依曼结构的主要思想是什么呢？</a:t>
            </a:r>
          </a:p>
        </p:txBody>
      </p:sp>
    </p:spTree>
    <p:extLst>
      <p:ext uri="{BB962C8B-B14F-4D97-AF65-F5344CB8AC3E}">
        <p14:creationId xmlns:p14="http://schemas.microsoft.com/office/powerpoint/2010/main" val="23835709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47844"/>
                                        </p:tgtEl>
                                        <p:attrNameLst>
                                          <p:attrName>style.visibility</p:attrName>
                                        </p:attrNameLst>
                                      </p:cBhvr>
                                      <p:to>
                                        <p:strVal val="visible"/>
                                      </p:to>
                                    </p:set>
                                    <p:animEffect transition="in" filter="blinds(horizontal)">
                                      <p:cBhvr>
                                        <p:cTn id="7" dur="500"/>
                                        <p:tgtEl>
                                          <p:spTgt spid="54784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12323">
                                            <p:txEl>
                                              <p:pRg st="0" end="0"/>
                                            </p:txEl>
                                          </p:spTgt>
                                        </p:tgtEl>
                                        <p:attrNameLst>
                                          <p:attrName>style.visibility</p:attrName>
                                        </p:attrNameLst>
                                      </p:cBhvr>
                                      <p:to>
                                        <p:strVal val="visible"/>
                                      </p:to>
                                    </p:set>
                                    <p:animEffect transition="in" filter="blinds(horizontal)">
                                      <p:cBhvr>
                                        <p:cTn id="12" dur="500"/>
                                        <p:tgtEl>
                                          <p:spTgt spid="31232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12323">
                                            <p:txEl>
                                              <p:pRg st="1" end="1"/>
                                            </p:txEl>
                                          </p:spTgt>
                                        </p:tgtEl>
                                        <p:attrNameLst>
                                          <p:attrName>style.visibility</p:attrName>
                                        </p:attrNameLst>
                                      </p:cBhvr>
                                      <p:to>
                                        <p:strVal val="visible"/>
                                      </p:to>
                                    </p:set>
                                    <p:animEffect transition="in" filter="blinds(horizontal)">
                                      <p:cBhvr>
                                        <p:cTn id="17" dur="500"/>
                                        <p:tgtEl>
                                          <p:spTgt spid="312323">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12323">
                                            <p:txEl>
                                              <p:pRg st="2" end="2"/>
                                            </p:txEl>
                                          </p:spTgt>
                                        </p:tgtEl>
                                        <p:attrNameLst>
                                          <p:attrName>style.visibility</p:attrName>
                                        </p:attrNameLst>
                                      </p:cBhvr>
                                      <p:to>
                                        <p:strVal val="visible"/>
                                      </p:to>
                                    </p:set>
                                    <p:animEffect transition="in" filter="blinds(horizontal)">
                                      <p:cBhvr>
                                        <p:cTn id="22" dur="500"/>
                                        <p:tgtEl>
                                          <p:spTgt spid="312323">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12323">
                                            <p:txEl>
                                              <p:pRg st="3" end="3"/>
                                            </p:txEl>
                                          </p:spTgt>
                                        </p:tgtEl>
                                        <p:attrNameLst>
                                          <p:attrName>style.visibility</p:attrName>
                                        </p:attrNameLst>
                                      </p:cBhvr>
                                      <p:to>
                                        <p:strVal val="visible"/>
                                      </p:to>
                                    </p:set>
                                    <p:animEffect transition="in" filter="blinds(horizontal)">
                                      <p:cBhvr>
                                        <p:cTn id="27" dur="500"/>
                                        <p:tgtEl>
                                          <p:spTgt spid="312323">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312323">
                                            <p:txEl>
                                              <p:pRg st="4" end="4"/>
                                            </p:txEl>
                                          </p:spTgt>
                                        </p:tgtEl>
                                        <p:attrNameLst>
                                          <p:attrName>style.visibility</p:attrName>
                                        </p:attrNameLst>
                                      </p:cBhvr>
                                      <p:to>
                                        <p:strVal val="visible"/>
                                      </p:to>
                                    </p:set>
                                    <p:animEffect transition="in" filter="blinds(horizontal)">
                                      <p:cBhvr>
                                        <p:cTn id="32" dur="500"/>
                                        <p:tgtEl>
                                          <p:spTgt spid="312323">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312323">
                                            <p:txEl>
                                              <p:pRg st="5" end="5"/>
                                            </p:txEl>
                                          </p:spTgt>
                                        </p:tgtEl>
                                        <p:attrNameLst>
                                          <p:attrName>style.visibility</p:attrName>
                                        </p:attrNameLst>
                                      </p:cBhvr>
                                      <p:to>
                                        <p:strVal val="visible"/>
                                      </p:to>
                                    </p:set>
                                    <p:animEffect transition="in" filter="blinds(horizontal)">
                                      <p:cBhvr>
                                        <p:cTn id="37" dur="500"/>
                                        <p:tgtEl>
                                          <p:spTgt spid="312323">
                                            <p:txEl>
                                              <p:pRg st="5" end="5"/>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nodeType="clickEffect">
                                  <p:stCondLst>
                                    <p:cond delay="0"/>
                                  </p:stCondLst>
                                  <p:childTnLst>
                                    <p:set>
                                      <p:cBhvr>
                                        <p:cTn id="41" dur="1" fill="hold">
                                          <p:stCondLst>
                                            <p:cond delay="0"/>
                                          </p:stCondLst>
                                        </p:cTn>
                                        <p:tgtEl>
                                          <p:spTgt spid="312323">
                                            <p:txEl>
                                              <p:pRg st="6" end="6"/>
                                            </p:txEl>
                                          </p:spTgt>
                                        </p:tgtEl>
                                        <p:attrNameLst>
                                          <p:attrName>style.visibility</p:attrName>
                                        </p:attrNameLst>
                                      </p:cBhvr>
                                      <p:to>
                                        <p:strVal val="visible"/>
                                      </p:to>
                                    </p:set>
                                    <p:animEffect transition="in" filter="blinds(horizontal)">
                                      <p:cBhvr>
                                        <p:cTn id="42" dur="500"/>
                                        <p:tgtEl>
                                          <p:spTgt spid="312323">
                                            <p:txEl>
                                              <p:pRg st="6" end="6"/>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nodeType="clickEffect">
                                  <p:stCondLst>
                                    <p:cond delay="0"/>
                                  </p:stCondLst>
                                  <p:childTnLst>
                                    <p:set>
                                      <p:cBhvr>
                                        <p:cTn id="46" dur="1" fill="hold">
                                          <p:stCondLst>
                                            <p:cond delay="0"/>
                                          </p:stCondLst>
                                        </p:cTn>
                                        <p:tgtEl>
                                          <p:spTgt spid="312323">
                                            <p:txEl>
                                              <p:pRg st="7" end="7"/>
                                            </p:txEl>
                                          </p:spTgt>
                                        </p:tgtEl>
                                        <p:attrNameLst>
                                          <p:attrName>style.visibility</p:attrName>
                                        </p:attrNameLst>
                                      </p:cBhvr>
                                      <p:to>
                                        <p:strVal val="visible"/>
                                      </p:to>
                                    </p:set>
                                    <p:animEffect transition="in" filter="blinds(horizontal)">
                                      <p:cBhvr>
                                        <p:cTn id="47" dur="500"/>
                                        <p:tgtEl>
                                          <p:spTgt spid="31232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784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205581" y="188640"/>
            <a:ext cx="8229600" cy="372603"/>
          </a:xfrm>
        </p:spPr>
        <p:txBody>
          <a:bodyPr/>
          <a:lstStyle/>
          <a:p>
            <a:r>
              <a:rPr lang="zh-CN" altLang="en-US" sz="2400" dirty="0">
                <a:latin typeface="微软雅黑" panose="020B0503020204020204" pitchFamily="34" charset="-122"/>
                <a:ea typeface="微软雅黑" panose="020B0503020204020204" pitchFamily="34" charset="-122"/>
              </a:rPr>
              <a:t>通用冯·诺依曼计算机模型</a:t>
            </a:r>
          </a:p>
        </p:txBody>
      </p:sp>
      <p:sp>
        <p:nvSpPr>
          <p:cNvPr id="549891" name="Text Box 3"/>
          <p:cNvSpPr txBox="1">
            <a:spLocks noChangeArrowheads="1"/>
          </p:cNvSpPr>
          <p:nvPr/>
        </p:nvSpPr>
        <p:spPr bwMode="auto">
          <a:xfrm>
            <a:off x="119336" y="715619"/>
            <a:ext cx="8640763" cy="113877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buFontTx/>
              <a:buNone/>
            </a:pPr>
            <a:r>
              <a:rPr lang="en-US" altLang="zh-CN" sz="2000" dirty="0">
                <a:latin typeface="微软雅黑" panose="020B0503020204020204" pitchFamily="34" charset="-122"/>
                <a:ea typeface="微软雅黑" panose="020B0503020204020204" pitchFamily="34" charset="-122"/>
              </a:rPr>
              <a:t>CPU</a:t>
            </a:r>
            <a:r>
              <a:rPr lang="zh-CN" altLang="en-US" sz="2000" dirty="0">
                <a:latin typeface="微软雅黑" panose="020B0503020204020204" pitchFamily="34" charset="-122"/>
                <a:ea typeface="微软雅黑" panose="020B0503020204020204" pitchFamily="34" charset="-122"/>
              </a:rPr>
              <a:t>：中央处理器；</a:t>
            </a:r>
            <a:r>
              <a:rPr lang="en-US" altLang="zh-CN" sz="2000" dirty="0">
                <a:latin typeface="微软雅黑" panose="020B0503020204020204" pitchFamily="34" charset="-122"/>
                <a:ea typeface="微软雅黑" panose="020B0503020204020204" pitchFamily="34" charset="-122"/>
              </a:rPr>
              <a:t>PC</a:t>
            </a:r>
            <a:r>
              <a:rPr lang="zh-CN" altLang="en-US" sz="2000" dirty="0">
                <a:latin typeface="微软雅黑" panose="020B0503020204020204" pitchFamily="34" charset="-122"/>
                <a:ea typeface="微软雅黑" panose="020B0503020204020204" pitchFamily="34" charset="-122"/>
              </a:rPr>
              <a:t>：程序计数器；</a:t>
            </a:r>
            <a:r>
              <a:rPr lang="en-US" altLang="zh-CN" sz="2000" dirty="0">
                <a:latin typeface="微软雅黑" panose="020B0503020204020204" pitchFamily="34" charset="-122"/>
                <a:ea typeface="微软雅黑" panose="020B0503020204020204" pitchFamily="34" charset="-122"/>
              </a:rPr>
              <a:t>MAR</a:t>
            </a:r>
            <a:r>
              <a:rPr lang="zh-CN" altLang="en-US" sz="2000" dirty="0">
                <a:latin typeface="微软雅黑" panose="020B0503020204020204" pitchFamily="34" charset="-122"/>
                <a:ea typeface="微软雅黑" panose="020B0503020204020204" pitchFamily="34" charset="-122"/>
              </a:rPr>
              <a:t>：存储器地址寄存器</a:t>
            </a:r>
          </a:p>
          <a:p>
            <a:pPr>
              <a:lnSpc>
                <a:spcPct val="100000"/>
              </a:lnSpc>
              <a:buFontTx/>
              <a:buNone/>
            </a:pPr>
            <a:r>
              <a:rPr lang="en-US" altLang="zh-CN" sz="2000" dirty="0">
                <a:solidFill>
                  <a:srgbClr val="3333CC"/>
                </a:solidFill>
                <a:latin typeface="微软雅黑" panose="020B0503020204020204" pitchFamily="34" charset="-122"/>
                <a:ea typeface="微软雅黑" panose="020B0503020204020204" pitchFamily="34" charset="-122"/>
              </a:rPr>
              <a:t>ALU</a:t>
            </a:r>
            <a:r>
              <a:rPr lang="zh-CN" altLang="en-US" sz="2000" dirty="0">
                <a:solidFill>
                  <a:srgbClr val="3333CC"/>
                </a:solidFill>
                <a:latin typeface="微软雅黑" panose="020B0503020204020204" pitchFamily="34" charset="-122"/>
                <a:ea typeface="微软雅黑" panose="020B0503020204020204" pitchFamily="34" charset="-122"/>
              </a:rPr>
              <a:t>：算术逻辑部件；</a:t>
            </a:r>
            <a:r>
              <a:rPr lang="en-US" altLang="zh-CN" sz="2000" dirty="0">
                <a:solidFill>
                  <a:srgbClr val="3333CC"/>
                </a:solidFill>
                <a:latin typeface="微软雅黑" panose="020B0503020204020204" pitchFamily="34" charset="-122"/>
                <a:ea typeface="微软雅黑" panose="020B0503020204020204" pitchFamily="34" charset="-122"/>
              </a:rPr>
              <a:t>IR</a:t>
            </a:r>
            <a:r>
              <a:rPr lang="zh-CN" altLang="en-US" sz="2000" dirty="0">
                <a:solidFill>
                  <a:srgbClr val="3333CC"/>
                </a:solidFill>
                <a:latin typeface="微软雅黑" panose="020B0503020204020204" pitchFamily="34" charset="-122"/>
                <a:ea typeface="微软雅黑" panose="020B0503020204020204" pitchFamily="34" charset="-122"/>
              </a:rPr>
              <a:t>：指令寄存器；</a:t>
            </a:r>
            <a:r>
              <a:rPr lang="en-US" altLang="zh-CN" sz="2000" dirty="0">
                <a:solidFill>
                  <a:srgbClr val="3333CC"/>
                </a:solidFill>
                <a:latin typeface="微软雅黑" panose="020B0503020204020204" pitchFamily="34" charset="-122"/>
                <a:ea typeface="微软雅黑" panose="020B0503020204020204" pitchFamily="34" charset="-122"/>
              </a:rPr>
              <a:t>MDR</a:t>
            </a:r>
            <a:r>
              <a:rPr lang="zh-CN" altLang="en-US" sz="2000" dirty="0">
                <a:solidFill>
                  <a:srgbClr val="3333CC"/>
                </a:solidFill>
                <a:latin typeface="微软雅黑" panose="020B0503020204020204" pitchFamily="34" charset="-122"/>
                <a:ea typeface="微软雅黑" panose="020B0503020204020204" pitchFamily="34" charset="-122"/>
              </a:rPr>
              <a:t>：存储器数据寄存器</a:t>
            </a:r>
          </a:p>
          <a:p>
            <a:pPr>
              <a:lnSpc>
                <a:spcPct val="100000"/>
              </a:lnSpc>
              <a:buFontTx/>
              <a:buNone/>
            </a:pPr>
            <a:r>
              <a:rPr lang="en-US" altLang="zh-CN" sz="2000" dirty="0">
                <a:solidFill>
                  <a:srgbClr val="008000"/>
                </a:solidFill>
                <a:latin typeface="微软雅黑" panose="020B0503020204020204" pitchFamily="34" charset="-122"/>
                <a:ea typeface="微软雅黑" panose="020B0503020204020204" pitchFamily="34" charset="-122"/>
              </a:rPr>
              <a:t>GPRs</a:t>
            </a:r>
            <a:r>
              <a:rPr lang="zh-CN" altLang="en-US" sz="2000" dirty="0">
                <a:solidFill>
                  <a:srgbClr val="008000"/>
                </a:solidFill>
                <a:latin typeface="微软雅黑" panose="020B0503020204020204" pitchFamily="34" charset="-122"/>
                <a:ea typeface="微软雅黑" panose="020B0503020204020204" pitchFamily="34" charset="-122"/>
              </a:rPr>
              <a:t>：通用寄存器组（由若干通用寄存器组成，早期就是累加器）</a:t>
            </a:r>
          </a:p>
        </p:txBody>
      </p:sp>
      <p:grpSp>
        <p:nvGrpSpPr>
          <p:cNvPr id="44036" name="组合 1"/>
          <p:cNvGrpSpPr>
            <a:grpSpLocks/>
          </p:cNvGrpSpPr>
          <p:nvPr/>
        </p:nvGrpSpPr>
        <p:grpSpPr bwMode="auto">
          <a:xfrm>
            <a:off x="1685925" y="2076451"/>
            <a:ext cx="8859838" cy="4811713"/>
            <a:chOff x="161925" y="2076412"/>
            <a:chExt cx="8859838" cy="4811751"/>
          </a:xfrm>
        </p:grpSpPr>
        <p:sp>
          <p:nvSpPr>
            <p:cNvPr id="44040" name="Text Box 61"/>
            <p:cNvSpPr txBox="1">
              <a:spLocks noChangeArrowheads="1"/>
            </p:cNvSpPr>
            <p:nvPr/>
          </p:nvSpPr>
          <p:spPr bwMode="auto">
            <a:xfrm>
              <a:off x="387350" y="2753075"/>
              <a:ext cx="1169988" cy="461669"/>
            </a:xfrm>
            <a:prstGeom prst="rect">
              <a:avLst/>
            </a:prstGeom>
            <a:noFill/>
            <a:ln>
              <a:noFill/>
            </a:ln>
            <a:effectLst/>
            <a:extLst>
              <a:ext uri="{909E8E84-426E-40DD-AFC4-6F175D3DCCD1}">
                <a14:hiddenFill xmlns:a14="http://schemas.microsoft.com/office/drawing/2010/main">
                  <a:solidFill>
                    <a:srgbClr val="0000FF">
                      <a:alpha val="25882"/>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latin typeface="微软雅黑" panose="020B0503020204020204" pitchFamily="34" charset="-122"/>
                  <a:ea typeface="微软雅黑" panose="020B0503020204020204" pitchFamily="34" charset="-122"/>
                </a:rPr>
                <a:t>GPRs</a:t>
              </a:r>
            </a:p>
          </p:txBody>
        </p:sp>
        <p:grpSp>
          <p:nvGrpSpPr>
            <p:cNvPr id="44041" name="Group 63"/>
            <p:cNvGrpSpPr>
              <a:grpSpLocks/>
            </p:cNvGrpSpPr>
            <p:nvPr/>
          </p:nvGrpSpPr>
          <p:grpSpPr bwMode="auto">
            <a:xfrm>
              <a:off x="877888" y="3253137"/>
              <a:ext cx="1035050" cy="1574800"/>
              <a:chOff x="2228" y="1678"/>
              <a:chExt cx="737" cy="992"/>
            </a:xfrm>
          </p:grpSpPr>
          <p:sp>
            <p:nvSpPr>
              <p:cNvPr id="44137" name="Rectangle 64"/>
              <p:cNvSpPr>
                <a:spLocks noChangeArrowheads="1"/>
              </p:cNvSpPr>
              <p:nvPr/>
            </p:nvSpPr>
            <p:spPr bwMode="auto">
              <a:xfrm>
                <a:off x="2228" y="1678"/>
                <a:ext cx="737" cy="992"/>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sp>
            <p:nvSpPr>
              <p:cNvPr id="44138" name="Line 65"/>
              <p:cNvSpPr>
                <a:spLocks noChangeShapeType="1"/>
              </p:cNvSpPr>
              <p:nvPr/>
            </p:nvSpPr>
            <p:spPr bwMode="auto">
              <a:xfrm>
                <a:off x="2228" y="1933"/>
                <a:ext cx="736"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139" name="Line 66"/>
              <p:cNvSpPr>
                <a:spLocks noChangeShapeType="1"/>
              </p:cNvSpPr>
              <p:nvPr/>
            </p:nvSpPr>
            <p:spPr bwMode="auto">
              <a:xfrm>
                <a:off x="2228" y="2188"/>
                <a:ext cx="736"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140" name="Line 67"/>
              <p:cNvSpPr>
                <a:spLocks noChangeShapeType="1"/>
              </p:cNvSpPr>
              <p:nvPr/>
            </p:nvSpPr>
            <p:spPr bwMode="auto">
              <a:xfrm>
                <a:off x="2228" y="2415"/>
                <a:ext cx="736"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sp>
          <p:nvSpPr>
            <p:cNvPr id="44042" name="Text Box 68"/>
            <p:cNvSpPr txBox="1">
              <a:spLocks noChangeArrowheads="1"/>
            </p:cNvSpPr>
            <p:nvPr/>
          </p:nvSpPr>
          <p:spPr bwMode="auto">
            <a:xfrm>
              <a:off x="519113" y="3267425"/>
              <a:ext cx="315912" cy="3667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latin typeface="微软雅黑" panose="020B0503020204020204" pitchFamily="34" charset="-122"/>
                  <a:ea typeface="微软雅黑" panose="020B0503020204020204" pitchFamily="34" charset="-122"/>
                </a:rPr>
                <a:t>0</a:t>
              </a:r>
            </a:p>
          </p:txBody>
        </p:sp>
        <p:sp>
          <p:nvSpPr>
            <p:cNvPr id="44043" name="Text Box 69"/>
            <p:cNvSpPr txBox="1">
              <a:spLocks noChangeArrowheads="1"/>
            </p:cNvSpPr>
            <p:nvPr/>
          </p:nvSpPr>
          <p:spPr bwMode="auto">
            <a:xfrm>
              <a:off x="520700" y="3653187"/>
              <a:ext cx="315913"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latin typeface="微软雅黑" panose="020B0503020204020204" pitchFamily="34" charset="-122"/>
                  <a:ea typeface="微软雅黑" panose="020B0503020204020204" pitchFamily="34" charset="-122"/>
                </a:rPr>
                <a:t>1</a:t>
              </a:r>
            </a:p>
          </p:txBody>
        </p:sp>
        <p:sp>
          <p:nvSpPr>
            <p:cNvPr id="44044" name="Text Box 70"/>
            <p:cNvSpPr txBox="1">
              <a:spLocks noChangeArrowheads="1"/>
            </p:cNvSpPr>
            <p:nvPr/>
          </p:nvSpPr>
          <p:spPr bwMode="auto">
            <a:xfrm>
              <a:off x="520700" y="4064350"/>
              <a:ext cx="315913" cy="3667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latin typeface="微软雅黑" panose="020B0503020204020204" pitchFamily="34" charset="-122"/>
                  <a:ea typeface="微软雅黑" panose="020B0503020204020204" pitchFamily="34" charset="-122"/>
                </a:rPr>
                <a:t>2</a:t>
              </a:r>
            </a:p>
          </p:txBody>
        </p:sp>
        <p:sp>
          <p:nvSpPr>
            <p:cNvPr id="44045" name="Text Box 71"/>
            <p:cNvSpPr txBox="1">
              <a:spLocks noChangeArrowheads="1"/>
            </p:cNvSpPr>
            <p:nvPr/>
          </p:nvSpPr>
          <p:spPr bwMode="auto">
            <a:xfrm>
              <a:off x="519113" y="4513612"/>
              <a:ext cx="315912"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latin typeface="微软雅黑" panose="020B0503020204020204" pitchFamily="34" charset="-122"/>
                  <a:ea typeface="微软雅黑" panose="020B0503020204020204" pitchFamily="34" charset="-122"/>
                </a:rPr>
                <a:t>3</a:t>
              </a:r>
            </a:p>
          </p:txBody>
        </p:sp>
        <p:sp>
          <p:nvSpPr>
            <p:cNvPr id="44046" name="Rectangle 72"/>
            <p:cNvSpPr>
              <a:spLocks noChangeArrowheads="1"/>
            </p:cNvSpPr>
            <p:nvPr/>
          </p:nvSpPr>
          <p:spPr bwMode="auto">
            <a:xfrm>
              <a:off x="882650" y="3253137"/>
              <a:ext cx="1035050" cy="1574800"/>
            </a:xfrm>
            <a:prstGeom prst="rect">
              <a:avLst/>
            </a:prstGeom>
            <a:solidFill>
              <a:srgbClr val="008000">
                <a:alpha val="16862"/>
              </a:srgbClr>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grpSp>
          <p:nvGrpSpPr>
            <p:cNvPr id="44047" name="组合 25"/>
            <p:cNvGrpSpPr>
              <a:grpSpLocks/>
            </p:cNvGrpSpPr>
            <p:nvPr/>
          </p:nvGrpSpPr>
          <p:grpSpPr bwMode="auto">
            <a:xfrm>
              <a:off x="652463" y="5389912"/>
              <a:ext cx="1406525" cy="711376"/>
              <a:chOff x="1241560" y="5094186"/>
              <a:chExt cx="1484313" cy="649421"/>
            </a:xfrm>
          </p:grpSpPr>
          <p:grpSp>
            <p:nvGrpSpPr>
              <p:cNvPr id="44127" name="Group 19"/>
              <p:cNvGrpSpPr>
                <a:grpSpLocks/>
              </p:cNvGrpSpPr>
              <p:nvPr/>
            </p:nvGrpSpPr>
            <p:grpSpPr bwMode="auto">
              <a:xfrm rot="16200000" flipH="1">
                <a:off x="1659006" y="4676740"/>
                <a:ext cx="649421" cy="1484313"/>
                <a:chOff x="3078" y="2330"/>
                <a:chExt cx="625" cy="1580"/>
              </a:xfrm>
            </p:grpSpPr>
            <p:sp>
              <p:nvSpPr>
                <p:cNvPr id="44129" name="Line 12"/>
                <p:cNvSpPr>
                  <a:spLocks noChangeShapeType="1"/>
                </p:cNvSpPr>
                <p:nvPr/>
              </p:nvSpPr>
              <p:spPr bwMode="auto">
                <a:xfrm flipH="1">
                  <a:off x="3078" y="2330"/>
                  <a:ext cx="9" cy="691"/>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130" name="Line 13"/>
                <p:cNvSpPr>
                  <a:spLocks noChangeShapeType="1"/>
                </p:cNvSpPr>
                <p:nvPr/>
              </p:nvSpPr>
              <p:spPr bwMode="auto">
                <a:xfrm>
                  <a:off x="3107" y="2330"/>
                  <a:ext cx="592" cy="307"/>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131" name="Line 14"/>
                <p:cNvSpPr>
                  <a:spLocks noChangeShapeType="1"/>
                </p:cNvSpPr>
                <p:nvPr/>
              </p:nvSpPr>
              <p:spPr bwMode="auto">
                <a:xfrm>
                  <a:off x="3087" y="3018"/>
                  <a:ext cx="213" cy="11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132" name="Line 16"/>
                <p:cNvSpPr>
                  <a:spLocks noChangeShapeType="1"/>
                </p:cNvSpPr>
                <p:nvPr/>
              </p:nvSpPr>
              <p:spPr bwMode="auto">
                <a:xfrm>
                  <a:off x="3693" y="2644"/>
                  <a:ext cx="10" cy="457"/>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133" name="Line 18"/>
                <p:cNvSpPr>
                  <a:spLocks noChangeShapeType="1"/>
                </p:cNvSpPr>
                <p:nvPr/>
              </p:nvSpPr>
              <p:spPr bwMode="auto">
                <a:xfrm flipV="1">
                  <a:off x="3120" y="3256"/>
                  <a:ext cx="0" cy="654"/>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134" name="Line 19"/>
                <p:cNvSpPr>
                  <a:spLocks noChangeShapeType="1"/>
                </p:cNvSpPr>
                <p:nvPr/>
              </p:nvSpPr>
              <p:spPr bwMode="auto">
                <a:xfrm flipV="1">
                  <a:off x="3135" y="3549"/>
                  <a:ext cx="564" cy="349"/>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135" name="Line 20"/>
                <p:cNvSpPr>
                  <a:spLocks noChangeShapeType="1"/>
                </p:cNvSpPr>
                <p:nvPr/>
              </p:nvSpPr>
              <p:spPr bwMode="auto">
                <a:xfrm flipV="1">
                  <a:off x="3121" y="3125"/>
                  <a:ext cx="171" cy="124"/>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136" name="Line 22"/>
                <p:cNvSpPr>
                  <a:spLocks noChangeShapeType="1"/>
                </p:cNvSpPr>
                <p:nvPr/>
              </p:nvSpPr>
              <p:spPr bwMode="auto">
                <a:xfrm flipV="1">
                  <a:off x="3702" y="3067"/>
                  <a:ext cx="0" cy="481"/>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44128" name="Rectangle 25"/>
              <p:cNvSpPr>
                <a:spLocks noChangeArrowheads="1"/>
              </p:cNvSpPr>
              <p:nvPr/>
            </p:nvSpPr>
            <p:spPr bwMode="auto">
              <a:xfrm flipH="1">
                <a:off x="1574496" y="5298266"/>
                <a:ext cx="859310" cy="385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90000"/>
                  </a:lnSpc>
                  <a:spcBef>
                    <a:spcPct val="0"/>
                  </a:spcBef>
                  <a:buFontTx/>
                  <a:buNone/>
                </a:pPr>
                <a:r>
                  <a:rPr lang="en-US" altLang="zh-CN">
                    <a:cs typeface="Arial" panose="020B0604020202020204" pitchFamily="34" charset="0"/>
                  </a:rPr>
                  <a:t>ALU</a:t>
                </a:r>
              </a:p>
            </p:txBody>
          </p:sp>
        </p:grpSp>
        <p:sp>
          <p:nvSpPr>
            <p:cNvPr id="44048" name="Line 30"/>
            <p:cNvSpPr>
              <a:spLocks noChangeShapeType="1"/>
            </p:cNvSpPr>
            <p:nvPr/>
          </p:nvSpPr>
          <p:spPr bwMode="auto">
            <a:xfrm rot="16200000" flipH="1">
              <a:off x="704056" y="5106544"/>
              <a:ext cx="566737" cy="0"/>
            </a:xfrm>
            <a:prstGeom prst="line">
              <a:avLst/>
            </a:prstGeom>
            <a:noFill/>
            <a:ln w="38100">
              <a:solidFill>
                <a:srgbClr val="3333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49" name="Line 31"/>
            <p:cNvSpPr>
              <a:spLocks noChangeShapeType="1"/>
            </p:cNvSpPr>
            <p:nvPr/>
          </p:nvSpPr>
          <p:spPr bwMode="auto">
            <a:xfrm rot="-5400000" flipH="1" flipV="1">
              <a:off x="1496219" y="5120831"/>
              <a:ext cx="592138" cy="0"/>
            </a:xfrm>
            <a:prstGeom prst="line">
              <a:avLst/>
            </a:prstGeom>
            <a:noFill/>
            <a:ln w="38100">
              <a:solidFill>
                <a:srgbClr val="3333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50" name="Text Box 6"/>
            <p:cNvSpPr txBox="1">
              <a:spLocks noChangeArrowheads="1"/>
            </p:cNvSpPr>
            <p:nvPr/>
          </p:nvSpPr>
          <p:spPr bwMode="auto">
            <a:xfrm>
              <a:off x="2971800" y="5084338"/>
              <a:ext cx="584200" cy="369887"/>
            </a:xfrm>
            <a:prstGeom prst="rect">
              <a:avLst/>
            </a:prstGeom>
            <a:solidFill>
              <a:srgbClr val="FF0000">
                <a:alpha val="18039"/>
              </a:srgbClr>
            </a:solidFill>
            <a:ln w="254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solidFill>
                    <a:srgbClr val="008000"/>
                  </a:solidFill>
                  <a:latin typeface="微软雅黑" panose="020B0503020204020204" pitchFamily="34" charset="-122"/>
                  <a:ea typeface="微软雅黑" panose="020B0503020204020204" pitchFamily="34" charset="-122"/>
                </a:rPr>
                <a:t> PC</a:t>
              </a:r>
            </a:p>
          </p:txBody>
        </p:sp>
        <p:sp>
          <p:nvSpPr>
            <p:cNvPr id="44051" name="Text Box 13"/>
            <p:cNvSpPr txBox="1">
              <a:spLocks noChangeArrowheads="1"/>
            </p:cNvSpPr>
            <p:nvPr/>
          </p:nvSpPr>
          <p:spPr bwMode="auto">
            <a:xfrm>
              <a:off x="4560888" y="5084338"/>
              <a:ext cx="781050" cy="369887"/>
            </a:xfrm>
            <a:prstGeom prst="rect">
              <a:avLst/>
            </a:prstGeom>
            <a:solidFill>
              <a:srgbClr val="FF0000">
                <a:alpha val="18039"/>
              </a:srgbClr>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solidFill>
                    <a:srgbClr val="008000"/>
                  </a:solidFill>
                  <a:latin typeface="微软雅黑" panose="020B0503020204020204" pitchFamily="34" charset="-122"/>
                  <a:ea typeface="微软雅黑" panose="020B0503020204020204" pitchFamily="34" charset="-122"/>
                </a:rPr>
                <a:t>MAR</a:t>
              </a:r>
            </a:p>
          </p:txBody>
        </p:sp>
        <p:sp>
          <p:nvSpPr>
            <p:cNvPr id="44052" name="Text Box 14"/>
            <p:cNvSpPr txBox="1">
              <a:spLocks noChangeArrowheads="1"/>
            </p:cNvSpPr>
            <p:nvPr/>
          </p:nvSpPr>
          <p:spPr bwMode="auto">
            <a:xfrm>
              <a:off x="4257675" y="3095173"/>
              <a:ext cx="1084263" cy="368300"/>
            </a:xfrm>
            <a:prstGeom prst="rect">
              <a:avLst/>
            </a:prstGeom>
            <a:solidFill>
              <a:srgbClr val="FF0000">
                <a:alpha val="18039"/>
              </a:srgbClr>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solidFill>
                    <a:schemeClr val="accent2"/>
                  </a:solidFill>
                  <a:latin typeface="微软雅黑" panose="020B0503020204020204" pitchFamily="34" charset="-122"/>
                  <a:ea typeface="微软雅黑" panose="020B0503020204020204" pitchFamily="34" charset="-122"/>
                </a:rPr>
                <a:t>  MDR</a:t>
              </a:r>
            </a:p>
          </p:txBody>
        </p:sp>
        <p:sp>
          <p:nvSpPr>
            <p:cNvPr id="44053" name="Text Box 32"/>
            <p:cNvSpPr txBox="1">
              <a:spLocks noChangeArrowheads="1"/>
            </p:cNvSpPr>
            <p:nvPr/>
          </p:nvSpPr>
          <p:spPr bwMode="auto">
            <a:xfrm>
              <a:off x="3040063" y="5683600"/>
              <a:ext cx="1508125" cy="400050"/>
            </a:xfrm>
            <a:prstGeom prst="rect">
              <a:avLst/>
            </a:prstGeom>
            <a:solidFill>
              <a:srgbClr val="FF0000">
                <a:alpha val="18039"/>
              </a:srgbClr>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sz="2000">
                  <a:latin typeface="微软雅黑" panose="020B0503020204020204" pitchFamily="34" charset="-122"/>
                  <a:ea typeface="微软雅黑" panose="020B0503020204020204" pitchFamily="34" charset="-122"/>
                </a:rPr>
                <a:t>标志寄存器</a:t>
              </a:r>
              <a:endParaRPr lang="en-US" altLang="zh-CN" sz="2000">
                <a:latin typeface="微软雅黑" panose="020B0503020204020204" pitchFamily="34" charset="-122"/>
                <a:ea typeface="微软雅黑" panose="020B0503020204020204" pitchFamily="34" charset="-122"/>
              </a:endParaRPr>
            </a:p>
          </p:txBody>
        </p:sp>
        <p:sp>
          <p:nvSpPr>
            <p:cNvPr id="44054" name="Text Box 2"/>
            <p:cNvSpPr txBox="1">
              <a:spLocks noChangeArrowheads="1"/>
            </p:cNvSpPr>
            <p:nvPr/>
          </p:nvSpPr>
          <p:spPr bwMode="auto">
            <a:xfrm>
              <a:off x="2852738" y="4085800"/>
              <a:ext cx="1358900" cy="466725"/>
            </a:xfrm>
            <a:prstGeom prst="rect">
              <a:avLst/>
            </a:prstGeom>
            <a:solidFill>
              <a:srgbClr val="0000FF">
                <a:alpha val="25882"/>
              </a:srgbClr>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a:latin typeface="微软雅黑" panose="020B0503020204020204" pitchFamily="34" charset="-122"/>
                  <a:ea typeface="微软雅黑" panose="020B0503020204020204" pitchFamily="34" charset="-122"/>
                </a:rPr>
                <a:t> 控制器</a:t>
              </a:r>
            </a:p>
          </p:txBody>
        </p:sp>
        <p:grpSp>
          <p:nvGrpSpPr>
            <p:cNvPr id="44055" name="组合 42"/>
            <p:cNvGrpSpPr>
              <a:grpSpLocks/>
            </p:cNvGrpSpPr>
            <p:nvPr/>
          </p:nvGrpSpPr>
          <p:grpSpPr bwMode="auto">
            <a:xfrm>
              <a:off x="5334000" y="2766535"/>
              <a:ext cx="1179513" cy="752475"/>
              <a:chOff x="7442619" y="4868863"/>
              <a:chExt cx="1118160" cy="648200"/>
            </a:xfrm>
          </p:grpSpPr>
          <p:sp>
            <p:nvSpPr>
              <p:cNvPr id="44125" name="Text Box 55"/>
              <p:cNvSpPr txBox="1">
                <a:spLocks noChangeArrowheads="1"/>
              </p:cNvSpPr>
              <p:nvPr/>
            </p:nvSpPr>
            <p:spPr bwMode="auto">
              <a:xfrm>
                <a:off x="7641184" y="4868863"/>
                <a:ext cx="759053" cy="3446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3333CC"/>
                    </a:solidFill>
                    <a:latin typeface="微软雅黑" panose="020B0503020204020204" pitchFamily="34" charset="-122"/>
                    <a:ea typeface="微软雅黑" panose="020B0503020204020204" pitchFamily="34" charset="-122"/>
                  </a:rPr>
                  <a:t>数据</a:t>
                </a:r>
              </a:p>
            </p:txBody>
          </p:sp>
          <p:sp>
            <p:nvSpPr>
              <p:cNvPr id="44126" name="AutoShape 56"/>
              <p:cNvSpPr>
                <a:spLocks noChangeArrowheads="1"/>
              </p:cNvSpPr>
              <p:nvPr/>
            </p:nvSpPr>
            <p:spPr bwMode="auto">
              <a:xfrm>
                <a:off x="7442619" y="5138739"/>
                <a:ext cx="1118160" cy="378324"/>
              </a:xfrm>
              <a:prstGeom prst="leftRightArrow">
                <a:avLst>
                  <a:gd name="adj1" fmla="val 50000"/>
                  <a:gd name="adj2" fmla="val 55909"/>
                </a:avLst>
              </a:prstGeom>
              <a:solidFill>
                <a:schemeClr val="bg1"/>
              </a:solidFill>
              <a:ln w="28575" algn="ctr">
                <a:solidFill>
                  <a:srgbClr val="3333CC"/>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grpSp>
        <p:grpSp>
          <p:nvGrpSpPr>
            <p:cNvPr id="44056" name="组合 43"/>
            <p:cNvGrpSpPr>
              <a:grpSpLocks/>
            </p:cNvGrpSpPr>
            <p:nvPr/>
          </p:nvGrpSpPr>
          <p:grpSpPr bwMode="auto">
            <a:xfrm>
              <a:off x="5381625" y="3804335"/>
              <a:ext cx="1077913" cy="703263"/>
              <a:chOff x="7482051" y="3223714"/>
              <a:chExt cx="1077320" cy="606260"/>
            </a:xfrm>
          </p:grpSpPr>
          <p:sp>
            <p:nvSpPr>
              <p:cNvPr id="44123" name="AutoShape 54"/>
              <p:cNvSpPr>
                <a:spLocks noChangeArrowheads="1"/>
              </p:cNvSpPr>
              <p:nvPr/>
            </p:nvSpPr>
            <p:spPr bwMode="auto">
              <a:xfrm>
                <a:off x="7482051" y="3475038"/>
                <a:ext cx="1077320" cy="354936"/>
              </a:xfrm>
              <a:prstGeom prst="leftRightArrow">
                <a:avLst>
                  <a:gd name="adj1" fmla="val 50000"/>
                  <a:gd name="adj2" fmla="val 53876"/>
                </a:avLst>
              </a:prstGeom>
              <a:solidFill>
                <a:schemeClr val="bg1"/>
              </a:solidFill>
              <a:ln w="28575" algn="ctr">
                <a:solidFill>
                  <a:srgbClr val="FF33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sp>
            <p:nvSpPr>
              <p:cNvPr id="44124" name="Text Box 57"/>
              <p:cNvSpPr txBox="1">
                <a:spLocks noChangeArrowheads="1"/>
              </p:cNvSpPr>
              <p:nvPr/>
            </p:nvSpPr>
            <p:spPr bwMode="auto">
              <a:xfrm>
                <a:off x="7682024" y="3223714"/>
                <a:ext cx="759053" cy="3449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FF3300"/>
                    </a:solidFill>
                    <a:latin typeface="微软雅黑" panose="020B0503020204020204" pitchFamily="34" charset="-122"/>
                    <a:ea typeface="微软雅黑" panose="020B0503020204020204" pitchFamily="34" charset="-122"/>
                  </a:rPr>
                  <a:t>控制</a:t>
                </a:r>
              </a:p>
            </p:txBody>
          </p:sp>
        </p:grpSp>
        <p:grpSp>
          <p:nvGrpSpPr>
            <p:cNvPr id="44057" name="组合 44"/>
            <p:cNvGrpSpPr>
              <a:grpSpLocks/>
            </p:cNvGrpSpPr>
            <p:nvPr/>
          </p:nvGrpSpPr>
          <p:grpSpPr bwMode="auto">
            <a:xfrm>
              <a:off x="5356225" y="4777473"/>
              <a:ext cx="1133475" cy="766762"/>
              <a:chOff x="7597835" y="1807906"/>
              <a:chExt cx="961535" cy="660644"/>
            </a:xfrm>
          </p:grpSpPr>
          <p:sp>
            <p:nvSpPr>
              <p:cNvPr id="44121" name="Text Box 53"/>
              <p:cNvSpPr txBox="1">
                <a:spLocks noChangeArrowheads="1"/>
              </p:cNvSpPr>
              <p:nvPr/>
            </p:nvSpPr>
            <p:spPr bwMode="auto">
              <a:xfrm>
                <a:off x="7637346" y="1807906"/>
                <a:ext cx="759053" cy="34473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008000"/>
                    </a:solidFill>
                    <a:latin typeface="微软雅黑" panose="020B0503020204020204" pitchFamily="34" charset="-122"/>
                    <a:ea typeface="微软雅黑" panose="020B0503020204020204" pitchFamily="34" charset="-122"/>
                  </a:rPr>
                  <a:t>地址</a:t>
                </a:r>
              </a:p>
            </p:txBody>
          </p:sp>
          <p:sp>
            <p:nvSpPr>
              <p:cNvPr id="44122" name="AutoShape 58"/>
              <p:cNvSpPr>
                <a:spLocks noChangeArrowheads="1"/>
              </p:cNvSpPr>
              <p:nvPr/>
            </p:nvSpPr>
            <p:spPr bwMode="auto">
              <a:xfrm>
                <a:off x="7597835" y="2040659"/>
                <a:ext cx="961535" cy="427891"/>
              </a:xfrm>
              <a:prstGeom prst="rightArrow">
                <a:avLst>
                  <a:gd name="adj1" fmla="val 50000"/>
                  <a:gd name="adj2" fmla="val 58207"/>
                </a:avLst>
              </a:prstGeom>
              <a:solidFill>
                <a:schemeClr val="bg1"/>
              </a:solidFill>
              <a:ln w="28575" algn="ctr">
                <a:solidFill>
                  <a:srgbClr val="008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grpSp>
        <p:sp>
          <p:nvSpPr>
            <p:cNvPr id="44058" name="Line 59"/>
            <p:cNvSpPr>
              <a:spLocks noChangeShapeType="1"/>
            </p:cNvSpPr>
            <p:nvPr/>
          </p:nvSpPr>
          <p:spPr bwMode="auto">
            <a:xfrm rot="5400000" flipH="1" flipV="1">
              <a:off x="4769644" y="3764332"/>
              <a:ext cx="0" cy="1116012"/>
            </a:xfrm>
            <a:prstGeom prst="line">
              <a:avLst/>
            </a:prstGeom>
            <a:noFill/>
            <a:ln w="38100">
              <a:solidFill>
                <a:srgbClr val="FF3300"/>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59" name="Text Box 49"/>
            <p:cNvSpPr txBox="1">
              <a:spLocks noChangeArrowheads="1"/>
            </p:cNvSpPr>
            <p:nvPr/>
          </p:nvSpPr>
          <p:spPr bwMode="auto">
            <a:xfrm>
              <a:off x="2735263" y="3093585"/>
              <a:ext cx="1144587" cy="376238"/>
            </a:xfrm>
            <a:prstGeom prst="rect">
              <a:avLst/>
            </a:prstGeom>
            <a:solidFill>
              <a:srgbClr val="FF0000">
                <a:alpha val="18039"/>
              </a:srgbClr>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solidFill>
                    <a:srgbClr val="FF3300"/>
                  </a:solidFill>
                  <a:latin typeface="微软雅黑" panose="020B0503020204020204" pitchFamily="34" charset="-122"/>
                  <a:ea typeface="微软雅黑" panose="020B0503020204020204" pitchFamily="34" charset="-122"/>
                </a:rPr>
                <a:t>    </a:t>
              </a:r>
              <a:endParaRPr lang="en-US" altLang="zh-CN" sz="1800">
                <a:solidFill>
                  <a:schemeClr val="hlink"/>
                </a:solidFill>
                <a:latin typeface="微软雅黑" panose="020B0503020204020204" pitchFamily="34" charset="-122"/>
                <a:ea typeface="微软雅黑" panose="020B0503020204020204" pitchFamily="34" charset="-122"/>
              </a:endParaRPr>
            </a:p>
          </p:txBody>
        </p:sp>
        <p:sp>
          <p:nvSpPr>
            <p:cNvPr id="44060" name="矩形 46"/>
            <p:cNvSpPr>
              <a:spLocks noChangeArrowheads="1"/>
            </p:cNvSpPr>
            <p:nvPr/>
          </p:nvSpPr>
          <p:spPr bwMode="auto">
            <a:xfrm>
              <a:off x="2368550" y="3112635"/>
              <a:ext cx="4937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en-US" altLang="zh-CN" sz="1800">
                  <a:solidFill>
                    <a:srgbClr val="FF0000"/>
                  </a:solidFill>
                  <a:latin typeface="微软雅黑" panose="020B0503020204020204" pitchFamily="34" charset="-122"/>
                  <a:ea typeface="微软雅黑" panose="020B0503020204020204" pitchFamily="34" charset="-122"/>
                </a:rPr>
                <a:t>IR</a:t>
              </a:r>
              <a:endParaRPr lang="zh-CN" altLang="en-US" sz="1800">
                <a:solidFill>
                  <a:srgbClr val="FF0000"/>
                </a:solidFill>
                <a:latin typeface="微软雅黑" panose="020B0503020204020204" pitchFamily="34" charset="-122"/>
                <a:ea typeface="微软雅黑" panose="020B0503020204020204" pitchFamily="34" charset="-122"/>
              </a:endParaRPr>
            </a:p>
          </p:txBody>
        </p:sp>
        <p:grpSp>
          <p:nvGrpSpPr>
            <p:cNvPr id="44061" name="Group 73"/>
            <p:cNvGrpSpPr>
              <a:grpSpLocks/>
            </p:cNvGrpSpPr>
            <p:nvPr/>
          </p:nvGrpSpPr>
          <p:grpSpPr bwMode="auto">
            <a:xfrm>
              <a:off x="6502400" y="2076412"/>
              <a:ext cx="1577975" cy="4052888"/>
              <a:chOff x="4125" y="1565"/>
              <a:chExt cx="994" cy="2553"/>
            </a:xfrm>
          </p:grpSpPr>
          <p:grpSp>
            <p:nvGrpSpPr>
              <p:cNvPr id="44102" name="Group 74"/>
              <p:cNvGrpSpPr>
                <a:grpSpLocks/>
              </p:cNvGrpSpPr>
              <p:nvPr/>
            </p:nvGrpSpPr>
            <p:grpSpPr bwMode="auto">
              <a:xfrm>
                <a:off x="4125" y="1565"/>
                <a:ext cx="994" cy="2553"/>
                <a:chOff x="4156" y="1565"/>
                <a:chExt cx="1026" cy="2553"/>
              </a:xfrm>
            </p:grpSpPr>
            <p:sp>
              <p:nvSpPr>
                <p:cNvPr id="44104" name="Text Box 75"/>
                <p:cNvSpPr txBox="1">
                  <a:spLocks noChangeArrowheads="1"/>
                </p:cNvSpPr>
                <p:nvPr/>
              </p:nvSpPr>
              <p:spPr bwMode="auto">
                <a:xfrm>
                  <a:off x="4156" y="1565"/>
                  <a:ext cx="737" cy="291"/>
                </a:xfrm>
                <a:prstGeom prst="rect">
                  <a:avLst/>
                </a:prstGeom>
                <a:solidFill>
                  <a:srgbClr val="0000FF">
                    <a:alpha val="25882"/>
                  </a:srgbClr>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a:latin typeface="微软雅黑" panose="020B0503020204020204" pitchFamily="34" charset="-122"/>
                      <a:ea typeface="微软雅黑" panose="020B0503020204020204" pitchFamily="34" charset="-122"/>
                    </a:rPr>
                    <a:t>存储器</a:t>
                  </a:r>
                </a:p>
              </p:txBody>
            </p:sp>
            <p:grpSp>
              <p:nvGrpSpPr>
                <p:cNvPr id="44105" name="Group 76"/>
                <p:cNvGrpSpPr>
                  <a:grpSpLocks/>
                </p:cNvGrpSpPr>
                <p:nvPr/>
              </p:nvGrpSpPr>
              <p:grpSpPr bwMode="auto">
                <a:xfrm>
                  <a:off x="4156" y="1877"/>
                  <a:ext cx="737" cy="2211"/>
                  <a:chOff x="3447" y="1423"/>
                  <a:chExt cx="879" cy="2211"/>
                </a:xfrm>
              </p:grpSpPr>
              <p:sp>
                <p:nvSpPr>
                  <p:cNvPr id="44113" name="Rectangle 77"/>
                  <p:cNvSpPr>
                    <a:spLocks noChangeArrowheads="1"/>
                  </p:cNvSpPr>
                  <p:nvPr/>
                </p:nvSpPr>
                <p:spPr bwMode="auto">
                  <a:xfrm>
                    <a:off x="3447" y="1423"/>
                    <a:ext cx="879" cy="2211"/>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sp>
                <p:nvSpPr>
                  <p:cNvPr id="44114" name="Line 78"/>
                  <p:cNvSpPr>
                    <a:spLocks noChangeShapeType="1"/>
                  </p:cNvSpPr>
                  <p:nvPr/>
                </p:nvSpPr>
                <p:spPr bwMode="auto">
                  <a:xfrm>
                    <a:off x="3447" y="1678"/>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115" name="Line 79"/>
                  <p:cNvSpPr>
                    <a:spLocks noChangeShapeType="1"/>
                  </p:cNvSpPr>
                  <p:nvPr/>
                </p:nvSpPr>
                <p:spPr bwMode="auto">
                  <a:xfrm>
                    <a:off x="3447" y="1962"/>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116" name="Line 80"/>
                  <p:cNvSpPr>
                    <a:spLocks noChangeShapeType="1"/>
                  </p:cNvSpPr>
                  <p:nvPr/>
                </p:nvSpPr>
                <p:spPr bwMode="auto">
                  <a:xfrm>
                    <a:off x="3447" y="2245"/>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117" name="Line 81"/>
                  <p:cNvSpPr>
                    <a:spLocks noChangeShapeType="1"/>
                  </p:cNvSpPr>
                  <p:nvPr/>
                </p:nvSpPr>
                <p:spPr bwMode="auto">
                  <a:xfrm>
                    <a:off x="3447" y="2529"/>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118" name="Line 82"/>
                  <p:cNvSpPr>
                    <a:spLocks noChangeShapeType="1"/>
                  </p:cNvSpPr>
                  <p:nvPr/>
                </p:nvSpPr>
                <p:spPr bwMode="auto">
                  <a:xfrm>
                    <a:off x="3447" y="2812"/>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119" name="Line 83"/>
                  <p:cNvSpPr>
                    <a:spLocks noChangeShapeType="1"/>
                  </p:cNvSpPr>
                  <p:nvPr/>
                </p:nvSpPr>
                <p:spPr bwMode="auto">
                  <a:xfrm>
                    <a:off x="3447" y="3096"/>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120" name="Line 84"/>
                  <p:cNvSpPr>
                    <a:spLocks noChangeShapeType="1"/>
                  </p:cNvSpPr>
                  <p:nvPr/>
                </p:nvSpPr>
                <p:spPr bwMode="auto">
                  <a:xfrm>
                    <a:off x="3447" y="3379"/>
                    <a:ext cx="87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sp>
              <p:nvSpPr>
                <p:cNvPr id="44106" name="Text Box 85"/>
                <p:cNvSpPr txBox="1">
                  <a:spLocks noChangeArrowheads="1"/>
                </p:cNvSpPr>
                <p:nvPr/>
              </p:nvSpPr>
              <p:spPr bwMode="auto">
                <a:xfrm>
                  <a:off x="4864" y="1941"/>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solidFill>
                        <a:srgbClr val="008000"/>
                      </a:solidFill>
                      <a:latin typeface="微软雅黑" panose="020B0503020204020204" pitchFamily="34" charset="-122"/>
                      <a:ea typeface="微软雅黑" panose="020B0503020204020204" pitchFamily="34" charset="-122"/>
                    </a:rPr>
                    <a:t>0</a:t>
                  </a:r>
                </a:p>
              </p:txBody>
            </p:sp>
            <p:sp>
              <p:nvSpPr>
                <p:cNvPr id="44107" name="Text Box 86"/>
                <p:cNvSpPr txBox="1">
                  <a:spLocks noChangeArrowheads="1"/>
                </p:cNvSpPr>
                <p:nvPr/>
              </p:nvSpPr>
              <p:spPr bwMode="auto">
                <a:xfrm>
                  <a:off x="4865" y="2160"/>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solidFill>
                        <a:srgbClr val="008000"/>
                      </a:solidFill>
                      <a:latin typeface="微软雅黑" panose="020B0503020204020204" pitchFamily="34" charset="-122"/>
                      <a:ea typeface="微软雅黑" panose="020B0503020204020204" pitchFamily="34" charset="-122"/>
                    </a:rPr>
                    <a:t>1</a:t>
                  </a:r>
                </a:p>
              </p:txBody>
            </p:sp>
            <p:sp>
              <p:nvSpPr>
                <p:cNvPr id="44108" name="Text Box 87"/>
                <p:cNvSpPr txBox="1">
                  <a:spLocks noChangeArrowheads="1"/>
                </p:cNvSpPr>
                <p:nvPr/>
              </p:nvSpPr>
              <p:spPr bwMode="auto">
                <a:xfrm>
                  <a:off x="4865" y="2472"/>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solidFill>
                        <a:srgbClr val="008000"/>
                      </a:solidFill>
                      <a:latin typeface="微软雅黑" panose="020B0503020204020204" pitchFamily="34" charset="-122"/>
                      <a:ea typeface="微软雅黑" panose="020B0503020204020204" pitchFamily="34" charset="-122"/>
                    </a:rPr>
                    <a:t>2</a:t>
                  </a:r>
                </a:p>
              </p:txBody>
            </p:sp>
            <p:sp>
              <p:nvSpPr>
                <p:cNvPr id="44109" name="Text Box 88"/>
                <p:cNvSpPr txBox="1">
                  <a:spLocks noChangeArrowheads="1"/>
                </p:cNvSpPr>
                <p:nvPr/>
              </p:nvSpPr>
              <p:spPr bwMode="auto">
                <a:xfrm>
                  <a:off x="4864" y="2755"/>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solidFill>
                        <a:srgbClr val="008000"/>
                      </a:solidFill>
                      <a:latin typeface="微软雅黑" panose="020B0503020204020204" pitchFamily="34" charset="-122"/>
                      <a:ea typeface="微软雅黑" panose="020B0503020204020204" pitchFamily="34" charset="-122"/>
                    </a:rPr>
                    <a:t>3</a:t>
                  </a:r>
                </a:p>
              </p:txBody>
            </p:sp>
            <p:sp>
              <p:nvSpPr>
                <p:cNvPr id="44110" name="Text Box 90"/>
                <p:cNvSpPr txBox="1">
                  <a:spLocks noChangeArrowheads="1"/>
                </p:cNvSpPr>
                <p:nvPr/>
              </p:nvSpPr>
              <p:spPr bwMode="auto">
                <a:xfrm>
                  <a:off x="4865" y="3322"/>
                  <a:ext cx="199" cy="23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endParaRPr lang="en-US" altLang="zh-CN" sz="1800">
                    <a:solidFill>
                      <a:srgbClr val="008000"/>
                    </a:solidFill>
                    <a:latin typeface="微软雅黑" panose="020B0503020204020204" pitchFamily="34" charset="-122"/>
                    <a:ea typeface="微软雅黑" panose="020B0503020204020204" pitchFamily="34" charset="-122"/>
                  </a:endParaRPr>
                </a:p>
              </p:txBody>
            </p:sp>
            <p:sp>
              <p:nvSpPr>
                <p:cNvPr id="44111" name="Text Box 91"/>
                <p:cNvSpPr txBox="1">
                  <a:spLocks noChangeArrowheads="1"/>
                </p:cNvSpPr>
                <p:nvPr/>
              </p:nvSpPr>
              <p:spPr bwMode="auto">
                <a:xfrm>
                  <a:off x="4864" y="3578"/>
                  <a:ext cx="318" cy="23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solidFill>
                        <a:srgbClr val="008000"/>
                      </a:solidFill>
                      <a:latin typeface="微软雅黑" panose="020B0503020204020204" pitchFamily="34" charset="-122"/>
                      <a:ea typeface="微软雅黑" panose="020B0503020204020204" pitchFamily="34" charset="-122"/>
                    </a:rPr>
                    <a:t>14</a:t>
                  </a:r>
                </a:p>
              </p:txBody>
            </p:sp>
            <p:sp>
              <p:nvSpPr>
                <p:cNvPr id="44112" name="Text Box 92"/>
                <p:cNvSpPr txBox="1">
                  <a:spLocks noChangeArrowheads="1"/>
                </p:cNvSpPr>
                <p:nvPr/>
              </p:nvSpPr>
              <p:spPr bwMode="auto">
                <a:xfrm>
                  <a:off x="4864" y="3885"/>
                  <a:ext cx="318" cy="23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800">
                      <a:solidFill>
                        <a:srgbClr val="008000"/>
                      </a:solidFill>
                      <a:latin typeface="微软雅黑" panose="020B0503020204020204" pitchFamily="34" charset="-122"/>
                      <a:ea typeface="微软雅黑" panose="020B0503020204020204" pitchFamily="34" charset="-122"/>
                    </a:rPr>
                    <a:t>15</a:t>
                  </a:r>
                </a:p>
              </p:txBody>
            </p:sp>
          </p:grpSp>
          <p:sp>
            <p:nvSpPr>
              <p:cNvPr id="44103" name="Rectangle 93"/>
              <p:cNvSpPr>
                <a:spLocks noChangeArrowheads="1"/>
              </p:cNvSpPr>
              <p:nvPr/>
            </p:nvSpPr>
            <p:spPr bwMode="auto">
              <a:xfrm>
                <a:off x="4127" y="1877"/>
                <a:ext cx="708" cy="2211"/>
              </a:xfrm>
              <a:prstGeom prst="rect">
                <a:avLst/>
              </a:prstGeom>
              <a:solidFill>
                <a:srgbClr val="008000">
                  <a:alpha val="16862"/>
                </a:srgbClr>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grpSp>
        <p:cxnSp>
          <p:nvCxnSpPr>
            <p:cNvPr id="156" name="直接连接符 155">
              <a:extLst>
                <a:ext uri="{FF2B5EF4-FFF2-40B4-BE49-F238E27FC236}">
                  <a16:creationId xmlns:a16="http://schemas.microsoft.com/office/drawing/2014/main" id="{9B9FB7CD-ABD6-453E-BFAF-469224CEB512}"/>
                </a:ext>
              </a:extLst>
            </p:cNvPr>
            <p:cNvCxnSpPr>
              <a:cxnSpLocks/>
            </p:cNvCxnSpPr>
            <p:nvPr/>
          </p:nvCxnSpPr>
          <p:spPr>
            <a:xfrm>
              <a:off x="3222625" y="3094008"/>
              <a:ext cx="0" cy="376240"/>
            </a:xfrm>
            <a:prstGeom prst="line">
              <a:avLst/>
            </a:prstGeom>
            <a:ln w="25400"/>
          </p:spPr>
          <p:style>
            <a:lnRef idx="1">
              <a:schemeClr val="dk1"/>
            </a:lnRef>
            <a:fillRef idx="0">
              <a:schemeClr val="dk1"/>
            </a:fillRef>
            <a:effectRef idx="0">
              <a:schemeClr val="dk1"/>
            </a:effectRef>
            <a:fontRef idx="minor">
              <a:schemeClr val="tx1"/>
            </a:fontRef>
          </p:style>
        </p:cxnSp>
        <p:sp>
          <p:nvSpPr>
            <p:cNvPr id="44063" name="矩形 70"/>
            <p:cNvSpPr>
              <a:spLocks noChangeArrowheads="1"/>
            </p:cNvSpPr>
            <p:nvPr/>
          </p:nvSpPr>
          <p:spPr bwMode="auto">
            <a:xfrm>
              <a:off x="2681288" y="3125335"/>
              <a:ext cx="5715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en-US" altLang="zh-CN" sz="1800">
                  <a:solidFill>
                    <a:srgbClr val="FF0000"/>
                  </a:solidFill>
                  <a:latin typeface="微软雅黑" panose="020B0503020204020204" pitchFamily="34" charset="-122"/>
                  <a:ea typeface="微软雅黑" panose="020B0503020204020204" pitchFamily="34" charset="-122"/>
                </a:rPr>
                <a:t>OP</a:t>
              </a:r>
              <a:endParaRPr lang="zh-CN" altLang="en-US" sz="1800">
                <a:solidFill>
                  <a:srgbClr val="FF0000"/>
                </a:solidFill>
                <a:latin typeface="微软雅黑" panose="020B0503020204020204" pitchFamily="34" charset="-122"/>
                <a:ea typeface="微软雅黑" panose="020B0503020204020204" pitchFamily="34" charset="-122"/>
              </a:endParaRPr>
            </a:p>
          </p:txBody>
        </p:sp>
        <p:sp>
          <p:nvSpPr>
            <p:cNvPr id="44064" name="矩形 72"/>
            <p:cNvSpPr>
              <a:spLocks noChangeArrowheads="1"/>
            </p:cNvSpPr>
            <p:nvPr/>
          </p:nvSpPr>
          <p:spPr bwMode="auto">
            <a:xfrm>
              <a:off x="3219450" y="3095173"/>
              <a:ext cx="7540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en-US" altLang="zh-CN" sz="1800">
                  <a:solidFill>
                    <a:srgbClr val="FF0000"/>
                  </a:solidFill>
                  <a:latin typeface="微软雅黑" panose="020B0503020204020204" pitchFamily="34" charset="-122"/>
                  <a:ea typeface="微软雅黑" panose="020B0503020204020204" pitchFamily="34" charset="-122"/>
                </a:rPr>
                <a:t>addr</a:t>
              </a:r>
              <a:endParaRPr lang="zh-CN" altLang="en-US" sz="1800">
                <a:solidFill>
                  <a:srgbClr val="FF0000"/>
                </a:solidFill>
                <a:latin typeface="微软雅黑" panose="020B0503020204020204" pitchFamily="34" charset="-122"/>
                <a:ea typeface="微软雅黑" panose="020B0503020204020204" pitchFamily="34" charset="-122"/>
              </a:endParaRPr>
            </a:p>
          </p:txBody>
        </p:sp>
        <p:grpSp>
          <p:nvGrpSpPr>
            <p:cNvPr id="44065" name="Group 7"/>
            <p:cNvGrpSpPr>
              <a:grpSpLocks/>
            </p:cNvGrpSpPr>
            <p:nvPr/>
          </p:nvGrpSpPr>
          <p:grpSpPr bwMode="auto">
            <a:xfrm>
              <a:off x="7993063" y="3047420"/>
              <a:ext cx="1028700" cy="831850"/>
              <a:chOff x="5035" y="1579"/>
              <a:chExt cx="648" cy="524"/>
            </a:xfrm>
          </p:grpSpPr>
          <p:sp>
            <p:nvSpPr>
              <p:cNvPr id="44100" name="Text Box 8"/>
              <p:cNvSpPr txBox="1">
                <a:spLocks noChangeArrowheads="1"/>
              </p:cNvSpPr>
              <p:nvPr/>
            </p:nvSpPr>
            <p:spPr bwMode="auto">
              <a:xfrm>
                <a:off x="5261" y="1579"/>
                <a:ext cx="422" cy="524"/>
              </a:xfrm>
              <a:prstGeom prst="rect">
                <a:avLst/>
              </a:prstGeom>
              <a:solidFill>
                <a:srgbClr val="0000FF">
                  <a:alpha val="25882"/>
                </a:srgbClr>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rIns="0">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dirty="0">
                    <a:solidFill>
                      <a:srgbClr val="CC3300"/>
                    </a:solidFill>
                    <a:latin typeface="微软雅黑" panose="020B0503020204020204" pitchFamily="34" charset="-122"/>
                    <a:ea typeface="微软雅黑" panose="020B0503020204020204" pitchFamily="34" charset="-122"/>
                  </a:rPr>
                  <a:t>输入</a:t>
                </a:r>
              </a:p>
              <a:p>
                <a:pPr>
                  <a:lnSpc>
                    <a:spcPct val="100000"/>
                  </a:lnSpc>
                  <a:spcBef>
                    <a:spcPct val="0"/>
                  </a:spcBef>
                  <a:buFontTx/>
                  <a:buNone/>
                </a:pPr>
                <a:r>
                  <a:rPr lang="zh-CN" altLang="en-US" dirty="0">
                    <a:solidFill>
                      <a:srgbClr val="CC3300"/>
                    </a:solidFill>
                    <a:latin typeface="微软雅黑" panose="020B0503020204020204" pitchFamily="34" charset="-122"/>
                    <a:ea typeface="微软雅黑" panose="020B0503020204020204" pitchFamily="34" charset="-122"/>
                  </a:rPr>
                  <a:t>设备</a:t>
                </a:r>
              </a:p>
            </p:txBody>
          </p:sp>
          <p:sp>
            <p:nvSpPr>
              <p:cNvPr id="44101" name="AutoShape 9"/>
              <p:cNvSpPr>
                <a:spLocks noChangeArrowheads="1"/>
              </p:cNvSpPr>
              <p:nvPr/>
            </p:nvSpPr>
            <p:spPr bwMode="auto">
              <a:xfrm>
                <a:off x="5035" y="1791"/>
                <a:ext cx="199" cy="141"/>
              </a:xfrm>
              <a:prstGeom prst="leftRightArrow">
                <a:avLst>
                  <a:gd name="adj1" fmla="val 50000"/>
                  <a:gd name="adj2" fmla="val 28227"/>
                </a:avLst>
              </a:prstGeom>
              <a:solidFill>
                <a:schemeClr val="bg1"/>
              </a:solidFill>
              <a:ln w="28575" algn="ctr">
                <a:solidFill>
                  <a:srgbClr val="CC33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a:lnSpc>
                    <a:spcPct val="100000"/>
                  </a:lnSpc>
                  <a:spcBef>
                    <a:spcPct val="0"/>
                  </a:spcBef>
                  <a:buFontTx/>
                  <a:buNone/>
                </a:pPr>
                <a:endParaRPr lang="zh-CN" altLang="en-US" sz="1800">
                  <a:solidFill>
                    <a:srgbClr val="CC3300"/>
                  </a:solidFill>
                  <a:latin typeface="微软雅黑" panose="020B0503020204020204" pitchFamily="34" charset="-122"/>
                  <a:ea typeface="微软雅黑" panose="020B0503020204020204" pitchFamily="34" charset="-122"/>
                </a:endParaRPr>
              </a:p>
            </p:txBody>
          </p:sp>
        </p:grpSp>
        <p:grpSp>
          <p:nvGrpSpPr>
            <p:cNvPr id="44066" name="Group 10"/>
            <p:cNvGrpSpPr>
              <a:grpSpLocks/>
            </p:cNvGrpSpPr>
            <p:nvPr/>
          </p:nvGrpSpPr>
          <p:grpSpPr bwMode="auto">
            <a:xfrm>
              <a:off x="7991475" y="4352345"/>
              <a:ext cx="990600" cy="831850"/>
              <a:chOff x="5034" y="2415"/>
              <a:chExt cx="624" cy="524"/>
            </a:xfrm>
          </p:grpSpPr>
          <p:sp>
            <p:nvSpPr>
              <p:cNvPr id="44098" name="Text Box 11"/>
              <p:cNvSpPr txBox="1">
                <a:spLocks noChangeArrowheads="1"/>
              </p:cNvSpPr>
              <p:nvPr/>
            </p:nvSpPr>
            <p:spPr bwMode="auto">
              <a:xfrm>
                <a:off x="5261" y="2415"/>
                <a:ext cx="397" cy="524"/>
              </a:xfrm>
              <a:prstGeom prst="rect">
                <a:avLst/>
              </a:prstGeom>
              <a:solidFill>
                <a:srgbClr val="0000FF">
                  <a:alpha val="25882"/>
                </a:srgbClr>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rIns="0">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a:solidFill>
                      <a:srgbClr val="CC3300"/>
                    </a:solidFill>
                    <a:latin typeface="微软雅黑" panose="020B0503020204020204" pitchFamily="34" charset="-122"/>
                    <a:ea typeface="微软雅黑" panose="020B0503020204020204" pitchFamily="34" charset="-122"/>
                  </a:rPr>
                  <a:t>输出</a:t>
                </a:r>
                <a:endParaRPr lang="en-US" altLang="zh-CN">
                  <a:solidFill>
                    <a:srgbClr val="CC3300"/>
                  </a:solidFill>
                  <a:latin typeface="微软雅黑" panose="020B0503020204020204" pitchFamily="34" charset="-122"/>
                  <a:ea typeface="微软雅黑" panose="020B0503020204020204" pitchFamily="34" charset="-122"/>
                </a:endParaRPr>
              </a:p>
              <a:p>
                <a:pPr>
                  <a:lnSpc>
                    <a:spcPct val="100000"/>
                  </a:lnSpc>
                  <a:spcBef>
                    <a:spcPct val="0"/>
                  </a:spcBef>
                  <a:buFontTx/>
                  <a:buNone/>
                </a:pPr>
                <a:r>
                  <a:rPr lang="zh-CN" altLang="en-US">
                    <a:solidFill>
                      <a:srgbClr val="CC3300"/>
                    </a:solidFill>
                    <a:latin typeface="微软雅黑" panose="020B0503020204020204" pitchFamily="34" charset="-122"/>
                    <a:ea typeface="微软雅黑" panose="020B0503020204020204" pitchFamily="34" charset="-122"/>
                  </a:rPr>
                  <a:t>设备</a:t>
                </a:r>
              </a:p>
            </p:txBody>
          </p:sp>
          <p:sp>
            <p:nvSpPr>
              <p:cNvPr id="44099" name="AutoShape 12"/>
              <p:cNvSpPr>
                <a:spLocks noChangeArrowheads="1"/>
              </p:cNvSpPr>
              <p:nvPr/>
            </p:nvSpPr>
            <p:spPr bwMode="auto">
              <a:xfrm>
                <a:off x="5034" y="2614"/>
                <a:ext cx="227" cy="141"/>
              </a:xfrm>
              <a:prstGeom prst="leftRightArrow">
                <a:avLst>
                  <a:gd name="adj1" fmla="val 50000"/>
                  <a:gd name="adj2" fmla="val 32199"/>
                </a:avLst>
              </a:prstGeom>
              <a:solidFill>
                <a:schemeClr val="bg1"/>
              </a:solidFill>
              <a:ln w="28575" algn="ctr">
                <a:solidFill>
                  <a:srgbClr val="CC33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b="0"/>
              </a:p>
            </p:txBody>
          </p:sp>
        </p:grpSp>
        <p:cxnSp>
          <p:nvCxnSpPr>
            <p:cNvPr id="165" name="直接连接符 164">
              <a:extLst>
                <a:ext uri="{FF2B5EF4-FFF2-40B4-BE49-F238E27FC236}">
                  <a16:creationId xmlns:a16="http://schemas.microsoft.com/office/drawing/2014/main" id="{3E6DE9A7-C31A-42FC-8F83-FC3EE58E1E9E}"/>
                </a:ext>
              </a:extLst>
            </p:cNvPr>
            <p:cNvCxnSpPr>
              <a:cxnSpLocks/>
            </p:cNvCxnSpPr>
            <p:nvPr/>
          </p:nvCxnSpPr>
          <p:spPr>
            <a:xfrm>
              <a:off x="7745413" y="4559282"/>
              <a:ext cx="0" cy="534992"/>
            </a:xfrm>
            <a:prstGeom prst="line">
              <a:avLst/>
            </a:prstGeom>
            <a:ln w="50800">
              <a:prstDash val="sysDot"/>
            </a:ln>
          </p:spPr>
          <p:style>
            <a:lnRef idx="1">
              <a:schemeClr val="dk1"/>
            </a:lnRef>
            <a:fillRef idx="0">
              <a:schemeClr val="dk1"/>
            </a:fillRef>
            <a:effectRef idx="0">
              <a:schemeClr val="dk1"/>
            </a:effectRef>
            <a:fontRef idx="minor">
              <a:schemeClr val="tx1"/>
            </a:fontRef>
          </p:style>
        </p:cxnSp>
        <p:cxnSp>
          <p:nvCxnSpPr>
            <p:cNvPr id="166" name="直接连接符 165">
              <a:extLst>
                <a:ext uri="{FF2B5EF4-FFF2-40B4-BE49-F238E27FC236}">
                  <a16:creationId xmlns:a16="http://schemas.microsoft.com/office/drawing/2014/main" id="{91F2F719-744D-493E-90B1-D0485B0D2C4B}"/>
                </a:ext>
              </a:extLst>
            </p:cNvPr>
            <p:cNvCxnSpPr>
              <a:cxnSpLocks/>
            </p:cNvCxnSpPr>
            <p:nvPr/>
          </p:nvCxnSpPr>
          <p:spPr>
            <a:xfrm>
              <a:off x="7092950" y="4559282"/>
              <a:ext cx="0" cy="534992"/>
            </a:xfrm>
            <a:prstGeom prst="line">
              <a:avLst/>
            </a:prstGeom>
            <a:ln w="50800">
              <a:prstDash val="sysDot"/>
            </a:ln>
          </p:spPr>
          <p:style>
            <a:lnRef idx="1">
              <a:schemeClr val="dk1"/>
            </a:lnRef>
            <a:fillRef idx="0">
              <a:schemeClr val="dk1"/>
            </a:fillRef>
            <a:effectRef idx="0">
              <a:schemeClr val="dk1"/>
            </a:effectRef>
            <a:fontRef idx="minor">
              <a:schemeClr val="tx1"/>
            </a:fontRef>
          </p:style>
        </p:cxnSp>
        <p:sp>
          <p:nvSpPr>
            <p:cNvPr id="44069" name="Line 39"/>
            <p:cNvSpPr>
              <a:spLocks noChangeShapeType="1"/>
            </p:cNvSpPr>
            <p:nvPr/>
          </p:nvSpPr>
          <p:spPr bwMode="auto">
            <a:xfrm rot="-5400000">
              <a:off x="2051530" y="4914352"/>
              <a:ext cx="0" cy="3420000"/>
            </a:xfrm>
            <a:prstGeom prst="line">
              <a:avLst/>
            </a:prstGeom>
            <a:noFill/>
            <a:ln w="38100">
              <a:solidFill>
                <a:srgbClr val="3333CC"/>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70" name="Line 40"/>
            <p:cNvSpPr>
              <a:spLocks noChangeShapeType="1"/>
            </p:cNvSpPr>
            <p:nvPr/>
          </p:nvSpPr>
          <p:spPr bwMode="auto">
            <a:xfrm rot="16200000" flipV="1">
              <a:off x="3509498" y="6371942"/>
              <a:ext cx="504825" cy="0"/>
            </a:xfrm>
            <a:prstGeom prst="line">
              <a:avLst/>
            </a:prstGeom>
            <a:noFill/>
            <a:ln w="38100">
              <a:solidFill>
                <a:srgbClr val="3333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71" name="Line 41"/>
            <p:cNvSpPr>
              <a:spLocks noChangeShapeType="1"/>
            </p:cNvSpPr>
            <p:nvPr/>
          </p:nvSpPr>
          <p:spPr bwMode="auto">
            <a:xfrm rot="-5400000" flipH="1" flipV="1">
              <a:off x="1072878" y="6331300"/>
              <a:ext cx="517525" cy="0"/>
            </a:xfrm>
            <a:prstGeom prst="line">
              <a:avLst/>
            </a:prstGeom>
            <a:noFill/>
            <a:ln w="34925">
              <a:solidFill>
                <a:srgbClr val="3333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72" name="Line 51"/>
            <p:cNvSpPr>
              <a:spLocks noChangeShapeType="1"/>
            </p:cNvSpPr>
            <p:nvPr/>
          </p:nvSpPr>
          <p:spPr bwMode="auto">
            <a:xfrm flipV="1">
              <a:off x="341530" y="2664355"/>
              <a:ext cx="0" cy="3960000"/>
            </a:xfrm>
            <a:prstGeom prst="line">
              <a:avLst/>
            </a:prstGeom>
            <a:noFill/>
            <a:ln w="38100">
              <a:solidFill>
                <a:srgbClr val="0066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73" name="Line 39"/>
            <p:cNvSpPr>
              <a:spLocks noChangeShapeType="1"/>
            </p:cNvSpPr>
            <p:nvPr/>
          </p:nvSpPr>
          <p:spPr bwMode="auto">
            <a:xfrm rot="-5400000">
              <a:off x="2575080" y="379740"/>
              <a:ext cx="19050" cy="4514850"/>
            </a:xfrm>
            <a:prstGeom prst="line">
              <a:avLst/>
            </a:prstGeom>
            <a:noFill/>
            <a:ln w="38100">
              <a:solidFill>
                <a:srgbClr val="3333CC"/>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74" name="Line 40"/>
            <p:cNvSpPr>
              <a:spLocks noChangeShapeType="1"/>
            </p:cNvSpPr>
            <p:nvPr/>
          </p:nvSpPr>
          <p:spPr bwMode="auto">
            <a:xfrm rot="5400000" flipV="1">
              <a:off x="4545806" y="2862346"/>
              <a:ext cx="503237" cy="0"/>
            </a:xfrm>
            <a:prstGeom prst="line">
              <a:avLst/>
            </a:prstGeom>
            <a:noFill/>
            <a:ln w="38100">
              <a:solidFill>
                <a:srgbClr val="3333C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75" name="Line 40"/>
            <p:cNvSpPr>
              <a:spLocks noChangeShapeType="1"/>
            </p:cNvSpPr>
            <p:nvPr/>
          </p:nvSpPr>
          <p:spPr bwMode="auto">
            <a:xfrm rot="5400000">
              <a:off x="1178850" y="2951915"/>
              <a:ext cx="576000" cy="0"/>
            </a:xfrm>
            <a:prstGeom prst="line">
              <a:avLst/>
            </a:prstGeom>
            <a:noFill/>
            <a:ln w="38100">
              <a:solidFill>
                <a:srgbClr val="3333C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76" name="Line 33"/>
            <p:cNvSpPr>
              <a:spLocks noChangeShapeType="1"/>
            </p:cNvSpPr>
            <p:nvPr/>
          </p:nvSpPr>
          <p:spPr bwMode="auto">
            <a:xfrm flipH="1">
              <a:off x="3851275" y="3266623"/>
              <a:ext cx="396875" cy="0"/>
            </a:xfrm>
            <a:prstGeom prst="line">
              <a:avLst/>
            </a:prstGeom>
            <a:noFill/>
            <a:ln w="38100">
              <a:solidFill>
                <a:srgbClr val="3333CC"/>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77" name="Line 40"/>
            <p:cNvSpPr>
              <a:spLocks noChangeShapeType="1"/>
            </p:cNvSpPr>
            <p:nvPr/>
          </p:nvSpPr>
          <p:spPr bwMode="auto">
            <a:xfrm rot="5400000" flipV="1">
              <a:off x="2673350" y="3728613"/>
              <a:ext cx="647700" cy="0"/>
            </a:xfrm>
            <a:prstGeom prst="line">
              <a:avLst/>
            </a:prstGeom>
            <a:noFill/>
            <a:ln w="38100">
              <a:solidFill>
                <a:srgbClr val="00B05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78" name="Line 50"/>
            <p:cNvSpPr>
              <a:spLocks noChangeShapeType="1"/>
            </p:cNvSpPr>
            <p:nvPr/>
          </p:nvSpPr>
          <p:spPr bwMode="auto">
            <a:xfrm rot="10800000" flipH="1">
              <a:off x="3556000" y="5251025"/>
              <a:ext cx="1008063" cy="0"/>
            </a:xfrm>
            <a:prstGeom prst="line">
              <a:avLst/>
            </a:prstGeom>
            <a:noFill/>
            <a:ln w="38100">
              <a:solidFill>
                <a:schemeClr val="hlink"/>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79" name="Line 40"/>
            <p:cNvSpPr>
              <a:spLocks noChangeShapeType="1"/>
            </p:cNvSpPr>
            <p:nvPr/>
          </p:nvSpPr>
          <p:spPr bwMode="auto">
            <a:xfrm rot="5400000" flipV="1">
              <a:off x="3338950" y="3657263"/>
              <a:ext cx="396000" cy="0"/>
            </a:xfrm>
            <a:prstGeom prst="line">
              <a:avLst/>
            </a:prstGeom>
            <a:noFill/>
            <a:ln w="38100">
              <a:solidFill>
                <a:srgbClr val="00B05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80" name="Line 50"/>
            <p:cNvSpPr>
              <a:spLocks noChangeShapeType="1"/>
            </p:cNvSpPr>
            <p:nvPr/>
          </p:nvSpPr>
          <p:spPr bwMode="auto">
            <a:xfrm rot="10800000" flipH="1">
              <a:off x="3528363" y="3855263"/>
              <a:ext cx="1404000" cy="0"/>
            </a:xfrm>
            <a:prstGeom prst="line">
              <a:avLst/>
            </a:prstGeom>
            <a:noFill/>
            <a:ln w="3810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81" name="Line 40"/>
            <p:cNvSpPr>
              <a:spLocks noChangeShapeType="1"/>
            </p:cNvSpPr>
            <p:nvPr/>
          </p:nvSpPr>
          <p:spPr bwMode="auto">
            <a:xfrm rot="5400000">
              <a:off x="4302362" y="4485403"/>
              <a:ext cx="1260000" cy="0"/>
            </a:xfrm>
            <a:prstGeom prst="line">
              <a:avLst/>
            </a:prstGeom>
            <a:noFill/>
            <a:ln w="38100">
              <a:solidFill>
                <a:srgbClr val="00B05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82" name="Line 59"/>
            <p:cNvSpPr>
              <a:spLocks noChangeShapeType="1"/>
            </p:cNvSpPr>
            <p:nvPr/>
          </p:nvSpPr>
          <p:spPr bwMode="auto">
            <a:xfrm rot="5400000" flipV="1">
              <a:off x="2546805" y="3924085"/>
              <a:ext cx="0" cy="540000"/>
            </a:xfrm>
            <a:prstGeom prst="line">
              <a:avLst/>
            </a:prstGeom>
            <a:noFill/>
            <a:ln w="38100">
              <a:solidFill>
                <a:srgbClr val="FF33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83" name="Line 59"/>
            <p:cNvSpPr>
              <a:spLocks noChangeShapeType="1"/>
            </p:cNvSpPr>
            <p:nvPr/>
          </p:nvSpPr>
          <p:spPr bwMode="auto">
            <a:xfrm rot="-5400000" flipH="1" flipV="1">
              <a:off x="2042319" y="5670106"/>
              <a:ext cx="0" cy="468312"/>
            </a:xfrm>
            <a:prstGeom prst="line">
              <a:avLst/>
            </a:prstGeom>
            <a:noFill/>
            <a:ln w="38100">
              <a:solidFill>
                <a:srgbClr val="FF3300"/>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84" name="Line 40"/>
            <p:cNvSpPr>
              <a:spLocks noChangeShapeType="1"/>
            </p:cNvSpPr>
            <p:nvPr/>
          </p:nvSpPr>
          <p:spPr bwMode="auto">
            <a:xfrm rot="5400000">
              <a:off x="1430745" y="5058275"/>
              <a:ext cx="1692000" cy="0"/>
            </a:xfrm>
            <a:prstGeom prst="line">
              <a:avLst/>
            </a:prstGeom>
            <a:noFill/>
            <a:ln w="38100">
              <a:solidFill>
                <a:srgbClr val="FF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85" name="Line 50"/>
            <p:cNvSpPr>
              <a:spLocks noChangeShapeType="1"/>
            </p:cNvSpPr>
            <p:nvPr/>
          </p:nvSpPr>
          <p:spPr bwMode="auto">
            <a:xfrm rot="10800000" flipH="1">
              <a:off x="2609850" y="5904262"/>
              <a:ext cx="431800" cy="0"/>
            </a:xfrm>
            <a:prstGeom prst="line">
              <a:avLst/>
            </a:prstGeom>
            <a:noFill/>
            <a:ln w="38100">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86" name="Line 40"/>
            <p:cNvSpPr>
              <a:spLocks noChangeShapeType="1"/>
            </p:cNvSpPr>
            <p:nvPr/>
          </p:nvSpPr>
          <p:spPr bwMode="auto">
            <a:xfrm rot="5400000">
              <a:off x="1872387" y="5184295"/>
              <a:ext cx="1440000" cy="0"/>
            </a:xfrm>
            <a:prstGeom prst="line">
              <a:avLst/>
            </a:prstGeom>
            <a:noFill/>
            <a:ln w="38100">
              <a:solidFill>
                <a:srgbClr val="00B05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87" name="Line 50"/>
            <p:cNvSpPr>
              <a:spLocks noChangeShapeType="1"/>
            </p:cNvSpPr>
            <p:nvPr/>
          </p:nvSpPr>
          <p:spPr bwMode="auto">
            <a:xfrm rot="10800000" flipH="1">
              <a:off x="2573338" y="4446163"/>
              <a:ext cx="288925" cy="0"/>
            </a:xfrm>
            <a:prstGeom prst="line">
              <a:avLst/>
            </a:prstGeom>
            <a:noFill/>
            <a:ln w="38100">
              <a:solidFill>
                <a:schemeClr val="hlink"/>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88" name="Line 59"/>
            <p:cNvSpPr>
              <a:spLocks noChangeShapeType="1"/>
            </p:cNvSpPr>
            <p:nvPr/>
          </p:nvSpPr>
          <p:spPr bwMode="auto">
            <a:xfrm rot="5400000" flipH="1" flipV="1">
              <a:off x="6250782" y="5841324"/>
              <a:ext cx="0" cy="1116013"/>
            </a:xfrm>
            <a:prstGeom prst="line">
              <a:avLst/>
            </a:prstGeom>
            <a:noFill/>
            <a:ln w="38100">
              <a:solidFill>
                <a:srgbClr val="FF3300"/>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89" name="Text Box 57"/>
            <p:cNvSpPr txBox="1">
              <a:spLocks noChangeArrowheads="1"/>
            </p:cNvSpPr>
            <p:nvPr/>
          </p:nvSpPr>
          <p:spPr bwMode="auto">
            <a:xfrm>
              <a:off x="6832600" y="6179300"/>
              <a:ext cx="1700213" cy="4000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FF3300"/>
                  </a:solidFill>
                  <a:latin typeface="微软雅黑" panose="020B0503020204020204" pitchFamily="34" charset="-122"/>
                  <a:ea typeface="微软雅黑" panose="020B0503020204020204" pitchFamily="34" charset="-122"/>
                </a:rPr>
                <a:t>控制信号线</a:t>
              </a:r>
            </a:p>
          </p:txBody>
        </p:sp>
        <p:sp>
          <p:nvSpPr>
            <p:cNvPr id="44090" name="Line 59"/>
            <p:cNvSpPr>
              <a:spLocks noChangeShapeType="1"/>
            </p:cNvSpPr>
            <p:nvPr/>
          </p:nvSpPr>
          <p:spPr bwMode="auto">
            <a:xfrm rot="5400000" flipH="1" flipV="1">
              <a:off x="6246019" y="6157119"/>
              <a:ext cx="0" cy="1116012"/>
            </a:xfrm>
            <a:prstGeom prst="line">
              <a:avLst/>
            </a:prstGeom>
            <a:noFill/>
            <a:ln w="38100">
              <a:solidFill>
                <a:srgbClr val="FF33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91" name="Text Box 57"/>
            <p:cNvSpPr txBox="1">
              <a:spLocks noChangeArrowheads="1"/>
            </p:cNvSpPr>
            <p:nvPr/>
          </p:nvSpPr>
          <p:spPr bwMode="auto">
            <a:xfrm>
              <a:off x="6784975" y="6488113"/>
              <a:ext cx="1701800" cy="4000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FF3300"/>
                  </a:solidFill>
                  <a:latin typeface="微软雅黑" panose="020B0503020204020204" pitchFamily="34" charset="-122"/>
                  <a:ea typeface="微软雅黑" panose="020B0503020204020204" pitchFamily="34" charset="-122"/>
                </a:rPr>
                <a:t>数据传送线</a:t>
              </a:r>
            </a:p>
          </p:txBody>
        </p:sp>
        <p:sp>
          <p:nvSpPr>
            <p:cNvPr id="190" name="矩形 189">
              <a:extLst>
                <a:ext uri="{FF2B5EF4-FFF2-40B4-BE49-F238E27FC236}">
                  <a16:creationId xmlns:a16="http://schemas.microsoft.com/office/drawing/2014/main" id="{96EC7766-97E6-49A1-90AB-E26A4BB803BF}"/>
                </a:ext>
              </a:extLst>
            </p:cNvPr>
            <p:cNvSpPr/>
            <p:nvPr/>
          </p:nvSpPr>
          <p:spPr>
            <a:xfrm>
              <a:off x="161925" y="2189126"/>
              <a:ext cx="5172075" cy="461489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44093" name="Text Box 57"/>
            <p:cNvSpPr txBox="1">
              <a:spLocks noChangeArrowheads="1"/>
            </p:cNvSpPr>
            <p:nvPr/>
          </p:nvSpPr>
          <p:spPr bwMode="auto">
            <a:xfrm>
              <a:off x="232569" y="2189174"/>
              <a:ext cx="2563812" cy="4000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FF3300"/>
                  </a:solidFill>
                  <a:latin typeface="微软雅黑" panose="020B0503020204020204" pitchFamily="34" charset="-122"/>
                  <a:ea typeface="微软雅黑" panose="020B0503020204020204" pitchFamily="34" charset="-122"/>
                </a:rPr>
                <a:t>中央处理器（</a:t>
              </a:r>
              <a:r>
                <a:rPr lang="en-US" altLang="zh-CN" sz="2000">
                  <a:solidFill>
                    <a:srgbClr val="FF3300"/>
                  </a:solidFill>
                  <a:latin typeface="微软雅黑" panose="020B0503020204020204" pitchFamily="34" charset="-122"/>
                  <a:ea typeface="微软雅黑" panose="020B0503020204020204" pitchFamily="34" charset="-122"/>
                </a:rPr>
                <a:t>CPU</a:t>
              </a:r>
              <a:r>
                <a:rPr lang="zh-CN" altLang="en-US" sz="2000">
                  <a:solidFill>
                    <a:srgbClr val="FF3300"/>
                  </a:solidFill>
                  <a:latin typeface="微软雅黑" panose="020B0503020204020204" pitchFamily="34" charset="-122"/>
                  <a:ea typeface="微软雅黑" panose="020B0503020204020204" pitchFamily="34" charset="-122"/>
                </a:rPr>
                <a:t>）</a:t>
              </a:r>
            </a:p>
          </p:txBody>
        </p:sp>
        <p:sp>
          <p:nvSpPr>
            <p:cNvPr id="44094" name="Text Box 61"/>
            <p:cNvSpPr txBox="1">
              <a:spLocks noChangeArrowheads="1"/>
            </p:cNvSpPr>
            <p:nvPr/>
          </p:nvSpPr>
          <p:spPr bwMode="auto">
            <a:xfrm>
              <a:off x="926595" y="6076707"/>
              <a:ext cx="617537" cy="461669"/>
            </a:xfrm>
            <a:prstGeom prst="rect">
              <a:avLst/>
            </a:prstGeom>
            <a:noFill/>
            <a:ln>
              <a:noFill/>
            </a:ln>
            <a:effectLst/>
            <a:extLst>
              <a:ext uri="{909E8E84-426E-40DD-AFC4-6F175D3DCCD1}">
                <a14:hiddenFill xmlns:a14="http://schemas.microsoft.com/office/drawing/2010/main">
                  <a:solidFill>
                    <a:srgbClr val="0000FF">
                      <a:alpha val="25882"/>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latin typeface="微软雅黑" panose="020B0503020204020204" pitchFamily="34" charset="-122"/>
                  <a:ea typeface="微软雅黑" panose="020B0503020204020204" pitchFamily="34" charset="-122"/>
                </a:rPr>
                <a:t>F</a:t>
              </a:r>
            </a:p>
          </p:txBody>
        </p:sp>
        <p:sp>
          <p:nvSpPr>
            <p:cNvPr id="44095" name="Text Box 61"/>
            <p:cNvSpPr txBox="1">
              <a:spLocks noChangeArrowheads="1"/>
            </p:cNvSpPr>
            <p:nvPr/>
          </p:nvSpPr>
          <p:spPr bwMode="auto">
            <a:xfrm>
              <a:off x="619125" y="4861275"/>
              <a:ext cx="617538" cy="461669"/>
            </a:xfrm>
            <a:prstGeom prst="rect">
              <a:avLst/>
            </a:prstGeom>
            <a:noFill/>
            <a:ln>
              <a:noFill/>
            </a:ln>
            <a:effectLst/>
            <a:extLst>
              <a:ext uri="{909E8E84-426E-40DD-AFC4-6F175D3DCCD1}">
                <a14:hiddenFill xmlns:a14="http://schemas.microsoft.com/office/drawing/2010/main">
                  <a:solidFill>
                    <a:srgbClr val="0000FF">
                      <a:alpha val="25882"/>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latin typeface="微软雅黑" panose="020B0503020204020204" pitchFamily="34" charset="-122"/>
                  <a:ea typeface="微软雅黑" panose="020B0503020204020204" pitchFamily="34" charset="-122"/>
                </a:rPr>
                <a:t>A</a:t>
              </a:r>
            </a:p>
          </p:txBody>
        </p:sp>
        <p:sp>
          <p:nvSpPr>
            <p:cNvPr id="44096" name="Text Box 61"/>
            <p:cNvSpPr txBox="1">
              <a:spLocks noChangeArrowheads="1"/>
            </p:cNvSpPr>
            <p:nvPr/>
          </p:nvSpPr>
          <p:spPr bwMode="auto">
            <a:xfrm>
              <a:off x="1785938" y="4850162"/>
              <a:ext cx="619125" cy="461669"/>
            </a:xfrm>
            <a:prstGeom prst="rect">
              <a:avLst/>
            </a:prstGeom>
            <a:noFill/>
            <a:ln>
              <a:noFill/>
            </a:ln>
            <a:effectLst/>
            <a:extLst>
              <a:ext uri="{909E8E84-426E-40DD-AFC4-6F175D3DCCD1}">
                <a14:hiddenFill xmlns:a14="http://schemas.microsoft.com/office/drawing/2010/main">
                  <a:solidFill>
                    <a:srgbClr val="0000FF">
                      <a:alpha val="25882"/>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latin typeface="微软雅黑" panose="020B0503020204020204" pitchFamily="34" charset="-122"/>
                  <a:ea typeface="微软雅黑" panose="020B0503020204020204" pitchFamily="34" charset="-122"/>
                </a:rPr>
                <a:t>B</a:t>
              </a:r>
            </a:p>
          </p:txBody>
        </p:sp>
        <p:sp>
          <p:nvSpPr>
            <p:cNvPr id="44097" name="Text Box 61"/>
            <p:cNvSpPr txBox="1">
              <a:spLocks noChangeArrowheads="1"/>
            </p:cNvSpPr>
            <p:nvPr/>
          </p:nvSpPr>
          <p:spPr bwMode="auto">
            <a:xfrm>
              <a:off x="1738313" y="5897912"/>
              <a:ext cx="1262062" cy="461963"/>
            </a:xfrm>
            <a:prstGeom prst="rect">
              <a:avLst/>
            </a:prstGeom>
            <a:noFill/>
            <a:ln>
              <a:noFill/>
            </a:ln>
            <a:effectLst/>
            <a:extLst>
              <a:ext uri="{909E8E84-426E-40DD-AFC4-6F175D3DCCD1}">
                <a14:hiddenFill xmlns:a14="http://schemas.microsoft.com/office/drawing/2010/main">
                  <a:solidFill>
                    <a:srgbClr val="0000FF">
                      <a:alpha val="25882"/>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a:latin typeface="微软雅黑" panose="020B0503020204020204" pitchFamily="34" charset="-122"/>
                  <a:ea typeface="微软雅黑" panose="020B0503020204020204" pitchFamily="34" charset="-122"/>
                </a:rPr>
                <a:t>ALUop</a:t>
              </a:r>
            </a:p>
          </p:txBody>
        </p:sp>
      </p:grpSp>
      <p:sp>
        <p:nvSpPr>
          <p:cNvPr id="44037" name="Line 59"/>
          <p:cNvSpPr>
            <a:spLocks noChangeShapeType="1"/>
          </p:cNvSpPr>
          <p:nvPr/>
        </p:nvSpPr>
        <p:spPr bwMode="auto">
          <a:xfrm rot="5400000" flipH="1" flipV="1">
            <a:off x="7770019" y="6157119"/>
            <a:ext cx="0" cy="1116012"/>
          </a:xfrm>
          <a:prstGeom prst="line">
            <a:avLst/>
          </a:prstGeom>
          <a:noFill/>
          <a:ln w="38100">
            <a:solidFill>
              <a:srgbClr val="0000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4038" name="Text Box 57"/>
          <p:cNvSpPr txBox="1">
            <a:spLocks noChangeArrowheads="1"/>
          </p:cNvSpPr>
          <p:nvPr/>
        </p:nvSpPr>
        <p:spPr bwMode="auto">
          <a:xfrm>
            <a:off x="8308975" y="6488113"/>
            <a:ext cx="1701800" cy="4000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2000">
                <a:solidFill>
                  <a:srgbClr val="0000FF"/>
                </a:solidFill>
                <a:latin typeface="微软雅黑" panose="020B0503020204020204" pitchFamily="34" charset="-122"/>
                <a:ea typeface="微软雅黑" panose="020B0503020204020204" pitchFamily="34" charset="-122"/>
              </a:rPr>
              <a:t>数据传送线</a:t>
            </a:r>
          </a:p>
        </p:txBody>
      </p:sp>
      <p:sp>
        <p:nvSpPr>
          <p:cNvPr id="44039" name="Line 59"/>
          <p:cNvSpPr>
            <a:spLocks noChangeShapeType="1"/>
          </p:cNvSpPr>
          <p:nvPr/>
        </p:nvSpPr>
        <p:spPr bwMode="auto">
          <a:xfrm rot="10800000" flipH="1" flipV="1">
            <a:off x="4781550" y="4554538"/>
            <a:ext cx="0" cy="539750"/>
          </a:xfrm>
          <a:prstGeom prst="line">
            <a:avLst/>
          </a:prstGeom>
          <a:noFill/>
          <a:ln w="38100">
            <a:solidFill>
              <a:srgbClr val="FF3300"/>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cxnSp>
        <p:nvCxnSpPr>
          <p:cNvPr id="3" name="直接连接符 2"/>
          <p:cNvCxnSpPr/>
          <p:nvPr/>
        </p:nvCxnSpPr>
        <p:spPr bwMode="auto">
          <a:xfrm>
            <a:off x="9695656" y="1337327"/>
            <a:ext cx="744" cy="4782209"/>
          </a:xfrm>
          <a:prstGeom prst="line">
            <a:avLst/>
          </a:prstGeom>
          <a:noFill/>
          <a:ln w="38100" cap="flat" cmpd="sng" algn="ctr">
            <a:solidFill>
              <a:schemeClr val="accent1"/>
            </a:solidFill>
            <a:prstDash val="dash"/>
            <a:round/>
            <a:headEnd type="none" w="med" len="med"/>
            <a:tailEnd type="none" w="med" len="med"/>
          </a:ln>
          <a:effectLst/>
        </p:spPr>
      </p:cxnSp>
      <p:sp>
        <p:nvSpPr>
          <p:cNvPr id="5" name="文本框 4"/>
          <p:cNvSpPr txBox="1"/>
          <p:nvPr/>
        </p:nvSpPr>
        <p:spPr>
          <a:xfrm>
            <a:off x="9875838" y="1484784"/>
            <a:ext cx="1692770" cy="615553"/>
          </a:xfrm>
          <a:prstGeom prst="rect">
            <a:avLst/>
          </a:prstGeom>
          <a:noFill/>
        </p:spPr>
        <p:txBody>
          <a:bodyPr wrap="square" rtlCol="0">
            <a:spAutoFit/>
          </a:bodyPr>
          <a:lstStyle/>
          <a:p>
            <a:pPr>
              <a:buNone/>
            </a:pPr>
            <a:r>
              <a:rPr lang="zh-CN" altLang="en-US" sz="2000" dirty="0">
                <a:latin typeface="微软雅黑" panose="020B0503020204020204" pitchFamily="34" charset="-122"/>
                <a:ea typeface="微软雅黑" panose="020B0503020204020204" pitchFamily="34" charset="-122"/>
              </a:rPr>
              <a:t>计算机系统外部世界</a:t>
            </a:r>
          </a:p>
        </p:txBody>
      </p:sp>
      <p:sp>
        <p:nvSpPr>
          <p:cNvPr id="113" name="文本框 112"/>
          <p:cNvSpPr txBox="1"/>
          <p:nvPr/>
        </p:nvSpPr>
        <p:spPr>
          <a:xfrm>
            <a:off x="8256240" y="1634897"/>
            <a:ext cx="1692770" cy="353943"/>
          </a:xfrm>
          <a:prstGeom prst="rect">
            <a:avLst/>
          </a:prstGeom>
          <a:noFill/>
        </p:spPr>
        <p:txBody>
          <a:bodyPr wrap="square" rtlCol="0">
            <a:spAutoFit/>
          </a:bodyPr>
          <a:lstStyle/>
          <a:p>
            <a:pPr>
              <a:buNone/>
            </a:pPr>
            <a:r>
              <a:rPr lang="zh-CN" altLang="en-US" sz="2000" dirty="0">
                <a:latin typeface="微软雅黑" panose="020B0503020204020204" pitchFamily="34" charset="-122"/>
                <a:ea typeface="微软雅黑" panose="020B0503020204020204" pitchFamily="34" charset="-122"/>
              </a:rPr>
              <a:t>计算机系统</a:t>
            </a:r>
          </a:p>
        </p:txBody>
      </p:sp>
    </p:spTree>
    <p:extLst>
      <p:ext uri="{BB962C8B-B14F-4D97-AF65-F5344CB8AC3E}">
        <p14:creationId xmlns:p14="http://schemas.microsoft.com/office/powerpoint/2010/main" val="197247500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49891">
                                            <p:txEl>
                                              <p:pRg st="0" end="0"/>
                                            </p:txEl>
                                          </p:spTgt>
                                        </p:tgtEl>
                                        <p:attrNameLst>
                                          <p:attrName>style.visibility</p:attrName>
                                        </p:attrNameLst>
                                      </p:cBhvr>
                                      <p:to>
                                        <p:strVal val="visible"/>
                                      </p:to>
                                    </p:set>
                                    <p:animEffect transition="in" filter="blinds(horizontal)">
                                      <p:cBhvr>
                                        <p:cTn id="7" dur="500"/>
                                        <p:tgtEl>
                                          <p:spTgt spid="54989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49891">
                                            <p:txEl>
                                              <p:pRg st="1" end="1"/>
                                            </p:txEl>
                                          </p:spTgt>
                                        </p:tgtEl>
                                        <p:attrNameLst>
                                          <p:attrName>style.visibility</p:attrName>
                                        </p:attrNameLst>
                                      </p:cBhvr>
                                      <p:to>
                                        <p:strVal val="visible"/>
                                      </p:to>
                                    </p:set>
                                    <p:animEffect transition="in" filter="blinds(horizontal)">
                                      <p:cBhvr>
                                        <p:cTn id="12" dur="500"/>
                                        <p:tgtEl>
                                          <p:spTgt spid="54989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549891">
                                            <p:txEl>
                                              <p:pRg st="2" end="2"/>
                                            </p:txEl>
                                          </p:spTgt>
                                        </p:tgtEl>
                                        <p:attrNameLst>
                                          <p:attrName>style.visibility</p:attrName>
                                        </p:attrNameLst>
                                      </p:cBhvr>
                                      <p:to>
                                        <p:strVal val="visible"/>
                                      </p:to>
                                    </p:set>
                                    <p:animEffect transition="in" filter="blinds(horizontal)">
                                      <p:cBhvr>
                                        <p:cTn id="17" dur="500"/>
                                        <p:tgtEl>
                                          <p:spTgt spid="54989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6384032" y="2989816"/>
            <a:ext cx="5663952" cy="3463520"/>
          </a:xfrm>
          <a:prstGeom prst="rect">
            <a:avLst/>
          </a:prstGeom>
        </p:spPr>
      </p:pic>
      <p:sp>
        <p:nvSpPr>
          <p:cNvPr id="50178" name="Rectangle 2"/>
          <p:cNvSpPr>
            <a:spLocks noGrp="1" noChangeArrowheads="1"/>
          </p:cNvSpPr>
          <p:nvPr>
            <p:ph type="title"/>
          </p:nvPr>
        </p:nvSpPr>
        <p:spPr>
          <a:xfrm>
            <a:off x="83941" y="202805"/>
            <a:ext cx="8229600" cy="372603"/>
          </a:xfrm>
        </p:spPr>
        <p:txBody>
          <a:bodyPr/>
          <a:lstStyle/>
          <a:p>
            <a:r>
              <a:rPr lang="zh-CN" altLang="en-US" sz="2400" dirty="0">
                <a:latin typeface="微软雅黑" panose="020B0503020204020204" pitchFamily="34" charset="-122"/>
                <a:ea typeface="微软雅黑" panose="020B0503020204020204" pitchFamily="34" charset="-122"/>
              </a:rPr>
              <a:t>计算机是如何工作的？</a:t>
            </a:r>
          </a:p>
        </p:txBody>
      </p:sp>
      <p:sp>
        <p:nvSpPr>
          <p:cNvPr id="555011" name="Text Box 3"/>
          <p:cNvSpPr txBox="1">
            <a:spLocks noChangeArrowheads="1"/>
          </p:cNvSpPr>
          <p:nvPr/>
        </p:nvSpPr>
        <p:spPr bwMode="auto">
          <a:xfrm>
            <a:off x="119337" y="1465263"/>
            <a:ext cx="6408711" cy="544149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buFont typeface="Wingdings" panose="05000000000000000000" pitchFamily="2" charset="2"/>
              <a:buChar char="l"/>
            </a:pPr>
            <a:r>
              <a:rPr lang="zh-CN" altLang="en-US" sz="2200" dirty="0">
                <a:latin typeface="微软雅黑" panose="020B0503020204020204" pitchFamily="34" charset="-122"/>
                <a:ea typeface="微软雅黑" panose="020B0503020204020204" pitchFamily="34" charset="-122"/>
              </a:rPr>
              <a:t>程序在执行前</a:t>
            </a:r>
          </a:p>
          <a:p>
            <a:pPr>
              <a:lnSpc>
                <a:spcPct val="100000"/>
              </a:lnSpc>
              <a:buFontTx/>
              <a:buNone/>
            </a:pPr>
            <a:r>
              <a:rPr lang="zh-CN" altLang="en-US" sz="1800" dirty="0">
                <a:solidFill>
                  <a:srgbClr val="FF3300"/>
                </a:solidFill>
                <a:latin typeface="微软雅黑" panose="020B0503020204020204" pitchFamily="34" charset="-122"/>
                <a:ea typeface="微软雅黑" panose="020B0503020204020204" pitchFamily="34" charset="-122"/>
              </a:rPr>
              <a:t>	</a:t>
            </a:r>
            <a:r>
              <a:rPr lang="zh-CN" altLang="en-US" sz="2200" dirty="0">
                <a:solidFill>
                  <a:srgbClr val="FF3300"/>
                </a:solidFill>
                <a:latin typeface="微软雅黑" panose="020B0503020204020204" pitchFamily="34" charset="-122"/>
                <a:ea typeface="微软雅黑" panose="020B0503020204020204" pitchFamily="34" charset="-122"/>
              </a:rPr>
              <a:t>数据和指令事先存放在存储器中，每条指令和每个数据都有地址，指令按序存放，指令由</a:t>
            </a:r>
            <a:r>
              <a:rPr lang="en-US" altLang="zh-CN" sz="2200" dirty="0">
                <a:solidFill>
                  <a:srgbClr val="FF3300"/>
                </a:solidFill>
                <a:latin typeface="微软雅黑" panose="020B0503020204020204" pitchFamily="34" charset="-122"/>
                <a:ea typeface="微软雅黑" panose="020B0503020204020204" pitchFamily="34" charset="-122"/>
              </a:rPr>
              <a:t>OP</a:t>
            </a:r>
            <a:r>
              <a:rPr lang="zh-CN" altLang="en-US" sz="2200" dirty="0">
                <a:solidFill>
                  <a:srgbClr val="FF3300"/>
                </a:solidFill>
                <a:latin typeface="微软雅黑" panose="020B0503020204020204" pitchFamily="34" charset="-122"/>
                <a:ea typeface="微软雅黑" panose="020B0503020204020204" pitchFamily="34" charset="-122"/>
              </a:rPr>
              <a:t>（操作码）、</a:t>
            </a:r>
            <a:r>
              <a:rPr lang="en-US" altLang="zh-CN" sz="2200" dirty="0">
                <a:solidFill>
                  <a:srgbClr val="FF3300"/>
                </a:solidFill>
                <a:latin typeface="微软雅黑" panose="020B0503020204020204" pitchFamily="34" charset="-122"/>
                <a:ea typeface="微软雅黑" panose="020B0503020204020204" pitchFamily="34" charset="-122"/>
              </a:rPr>
              <a:t>ADDR</a:t>
            </a:r>
            <a:r>
              <a:rPr lang="zh-CN" altLang="en-US" sz="2200" dirty="0">
                <a:solidFill>
                  <a:srgbClr val="FF3300"/>
                </a:solidFill>
                <a:latin typeface="微软雅黑" panose="020B0503020204020204" pitchFamily="34" charset="-122"/>
                <a:ea typeface="微软雅黑" panose="020B0503020204020204" pitchFamily="34" charset="-122"/>
              </a:rPr>
              <a:t>（地址）字段组成，程序起始地址置</a:t>
            </a:r>
            <a:r>
              <a:rPr lang="en-US" altLang="zh-CN" sz="2200" dirty="0">
                <a:solidFill>
                  <a:srgbClr val="FF3300"/>
                </a:solidFill>
                <a:latin typeface="微软雅黑" panose="020B0503020204020204" pitchFamily="34" charset="-122"/>
                <a:ea typeface="微软雅黑" panose="020B0503020204020204" pitchFamily="34" charset="-122"/>
              </a:rPr>
              <a:t>PC</a:t>
            </a:r>
          </a:p>
          <a:p>
            <a:pPr>
              <a:lnSpc>
                <a:spcPct val="100000"/>
              </a:lnSpc>
              <a:buFontTx/>
              <a:buNone/>
            </a:pPr>
            <a:r>
              <a:rPr lang="zh-CN" altLang="en-US" sz="2200" dirty="0">
                <a:solidFill>
                  <a:srgbClr val="3333CC"/>
                </a:solidFill>
                <a:latin typeface="微软雅黑" panose="020B0503020204020204" pitchFamily="34" charset="-122"/>
                <a:ea typeface="微软雅黑" panose="020B0503020204020204" pitchFamily="34" charset="-122"/>
              </a:rPr>
              <a:t>	</a:t>
            </a:r>
            <a:endParaRPr lang="en-US" altLang="zh-CN" sz="2200" dirty="0">
              <a:solidFill>
                <a:srgbClr val="3333CC"/>
              </a:solidFill>
              <a:latin typeface="微软雅黑" panose="020B0503020204020204" pitchFamily="34" charset="-122"/>
              <a:ea typeface="微软雅黑" panose="020B0503020204020204" pitchFamily="34" charset="-122"/>
            </a:endParaRPr>
          </a:p>
          <a:p>
            <a:pPr>
              <a:lnSpc>
                <a:spcPct val="100000"/>
              </a:lnSpc>
              <a:buFont typeface="Wingdings" panose="05000000000000000000" pitchFamily="2" charset="2"/>
              <a:buChar char="l"/>
            </a:pPr>
            <a:r>
              <a:rPr lang="zh-CN" altLang="en-US" sz="2200" dirty="0">
                <a:latin typeface="微软雅黑" panose="020B0503020204020204" pitchFamily="34" charset="-122"/>
                <a:ea typeface="微软雅黑" panose="020B0503020204020204" pitchFamily="34" charset="-122"/>
              </a:rPr>
              <a:t>开始执行程序</a:t>
            </a:r>
            <a:endParaRPr lang="zh-CN" altLang="en-US" sz="2200" dirty="0">
              <a:solidFill>
                <a:srgbClr val="008000"/>
              </a:solidFill>
              <a:latin typeface="微软雅黑" panose="020B0503020204020204" pitchFamily="34" charset="-122"/>
              <a:ea typeface="微软雅黑" panose="020B0503020204020204" pitchFamily="34" charset="-122"/>
            </a:endParaRPr>
          </a:p>
          <a:p>
            <a:pPr>
              <a:lnSpc>
                <a:spcPct val="100000"/>
              </a:lnSpc>
              <a:buFont typeface="Wingdings" panose="05000000000000000000" pitchFamily="2" charset="2"/>
              <a:buNone/>
            </a:pPr>
            <a:r>
              <a:rPr lang="zh-CN" altLang="en-US" sz="2200" dirty="0">
                <a:solidFill>
                  <a:srgbClr val="3333CC"/>
                </a:solidFill>
                <a:latin typeface="微软雅黑" panose="020B0503020204020204" pitchFamily="34" charset="-122"/>
                <a:ea typeface="微软雅黑" panose="020B0503020204020204" pitchFamily="34" charset="-122"/>
              </a:rPr>
              <a:t>    第一步：</a:t>
            </a:r>
            <a:r>
              <a:rPr lang="zh-CN" altLang="en-US" sz="2200" dirty="0">
                <a:solidFill>
                  <a:srgbClr val="FF3300"/>
                </a:solidFill>
                <a:latin typeface="微软雅黑" panose="020B0503020204020204" pitchFamily="34" charset="-122"/>
                <a:ea typeface="微软雅黑" panose="020B0503020204020204" pitchFamily="34" charset="-122"/>
              </a:rPr>
              <a:t>根据</a:t>
            </a:r>
            <a:r>
              <a:rPr lang="en-US" altLang="zh-CN" sz="2200" dirty="0">
                <a:solidFill>
                  <a:srgbClr val="FF3300"/>
                </a:solidFill>
                <a:latin typeface="微软雅黑" panose="020B0503020204020204" pitchFamily="34" charset="-122"/>
                <a:ea typeface="微软雅黑" panose="020B0503020204020204" pitchFamily="34" charset="-122"/>
              </a:rPr>
              <a:t>PC</a:t>
            </a:r>
            <a:r>
              <a:rPr lang="zh-CN" altLang="en-US" sz="2200" dirty="0">
                <a:solidFill>
                  <a:srgbClr val="FF3300"/>
                </a:solidFill>
                <a:latin typeface="微软雅黑" panose="020B0503020204020204" pitchFamily="34" charset="-122"/>
                <a:ea typeface="微软雅黑" panose="020B0503020204020204" pitchFamily="34" charset="-122"/>
              </a:rPr>
              <a:t>取指令，更新</a:t>
            </a:r>
            <a:r>
              <a:rPr lang="en-US" altLang="zh-CN" sz="2200" dirty="0">
                <a:solidFill>
                  <a:srgbClr val="FF3300"/>
                </a:solidFill>
                <a:latin typeface="微软雅黑" panose="020B0503020204020204" pitchFamily="34" charset="-122"/>
                <a:ea typeface="微软雅黑" panose="020B0503020204020204" pitchFamily="34" charset="-122"/>
              </a:rPr>
              <a:t>PC</a:t>
            </a:r>
            <a:r>
              <a:rPr lang="zh-CN" altLang="en-US" sz="2200" dirty="0">
                <a:solidFill>
                  <a:srgbClr val="FF3300"/>
                </a:solidFill>
                <a:latin typeface="微软雅黑" panose="020B0503020204020204" pitchFamily="34" charset="-122"/>
                <a:ea typeface="微软雅黑" panose="020B0503020204020204" pitchFamily="34" charset="-122"/>
              </a:rPr>
              <a:t>地址</a:t>
            </a:r>
            <a:endParaRPr lang="zh-CN" altLang="en-US" sz="2200" dirty="0">
              <a:solidFill>
                <a:srgbClr val="3333CC"/>
              </a:solidFill>
              <a:latin typeface="微软雅黑" panose="020B0503020204020204" pitchFamily="34" charset="-122"/>
              <a:ea typeface="微软雅黑" panose="020B0503020204020204" pitchFamily="34" charset="-122"/>
            </a:endParaRPr>
          </a:p>
          <a:p>
            <a:pPr>
              <a:lnSpc>
                <a:spcPct val="100000"/>
              </a:lnSpc>
              <a:buFont typeface="Wingdings" panose="05000000000000000000" pitchFamily="2" charset="2"/>
              <a:buNone/>
            </a:pPr>
            <a:r>
              <a:rPr lang="zh-CN" altLang="en-US" sz="2200" dirty="0">
                <a:solidFill>
                  <a:srgbClr val="3333CC"/>
                </a:solidFill>
                <a:latin typeface="微软雅黑" panose="020B0503020204020204" pitchFamily="34" charset="-122"/>
                <a:ea typeface="微软雅黑" panose="020B0503020204020204" pitchFamily="34" charset="-122"/>
              </a:rPr>
              <a:t>    第二步：</a:t>
            </a:r>
            <a:r>
              <a:rPr lang="zh-CN" altLang="en-US" sz="2200" dirty="0">
                <a:solidFill>
                  <a:srgbClr val="FF3300"/>
                </a:solidFill>
                <a:latin typeface="微软雅黑" panose="020B0503020204020204" pitchFamily="34" charset="-122"/>
                <a:ea typeface="微软雅黑" panose="020B0503020204020204" pitchFamily="34" charset="-122"/>
              </a:rPr>
              <a:t>指令译码</a:t>
            </a:r>
            <a:endParaRPr lang="zh-CN" altLang="en-US" sz="2200" dirty="0">
              <a:solidFill>
                <a:srgbClr val="3333CC"/>
              </a:solidFill>
              <a:latin typeface="微软雅黑" panose="020B0503020204020204" pitchFamily="34" charset="-122"/>
              <a:ea typeface="微软雅黑" panose="020B0503020204020204" pitchFamily="34" charset="-122"/>
            </a:endParaRPr>
          </a:p>
          <a:p>
            <a:pPr>
              <a:lnSpc>
                <a:spcPct val="100000"/>
              </a:lnSpc>
              <a:buFont typeface="Wingdings" panose="05000000000000000000" pitchFamily="2" charset="2"/>
              <a:buNone/>
            </a:pPr>
            <a:r>
              <a:rPr lang="zh-CN" altLang="en-US" sz="2200" dirty="0">
                <a:solidFill>
                  <a:srgbClr val="3333CC"/>
                </a:solidFill>
                <a:latin typeface="微软雅黑" panose="020B0503020204020204" pitchFamily="34" charset="-122"/>
                <a:ea typeface="微软雅黑" panose="020B0503020204020204" pitchFamily="34" charset="-122"/>
              </a:rPr>
              <a:t>    第三步：</a:t>
            </a:r>
            <a:r>
              <a:rPr lang="zh-CN" altLang="en-US" sz="2200" dirty="0">
                <a:solidFill>
                  <a:srgbClr val="FF3300"/>
                </a:solidFill>
                <a:latin typeface="微软雅黑" panose="020B0503020204020204" pitchFamily="34" charset="-122"/>
                <a:ea typeface="微软雅黑" panose="020B0503020204020204" pitchFamily="34" charset="-122"/>
              </a:rPr>
              <a:t>取操作数</a:t>
            </a:r>
            <a:endParaRPr lang="zh-CN" altLang="en-US" sz="2200" dirty="0">
              <a:solidFill>
                <a:srgbClr val="3333CC"/>
              </a:solidFill>
              <a:latin typeface="微软雅黑" panose="020B0503020204020204" pitchFamily="34" charset="-122"/>
              <a:ea typeface="微软雅黑" panose="020B0503020204020204" pitchFamily="34" charset="-122"/>
            </a:endParaRPr>
          </a:p>
          <a:p>
            <a:pPr>
              <a:lnSpc>
                <a:spcPct val="100000"/>
              </a:lnSpc>
              <a:buFont typeface="Wingdings" panose="05000000000000000000" pitchFamily="2" charset="2"/>
              <a:buNone/>
            </a:pPr>
            <a:r>
              <a:rPr lang="zh-CN" altLang="en-US" sz="2200" dirty="0">
                <a:solidFill>
                  <a:srgbClr val="3333CC"/>
                </a:solidFill>
                <a:latin typeface="微软雅黑" panose="020B0503020204020204" pitchFamily="34" charset="-122"/>
                <a:ea typeface="微软雅黑" panose="020B0503020204020204" pitchFamily="34" charset="-122"/>
              </a:rPr>
              <a:t>    第四步：</a:t>
            </a:r>
            <a:r>
              <a:rPr lang="zh-CN" altLang="en-US" sz="2200" dirty="0">
                <a:solidFill>
                  <a:srgbClr val="FF3300"/>
                </a:solidFill>
                <a:latin typeface="微软雅黑" panose="020B0503020204020204" pitchFamily="34" charset="-122"/>
                <a:ea typeface="微软雅黑" panose="020B0503020204020204" pitchFamily="34" charset="-122"/>
              </a:rPr>
              <a:t>指令执行 （更能会更新</a:t>
            </a:r>
            <a:r>
              <a:rPr lang="en-US" altLang="zh-CN" sz="2200" dirty="0">
                <a:solidFill>
                  <a:srgbClr val="FF3300"/>
                </a:solidFill>
                <a:latin typeface="微软雅黑" panose="020B0503020204020204" pitchFamily="34" charset="-122"/>
                <a:ea typeface="微软雅黑" panose="020B0503020204020204" pitchFamily="34" charset="-122"/>
              </a:rPr>
              <a:t>PC</a:t>
            </a:r>
            <a:r>
              <a:rPr lang="zh-CN" altLang="en-US" sz="2200" dirty="0">
                <a:solidFill>
                  <a:srgbClr val="FF3300"/>
                </a:solidFill>
                <a:latin typeface="微软雅黑" panose="020B0503020204020204" pitchFamily="34" charset="-122"/>
                <a:ea typeface="微软雅黑" panose="020B0503020204020204" pitchFamily="34" charset="-122"/>
              </a:rPr>
              <a:t>地址，例如分支或循环指令）</a:t>
            </a:r>
            <a:endParaRPr lang="zh-CN" altLang="en-US" sz="2200" dirty="0">
              <a:solidFill>
                <a:srgbClr val="3333CC"/>
              </a:solidFill>
              <a:latin typeface="微软雅黑" panose="020B0503020204020204" pitchFamily="34" charset="-122"/>
              <a:ea typeface="微软雅黑" panose="020B0503020204020204" pitchFamily="34" charset="-122"/>
            </a:endParaRPr>
          </a:p>
          <a:p>
            <a:pPr>
              <a:lnSpc>
                <a:spcPct val="100000"/>
              </a:lnSpc>
              <a:buFont typeface="Wingdings" panose="05000000000000000000" pitchFamily="2" charset="2"/>
              <a:buNone/>
            </a:pPr>
            <a:r>
              <a:rPr lang="zh-CN" altLang="en-US" sz="2200" dirty="0">
                <a:solidFill>
                  <a:srgbClr val="3333CC"/>
                </a:solidFill>
                <a:latin typeface="微软雅黑" panose="020B0503020204020204" pitchFamily="34" charset="-122"/>
                <a:ea typeface="微软雅黑" panose="020B0503020204020204" pitchFamily="34" charset="-122"/>
              </a:rPr>
              <a:t>    第五步：</a:t>
            </a:r>
            <a:r>
              <a:rPr lang="zh-CN" altLang="en-US" sz="2200" dirty="0">
                <a:solidFill>
                  <a:srgbClr val="FF3300"/>
                </a:solidFill>
                <a:latin typeface="微软雅黑" panose="020B0503020204020204" pitchFamily="34" charset="-122"/>
                <a:ea typeface="微软雅黑" panose="020B0503020204020204" pitchFamily="34" charset="-122"/>
              </a:rPr>
              <a:t>回写结果</a:t>
            </a:r>
            <a:endParaRPr lang="zh-CN" altLang="en-US" sz="2200" dirty="0">
              <a:solidFill>
                <a:srgbClr val="3333CC"/>
              </a:solidFill>
              <a:latin typeface="微软雅黑" panose="020B0503020204020204" pitchFamily="34" charset="-122"/>
              <a:ea typeface="微软雅黑" panose="020B0503020204020204" pitchFamily="34" charset="-122"/>
            </a:endParaRPr>
          </a:p>
          <a:p>
            <a:pPr>
              <a:lnSpc>
                <a:spcPct val="100000"/>
              </a:lnSpc>
              <a:buFont typeface="Wingdings" panose="05000000000000000000" pitchFamily="2" charset="2"/>
              <a:buNone/>
            </a:pPr>
            <a:r>
              <a:rPr lang="zh-CN" altLang="en-US" sz="2200" dirty="0">
                <a:solidFill>
                  <a:srgbClr val="FF3300"/>
                </a:solidFill>
                <a:latin typeface="微软雅黑" panose="020B0503020204020204" pitchFamily="34" charset="-122"/>
                <a:ea typeface="微软雅黑" panose="020B0503020204020204" pitchFamily="34" charset="-122"/>
              </a:rPr>
              <a:t>继续执行下一条指令</a:t>
            </a:r>
            <a:endParaRPr lang="zh-CN" altLang="en-US" sz="2200" dirty="0">
              <a:solidFill>
                <a:schemeClr val="tx2"/>
              </a:solidFill>
              <a:latin typeface="微软雅黑" panose="020B0503020204020204" pitchFamily="34" charset="-122"/>
              <a:ea typeface="微软雅黑" panose="020B0503020204020204" pitchFamily="34" charset="-122"/>
            </a:endParaRPr>
          </a:p>
        </p:txBody>
      </p:sp>
      <p:sp>
        <p:nvSpPr>
          <p:cNvPr id="50180" name="Text Box 4"/>
          <p:cNvSpPr txBox="1">
            <a:spLocks noChangeArrowheads="1"/>
          </p:cNvSpPr>
          <p:nvPr/>
        </p:nvSpPr>
        <p:spPr bwMode="auto">
          <a:xfrm>
            <a:off x="320909" y="798541"/>
            <a:ext cx="8029575" cy="46196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342900" indent="-342900">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dirty="0">
                <a:latin typeface="微软雅黑" panose="020B0503020204020204" pitchFamily="34" charset="-122"/>
                <a:ea typeface="微软雅黑" panose="020B0503020204020204" pitchFamily="34" charset="-122"/>
              </a:rPr>
              <a:t>程序由指令组成，若所有指令执行完，则程序执行结束</a:t>
            </a:r>
          </a:p>
        </p:txBody>
      </p:sp>
      <p:cxnSp>
        <p:nvCxnSpPr>
          <p:cNvPr id="4" name="肘形连接符 3"/>
          <p:cNvCxnSpPr/>
          <p:nvPr/>
        </p:nvCxnSpPr>
        <p:spPr bwMode="auto">
          <a:xfrm rot="5400000" flipH="1" flipV="1">
            <a:off x="-715982" y="5257979"/>
            <a:ext cx="2232248" cy="158467"/>
          </a:xfrm>
          <a:prstGeom prst="bentConnector3">
            <a:avLst>
              <a:gd name="adj1" fmla="val 98644"/>
            </a:avLst>
          </a:prstGeom>
          <a:noFill/>
          <a:ln w="19050"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397389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119336" y="297523"/>
            <a:ext cx="8229600" cy="372603"/>
          </a:xfrm>
        </p:spPr>
        <p:txBody>
          <a:bodyPr/>
          <a:lstStyle/>
          <a:p>
            <a:r>
              <a:rPr lang="zh-CN" altLang="en-US" sz="2400" dirty="0">
                <a:latin typeface="微软雅黑" panose="020B0503020204020204" pitchFamily="34" charset="-122"/>
                <a:ea typeface="微软雅黑" panose="020B0503020204020204" pitchFamily="34" charset="-122"/>
              </a:rPr>
              <a:t>计算机是如何工作的？</a:t>
            </a:r>
          </a:p>
        </p:txBody>
      </p:sp>
      <p:sp>
        <p:nvSpPr>
          <p:cNvPr id="556035" name="Rectangle 3"/>
          <p:cNvSpPr>
            <a:spLocks noGrp="1" noChangeArrowheads="1"/>
          </p:cNvSpPr>
          <p:nvPr>
            <p:ph type="body" idx="1"/>
          </p:nvPr>
        </p:nvSpPr>
        <p:spPr>
          <a:xfrm>
            <a:off x="263352" y="863601"/>
            <a:ext cx="10107787" cy="2488886"/>
          </a:xfrm>
        </p:spPr>
        <p:txBody>
          <a:bodyPr/>
          <a:lstStyle/>
          <a:p>
            <a:pPr>
              <a:lnSpc>
                <a:spcPct val="120000"/>
              </a:lnSpc>
            </a:pPr>
            <a:r>
              <a:rPr lang="zh-CN" altLang="en-US" sz="2200" dirty="0">
                <a:solidFill>
                  <a:srgbClr val="007635"/>
                </a:solidFill>
              </a:rPr>
              <a:t>程序启动前</a:t>
            </a:r>
            <a:r>
              <a:rPr lang="zh-CN" altLang="en-US" sz="2200" dirty="0"/>
              <a:t>，指令和数据都存放在存储器中，形式上没有差别，都是</a:t>
            </a:r>
            <a:r>
              <a:rPr lang="en-US" altLang="zh-CN" sz="2200" dirty="0"/>
              <a:t>0/1</a:t>
            </a:r>
            <a:r>
              <a:rPr lang="zh-CN" altLang="en-US" sz="2200" dirty="0"/>
              <a:t>序列</a:t>
            </a:r>
          </a:p>
          <a:p>
            <a:pPr>
              <a:lnSpc>
                <a:spcPct val="120000"/>
              </a:lnSpc>
            </a:pPr>
            <a:r>
              <a:rPr lang="zh-CN" altLang="en-US" sz="2200" dirty="0"/>
              <a:t>采用”</a:t>
            </a:r>
            <a:r>
              <a:rPr lang="zh-CN" altLang="en-US" sz="2200" dirty="0">
                <a:solidFill>
                  <a:srgbClr val="FF3300"/>
                </a:solidFill>
              </a:rPr>
              <a:t>存储程序</a:t>
            </a:r>
            <a:r>
              <a:rPr lang="zh-CN" altLang="en-US" sz="2200" dirty="0"/>
              <a:t>“工作方式：</a:t>
            </a:r>
          </a:p>
          <a:p>
            <a:pPr lvl="1">
              <a:lnSpc>
                <a:spcPct val="120000"/>
              </a:lnSpc>
            </a:pPr>
            <a:r>
              <a:rPr lang="zh-CN" altLang="en-US" sz="2200" dirty="0"/>
              <a:t>程序由指令组成，程序被启动后，计算机能自动取出一条一条指令执行，在</a:t>
            </a:r>
            <a:r>
              <a:rPr lang="zh-CN" altLang="en-US" sz="2200" dirty="0">
                <a:solidFill>
                  <a:srgbClr val="FF0000"/>
                </a:solidFill>
              </a:rPr>
              <a:t>执行过程中无需人的干预</a:t>
            </a:r>
            <a:r>
              <a:rPr lang="zh-CN" altLang="en-US" sz="2200" dirty="0"/>
              <a:t>。</a:t>
            </a:r>
          </a:p>
          <a:p>
            <a:pPr>
              <a:lnSpc>
                <a:spcPct val="120000"/>
              </a:lnSpc>
            </a:pPr>
            <a:r>
              <a:rPr lang="zh-CN" altLang="en-US" sz="2200" dirty="0">
                <a:solidFill>
                  <a:srgbClr val="007635"/>
                </a:solidFill>
              </a:rPr>
              <a:t>指令执行过程中</a:t>
            </a:r>
            <a:r>
              <a:rPr lang="zh-CN" altLang="en-US" sz="2200" dirty="0">
                <a:solidFill>
                  <a:srgbClr val="005024"/>
                </a:solidFill>
              </a:rPr>
              <a:t>，</a:t>
            </a:r>
            <a:r>
              <a:rPr lang="zh-CN" altLang="en-US" sz="2200" dirty="0"/>
              <a:t>指令和数据被从存储器取到</a:t>
            </a:r>
            <a:r>
              <a:rPr lang="en-US" altLang="zh-CN" sz="2200" dirty="0"/>
              <a:t>CPU</a:t>
            </a:r>
            <a:r>
              <a:rPr lang="zh-CN" altLang="en-US" sz="2200" dirty="0"/>
              <a:t>，存放在</a:t>
            </a:r>
            <a:r>
              <a:rPr lang="en-US" altLang="zh-CN" sz="2200" dirty="0"/>
              <a:t>CPU</a:t>
            </a:r>
            <a:r>
              <a:rPr lang="zh-CN" altLang="en-US" sz="2200" dirty="0"/>
              <a:t>内的寄存器中，指令在</a:t>
            </a:r>
            <a:r>
              <a:rPr lang="en-US" altLang="zh-CN" sz="2200" dirty="0">
                <a:solidFill>
                  <a:srgbClr val="FF0000"/>
                </a:solidFill>
              </a:rPr>
              <a:t>IR</a:t>
            </a:r>
            <a:r>
              <a:rPr lang="zh-CN" altLang="en-US" sz="2200" dirty="0"/>
              <a:t>中，数据在</a:t>
            </a:r>
            <a:r>
              <a:rPr lang="en-US" altLang="zh-CN" sz="2200" dirty="0">
                <a:solidFill>
                  <a:srgbClr val="FF0000"/>
                </a:solidFill>
              </a:rPr>
              <a:t>GPR</a:t>
            </a:r>
            <a:r>
              <a:rPr lang="zh-CN" altLang="en-US" sz="2200" dirty="0"/>
              <a:t>中。</a:t>
            </a:r>
          </a:p>
        </p:txBody>
      </p:sp>
      <p:sp>
        <p:nvSpPr>
          <p:cNvPr id="556036" name="Text Box 4"/>
          <p:cNvSpPr txBox="1">
            <a:spLocks noChangeArrowheads="1"/>
          </p:cNvSpPr>
          <p:nvPr/>
        </p:nvSpPr>
        <p:spPr bwMode="auto">
          <a:xfrm>
            <a:off x="623392" y="3991769"/>
            <a:ext cx="11161240" cy="2292935"/>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200" dirty="0">
                <a:solidFill>
                  <a:srgbClr val="FF3300"/>
                </a:solidFill>
                <a:ea typeface="微软雅黑" panose="020B0503020204020204" pitchFamily="34" charset="-122"/>
              </a:rPr>
              <a:t>指令中需给出的信息</a:t>
            </a:r>
            <a:r>
              <a:rPr lang="zh-CN" altLang="en-US" sz="2200" dirty="0">
                <a:ea typeface="微软雅黑" panose="020B0503020204020204" pitchFamily="34" charset="-122"/>
              </a:rPr>
              <a:t>：</a:t>
            </a:r>
          </a:p>
          <a:p>
            <a:pPr eaLnBrk="1" hangingPunct="1">
              <a:lnSpc>
                <a:spcPct val="100000"/>
              </a:lnSpc>
              <a:spcBef>
                <a:spcPct val="50000"/>
              </a:spcBef>
              <a:buFontTx/>
              <a:buNone/>
            </a:pPr>
            <a:r>
              <a:rPr lang="zh-CN" altLang="en-US" sz="2200" dirty="0">
                <a:solidFill>
                  <a:srgbClr val="3333CC"/>
                </a:solidFill>
                <a:ea typeface="微软雅黑" panose="020B0503020204020204" pitchFamily="34" charset="-122"/>
              </a:rPr>
              <a:t>操作性质（操作码）</a:t>
            </a:r>
          </a:p>
          <a:p>
            <a:pPr eaLnBrk="1" hangingPunct="1">
              <a:lnSpc>
                <a:spcPct val="100000"/>
              </a:lnSpc>
              <a:spcBef>
                <a:spcPct val="50000"/>
              </a:spcBef>
              <a:buFontTx/>
              <a:buNone/>
            </a:pPr>
            <a:r>
              <a:rPr lang="en-US" altLang="zh-CN" sz="2200" dirty="0">
                <a:solidFill>
                  <a:srgbClr val="3333CC"/>
                </a:solidFill>
                <a:ea typeface="微软雅黑" panose="020B0503020204020204" pitchFamily="34" charset="-122"/>
              </a:rPr>
              <a:t>MIPS</a:t>
            </a:r>
            <a:r>
              <a:rPr lang="zh-CN" altLang="en-US" sz="2200" dirty="0">
                <a:solidFill>
                  <a:srgbClr val="3333CC"/>
                </a:solidFill>
                <a:ea typeface="微软雅黑" panose="020B0503020204020204" pitchFamily="34" charset="-122"/>
              </a:rPr>
              <a:t>本质上是</a:t>
            </a:r>
            <a:r>
              <a:rPr lang="en-US" altLang="zh-CN" sz="2200" dirty="0">
                <a:solidFill>
                  <a:srgbClr val="3333CC"/>
                </a:solidFill>
                <a:ea typeface="微软雅黑" panose="020B0503020204020204" pitchFamily="34" charset="-122"/>
              </a:rPr>
              <a:t>3</a:t>
            </a:r>
            <a:r>
              <a:rPr lang="zh-CN" altLang="en-US" sz="2200" dirty="0">
                <a:solidFill>
                  <a:srgbClr val="3333CC"/>
                </a:solidFill>
                <a:ea typeface="微软雅黑" panose="020B0503020204020204" pitchFamily="34" charset="-122"/>
              </a:rPr>
              <a:t>地址指令：源操作数</a:t>
            </a:r>
            <a:r>
              <a:rPr lang="en-US" altLang="zh-CN" sz="2200" dirty="0">
                <a:solidFill>
                  <a:srgbClr val="3333CC"/>
                </a:solidFill>
                <a:ea typeface="微软雅黑" panose="020B0503020204020204" pitchFamily="34" charset="-122"/>
              </a:rPr>
              <a:t>1 </a:t>
            </a:r>
            <a:r>
              <a:rPr lang="zh-CN" altLang="en-US" sz="2200" dirty="0">
                <a:ea typeface="微软雅黑" panose="020B0503020204020204" pitchFamily="34" charset="-122"/>
              </a:rPr>
              <a:t>或</a:t>
            </a:r>
            <a:r>
              <a:rPr lang="en-US" altLang="zh-CN" sz="2200" dirty="0">
                <a:ea typeface="微软雅黑" panose="020B0503020204020204" pitchFamily="34" charset="-122"/>
              </a:rPr>
              <a:t>/</a:t>
            </a:r>
            <a:r>
              <a:rPr lang="zh-CN" altLang="en-US" sz="2200" dirty="0">
                <a:ea typeface="微软雅黑" panose="020B0503020204020204" pitchFamily="34" charset="-122"/>
              </a:rPr>
              <a:t>和</a:t>
            </a:r>
            <a:r>
              <a:rPr lang="zh-CN" altLang="en-US" sz="2200" dirty="0">
                <a:solidFill>
                  <a:srgbClr val="3333CC"/>
                </a:solidFill>
                <a:ea typeface="微软雅黑" panose="020B0503020204020204" pitchFamily="34" charset="-122"/>
              </a:rPr>
              <a:t> 源操作数</a:t>
            </a:r>
            <a:r>
              <a:rPr lang="en-US" altLang="zh-CN" sz="2200" dirty="0">
                <a:solidFill>
                  <a:srgbClr val="3333CC"/>
                </a:solidFill>
                <a:ea typeface="微软雅黑" panose="020B0503020204020204" pitchFamily="34" charset="-122"/>
              </a:rPr>
              <a:t>2   </a:t>
            </a:r>
            <a:r>
              <a:rPr lang="en-US" altLang="zh-CN" sz="2200" dirty="0">
                <a:solidFill>
                  <a:srgbClr val="007635"/>
                </a:solidFill>
                <a:ea typeface="微软雅黑" panose="020B0503020204020204" pitchFamily="34" charset="-122"/>
              </a:rPr>
              <a:t> </a:t>
            </a:r>
            <a:r>
              <a:rPr lang="zh-CN" altLang="en-US" sz="2200" dirty="0">
                <a:solidFill>
                  <a:srgbClr val="007635"/>
                </a:solidFill>
                <a:ea typeface="微软雅黑" panose="020B0503020204020204" pitchFamily="34" charset="-122"/>
              </a:rPr>
              <a:t>（立即数、寄存器编号、</a:t>
            </a:r>
            <a:r>
              <a:rPr lang="zh-CN" altLang="en-US" sz="2200" dirty="0">
                <a:solidFill>
                  <a:srgbClr val="FF3300"/>
                </a:solidFill>
                <a:ea typeface="微软雅黑" panose="020B0503020204020204" pitchFamily="34" charset="-122"/>
              </a:rPr>
              <a:t>存储地址</a:t>
            </a:r>
            <a:r>
              <a:rPr lang="zh-CN" altLang="en-US" sz="2200" dirty="0">
                <a:solidFill>
                  <a:srgbClr val="007635"/>
                </a:solidFill>
                <a:ea typeface="微软雅黑" panose="020B0503020204020204" pitchFamily="34" charset="-122"/>
              </a:rPr>
              <a:t>）、</a:t>
            </a:r>
            <a:r>
              <a:rPr lang="zh-CN" altLang="en-US" sz="2200" dirty="0">
                <a:solidFill>
                  <a:srgbClr val="3333CC"/>
                </a:solidFill>
                <a:ea typeface="微软雅黑" panose="020B0503020204020204" pitchFamily="34" charset="-122"/>
              </a:rPr>
              <a:t>目的操作数地址   </a:t>
            </a:r>
            <a:r>
              <a:rPr lang="zh-CN" altLang="en-US" sz="2200" dirty="0">
                <a:solidFill>
                  <a:srgbClr val="007635"/>
                </a:solidFill>
                <a:ea typeface="微软雅黑" panose="020B0503020204020204" pitchFamily="34" charset="-122"/>
              </a:rPr>
              <a:t>（寄存器编号、</a:t>
            </a:r>
            <a:r>
              <a:rPr lang="zh-CN" altLang="en-US" sz="2200" dirty="0">
                <a:solidFill>
                  <a:srgbClr val="FF3300"/>
                </a:solidFill>
                <a:ea typeface="微软雅黑" panose="020B0503020204020204" pitchFamily="34" charset="-122"/>
              </a:rPr>
              <a:t>存储地址</a:t>
            </a:r>
            <a:r>
              <a:rPr lang="zh-CN" altLang="en-US" sz="2200" dirty="0">
                <a:solidFill>
                  <a:srgbClr val="007635"/>
                </a:solidFill>
                <a:ea typeface="微软雅黑" panose="020B0503020204020204" pitchFamily="34" charset="-122"/>
              </a:rPr>
              <a:t>）</a:t>
            </a:r>
          </a:p>
          <a:p>
            <a:pPr eaLnBrk="1" hangingPunct="1">
              <a:lnSpc>
                <a:spcPct val="100000"/>
              </a:lnSpc>
              <a:spcBef>
                <a:spcPct val="50000"/>
              </a:spcBef>
              <a:buFontTx/>
              <a:buNone/>
            </a:pPr>
            <a:r>
              <a:rPr lang="zh-CN" altLang="en-US" sz="2200" dirty="0">
                <a:ea typeface="微软雅黑" panose="020B0503020204020204" pitchFamily="34" charset="-122"/>
              </a:rPr>
              <a:t>存储地址的取决于</a:t>
            </a:r>
            <a:r>
              <a:rPr lang="zh-CN" altLang="en-US" sz="2200" dirty="0">
                <a:solidFill>
                  <a:srgbClr val="CC3300"/>
                </a:solidFill>
                <a:ea typeface="微软雅黑" panose="020B0503020204020204" pitchFamily="34" charset="-122"/>
              </a:rPr>
              <a:t>操作数的存储的地方</a:t>
            </a:r>
            <a:endParaRPr lang="zh-CN" altLang="en-US" sz="2200" dirty="0">
              <a:ea typeface="微软雅黑" panose="020B0503020204020204" pitchFamily="34" charset="-122"/>
            </a:endParaRPr>
          </a:p>
        </p:txBody>
      </p:sp>
    </p:spTree>
    <p:extLst>
      <p:ext uri="{BB962C8B-B14F-4D97-AF65-F5344CB8AC3E}">
        <p14:creationId xmlns:p14="http://schemas.microsoft.com/office/powerpoint/2010/main" val="61463640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56035">
                                            <p:txEl>
                                              <p:pRg st="0" end="0"/>
                                            </p:txEl>
                                          </p:spTgt>
                                        </p:tgtEl>
                                        <p:attrNameLst>
                                          <p:attrName>style.visibility</p:attrName>
                                        </p:attrNameLst>
                                      </p:cBhvr>
                                      <p:to>
                                        <p:strVal val="visible"/>
                                      </p:to>
                                    </p:set>
                                    <p:animEffect transition="in" filter="blinds(horizontal)">
                                      <p:cBhvr>
                                        <p:cTn id="7" dur="500"/>
                                        <p:tgtEl>
                                          <p:spTgt spid="55603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56035">
                                            <p:txEl>
                                              <p:pRg st="1" end="1"/>
                                            </p:txEl>
                                          </p:spTgt>
                                        </p:tgtEl>
                                        <p:attrNameLst>
                                          <p:attrName>style.visibility</p:attrName>
                                        </p:attrNameLst>
                                      </p:cBhvr>
                                      <p:to>
                                        <p:strVal val="visible"/>
                                      </p:to>
                                    </p:set>
                                    <p:animEffect transition="in" filter="blinds(horizontal)">
                                      <p:cBhvr>
                                        <p:cTn id="12" dur="500"/>
                                        <p:tgtEl>
                                          <p:spTgt spid="55603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556035">
                                            <p:txEl>
                                              <p:pRg st="2" end="2"/>
                                            </p:txEl>
                                          </p:spTgt>
                                        </p:tgtEl>
                                        <p:attrNameLst>
                                          <p:attrName>style.visibility</p:attrName>
                                        </p:attrNameLst>
                                      </p:cBhvr>
                                      <p:to>
                                        <p:strVal val="visible"/>
                                      </p:to>
                                    </p:set>
                                    <p:animEffect transition="in" filter="blinds(horizontal)">
                                      <p:cBhvr>
                                        <p:cTn id="17" dur="500"/>
                                        <p:tgtEl>
                                          <p:spTgt spid="55603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556035">
                                            <p:txEl>
                                              <p:pRg st="3" end="3"/>
                                            </p:txEl>
                                          </p:spTgt>
                                        </p:tgtEl>
                                        <p:attrNameLst>
                                          <p:attrName>style.visibility</p:attrName>
                                        </p:attrNameLst>
                                      </p:cBhvr>
                                      <p:to>
                                        <p:strVal val="visible"/>
                                      </p:to>
                                    </p:set>
                                    <p:animEffect transition="in" filter="blinds(horizontal)">
                                      <p:cBhvr>
                                        <p:cTn id="22" dur="500"/>
                                        <p:tgtEl>
                                          <p:spTgt spid="556035">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56036">
                                            <p:bg/>
                                          </p:spTgt>
                                        </p:tgtEl>
                                        <p:attrNameLst>
                                          <p:attrName>style.visibility</p:attrName>
                                        </p:attrNameLst>
                                      </p:cBhvr>
                                      <p:to>
                                        <p:strVal val="visible"/>
                                      </p:to>
                                    </p:set>
                                    <p:animEffect transition="in" filter="blinds(horizontal)">
                                      <p:cBhvr>
                                        <p:cTn id="27" dur="500"/>
                                        <p:tgtEl>
                                          <p:spTgt spid="556036">
                                            <p:bg/>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4" presetClass="entr" presetSubtype="10" fill="hold" nodeType="clickEffect">
                                  <p:stCondLst>
                                    <p:cond delay="0"/>
                                  </p:stCondLst>
                                  <p:childTnLst>
                                    <p:set>
                                      <p:cBhvr>
                                        <p:cTn id="31" dur="1" fill="hold">
                                          <p:stCondLst>
                                            <p:cond delay="0"/>
                                          </p:stCondLst>
                                        </p:cTn>
                                        <p:tgtEl>
                                          <p:spTgt spid="556036">
                                            <p:txEl>
                                              <p:pRg st="0" end="0"/>
                                            </p:txEl>
                                          </p:spTgt>
                                        </p:tgtEl>
                                        <p:attrNameLst>
                                          <p:attrName>style.visibility</p:attrName>
                                        </p:attrNameLst>
                                      </p:cBhvr>
                                      <p:to>
                                        <p:strVal val="visible"/>
                                      </p:to>
                                    </p:set>
                                    <p:animEffect transition="in" filter="randombar(horizontal)">
                                      <p:cBhvr>
                                        <p:cTn id="32" dur="500"/>
                                        <p:tgtEl>
                                          <p:spTgt spid="556036">
                                            <p:txEl>
                                              <p:pRg st="0" end="0"/>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556036">
                                            <p:txEl>
                                              <p:pRg st="1" end="1"/>
                                            </p:txEl>
                                          </p:spTgt>
                                        </p:tgtEl>
                                        <p:attrNameLst>
                                          <p:attrName>style.visibility</p:attrName>
                                        </p:attrNameLst>
                                      </p:cBhvr>
                                      <p:to>
                                        <p:strVal val="visible"/>
                                      </p:to>
                                    </p:set>
                                    <p:animEffect transition="in" filter="blinds(horizontal)">
                                      <p:cBhvr>
                                        <p:cTn id="37" dur="500"/>
                                        <p:tgtEl>
                                          <p:spTgt spid="556036">
                                            <p:txEl>
                                              <p:pRg st="1" end="1"/>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nodeType="clickEffect">
                                  <p:stCondLst>
                                    <p:cond delay="0"/>
                                  </p:stCondLst>
                                  <p:childTnLst>
                                    <p:set>
                                      <p:cBhvr>
                                        <p:cTn id="41" dur="1" fill="hold">
                                          <p:stCondLst>
                                            <p:cond delay="0"/>
                                          </p:stCondLst>
                                        </p:cTn>
                                        <p:tgtEl>
                                          <p:spTgt spid="556036">
                                            <p:txEl>
                                              <p:pRg st="2" end="2"/>
                                            </p:txEl>
                                          </p:spTgt>
                                        </p:tgtEl>
                                        <p:attrNameLst>
                                          <p:attrName>style.visibility</p:attrName>
                                        </p:attrNameLst>
                                      </p:cBhvr>
                                      <p:to>
                                        <p:strVal val="visible"/>
                                      </p:to>
                                    </p:set>
                                    <p:animEffect transition="in" filter="blinds(horizontal)">
                                      <p:cBhvr>
                                        <p:cTn id="42" dur="500"/>
                                        <p:tgtEl>
                                          <p:spTgt spid="556036">
                                            <p:txEl>
                                              <p:pRg st="2" end="2"/>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nodeType="clickEffect">
                                  <p:stCondLst>
                                    <p:cond delay="0"/>
                                  </p:stCondLst>
                                  <p:childTnLst>
                                    <p:set>
                                      <p:cBhvr>
                                        <p:cTn id="46" dur="1" fill="hold">
                                          <p:stCondLst>
                                            <p:cond delay="0"/>
                                          </p:stCondLst>
                                        </p:cTn>
                                        <p:tgtEl>
                                          <p:spTgt spid="556036">
                                            <p:txEl>
                                              <p:pRg st="3" end="3"/>
                                            </p:txEl>
                                          </p:spTgt>
                                        </p:tgtEl>
                                        <p:attrNameLst>
                                          <p:attrName>style.visibility</p:attrName>
                                        </p:attrNameLst>
                                      </p:cBhvr>
                                      <p:to>
                                        <p:strVal val="visible"/>
                                      </p:to>
                                    </p:set>
                                    <p:animEffect transition="in" filter="blinds(horizontal)">
                                      <p:cBhvr>
                                        <p:cTn id="47" dur="500"/>
                                        <p:tgtEl>
                                          <p:spTgt spid="55603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6036" grpId="0" build="allAtOnce"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2"/>
          <p:cNvSpPr>
            <a:spLocks noChangeArrowheads="1"/>
          </p:cNvSpPr>
          <p:nvPr/>
        </p:nvSpPr>
        <p:spPr bwMode="auto">
          <a:xfrm>
            <a:off x="3791744" y="180650"/>
            <a:ext cx="4338482" cy="426844"/>
          </a:xfrm>
          <a:prstGeom prst="rect">
            <a:avLst/>
          </a:prstGeom>
          <a:noFill/>
          <a:ln w="9525">
            <a:noFill/>
            <a:miter lim="800000"/>
            <a:headEnd/>
            <a:tailEnd/>
          </a:ln>
        </p:spPr>
        <p:txBody>
          <a:bodyPr/>
          <a:lstStyle/>
          <a:p>
            <a:pPr algn="ctr">
              <a:lnSpc>
                <a:spcPct val="87000"/>
              </a:lnSpc>
              <a:buNone/>
            </a:pPr>
            <a:r>
              <a:rPr lang="zh-CN" altLang="en-US" sz="2800" dirty="0">
                <a:latin typeface="微软雅黑" panose="020B0503020204020204" pitchFamily="34" charset="-122"/>
                <a:ea typeface="微软雅黑" panose="020B0503020204020204" pitchFamily="34" charset="-122"/>
                <a:cs typeface="楷体_GB2312"/>
              </a:rPr>
              <a:t>第一章：绪论</a:t>
            </a:r>
          </a:p>
        </p:txBody>
      </p:sp>
      <p:grpSp>
        <p:nvGrpSpPr>
          <p:cNvPr id="3" name="组合 2"/>
          <p:cNvGrpSpPr/>
          <p:nvPr/>
        </p:nvGrpSpPr>
        <p:grpSpPr>
          <a:xfrm>
            <a:off x="3881541" y="1402184"/>
            <a:ext cx="4464708" cy="5267176"/>
            <a:chOff x="3881541" y="1402184"/>
            <a:chExt cx="4464708" cy="5267176"/>
          </a:xfrm>
        </p:grpSpPr>
        <p:sp>
          <p:nvSpPr>
            <p:cNvPr id="13" name="Rectangle 13"/>
            <p:cNvSpPr>
              <a:spLocks noChangeArrowheads="1"/>
            </p:cNvSpPr>
            <p:nvPr/>
          </p:nvSpPr>
          <p:spPr bwMode="auto">
            <a:xfrm>
              <a:off x="4295800" y="1412776"/>
              <a:ext cx="4050449" cy="5256584"/>
            </a:xfrm>
            <a:prstGeom prst="rect">
              <a:avLst/>
            </a:prstGeom>
            <a:noFill/>
            <a:ln w="28575">
              <a:noFill/>
              <a:miter lim="800000"/>
              <a:headEnd/>
              <a:tailEnd/>
            </a:ln>
          </p:spPr>
          <p:txBody>
            <a:bodyPr wrap="square" lIns="47625" tIns="99900" rIns="47625" bIns="99900">
              <a:noAutofit/>
            </a:bodyPr>
            <a:lstStyle/>
            <a:p>
              <a:pPr marL="457200" indent="-457200">
                <a:lnSpc>
                  <a:spcPct val="150000"/>
                </a:lnSpc>
                <a:spcBef>
                  <a:spcPts val="0"/>
                </a:spcBef>
                <a:buClr>
                  <a:srgbClr val="FF0000"/>
                </a:buClr>
                <a:buFont typeface="+mj-ea"/>
                <a:buAutoNum type="ea1JpnChsDbPeriod"/>
              </a:pPr>
              <a:r>
                <a:rPr lang="zh-CN" altLang="en-US" sz="2400" dirty="0">
                  <a:solidFill>
                    <a:schemeClr val="accent1"/>
                  </a:solidFill>
                  <a:latin typeface="微软雅黑" panose="020B0503020204020204" pitchFamily="34" charset="-122"/>
                  <a:ea typeface="微软雅黑" panose="020B0503020204020204" pitchFamily="34" charset="-122"/>
                </a:rPr>
                <a:t>系统思维</a:t>
              </a:r>
              <a:endParaRPr lang="en-US" altLang="zh-CN" sz="2400" dirty="0">
                <a:solidFill>
                  <a:schemeClr val="accent1"/>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计算机发展历程</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程序编译与加载</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程序执行的基本过程</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计算机层次结构</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资源抽象</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几个重要的概念</a:t>
              </a:r>
            </a:p>
          </p:txBody>
        </p:sp>
        <p:sp>
          <p:nvSpPr>
            <p:cNvPr id="2" name="矩形 1"/>
            <p:cNvSpPr/>
            <p:nvPr/>
          </p:nvSpPr>
          <p:spPr bwMode="auto">
            <a:xfrm>
              <a:off x="3881541" y="1402184"/>
              <a:ext cx="4464708" cy="4259064"/>
            </a:xfrm>
            <a:prstGeom prst="rect">
              <a:avLst/>
            </a:prstGeom>
            <a:noFill/>
            <a:ln w="19050" cap="flat" cmpd="sng" algn="ctr">
              <a:solidFill>
                <a:schemeClr val="accent2"/>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algn="ctr">
                <a:lnSpc>
                  <a:spcPct val="100000"/>
                </a:lnSpc>
                <a:spcBef>
                  <a:spcPct val="0"/>
                </a:spcBef>
                <a:buClrTx/>
                <a:buSzTx/>
                <a:buNone/>
              </a:pPr>
              <a:endParaRPr lang="zh-CN" altLang="en-US" b="0" dirty="0">
                <a:solidFill>
                  <a:schemeClr val="accent1"/>
                </a:solidFill>
              </a:endParaRPr>
            </a:p>
          </p:txBody>
        </p:sp>
      </p:grpSp>
    </p:spTree>
    <p:extLst>
      <p:ext uri="{BB962C8B-B14F-4D97-AF65-F5344CB8AC3E}">
        <p14:creationId xmlns:p14="http://schemas.microsoft.com/office/powerpoint/2010/main" val="19679663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2"/>
          <p:cNvSpPr>
            <a:spLocks noChangeArrowheads="1"/>
          </p:cNvSpPr>
          <p:nvPr/>
        </p:nvSpPr>
        <p:spPr bwMode="auto">
          <a:xfrm>
            <a:off x="3791744" y="180650"/>
            <a:ext cx="4338482" cy="426844"/>
          </a:xfrm>
          <a:prstGeom prst="rect">
            <a:avLst/>
          </a:prstGeom>
          <a:noFill/>
          <a:ln w="9525">
            <a:noFill/>
            <a:miter lim="800000"/>
            <a:headEnd/>
            <a:tailEnd/>
          </a:ln>
        </p:spPr>
        <p:txBody>
          <a:bodyPr/>
          <a:lstStyle/>
          <a:p>
            <a:pPr algn="ctr">
              <a:lnSpc>
                <a:spcPct val="87000"/>
              </a:lnSpc>
              <a:buNone/>
            </a:pPr>
            <a:r>
              <a:rPr lang="zh-CN" altLang="en-US" sz="2800" dirty="0">
                <a:latin typeface="微软雅黑" panose="020B0503020204020204" pitchFamily="34" charset="-122"/>
                <a:ea typeface="微软雅黑" panose="020B0503020204020204" pitchFamily="34" charset="-122"/>
                <a:cs typeface="楷体_GB2312"/>
              </a:rPr>
              <a:t>第一章：绪论</a:t>
            </a:r>
          </a:p>
        </p:txBody>
      </p:sp>
      <p:grpSp>
        <p:nvGrpSpPr>
          <p:cNvPr id="3" name="组合 2"/>
          <p:cNvGrpSpPr/>
          <p:nvPr/>
        </p:nvGrpSpPr>
        <p:grpSpPr>
          <a:xfrm>
            <a:off x="3881541" y="1402184"/>
            <a:ext cx="4464708" cy="5267176"/>
            <a:chOff x="3881541" y="1402184"/>
            <a:chExt cx="4464708" cy="5267176"/>
          </a:xfrm>
        </p:grpSpPr>
        <p:sp>
          <p:nvSpPr>
            <p:cNvPr id="13" name="Rectangle 13"/>
            <p:cNvSpPr>
              <a:spLocks noChangeArrowheads="1"/>
            </p:cNvSpPr>
            <p:nvPr/>
          </p:nvSpPr>
          <p:spPr bwMode="auto">
            <a:xfrm>
              <a:off x="4295800" y="1412776"/>
              <a:ext cx="4050449" cy="5256584"/>
            </a:xfrm>
            <a:prstGeom prst="rect">
              <a:avLst/>
            </a:prstGeom>
            <a:noFill/>
            <a:ln w="28575">
              <a:noFill/>
              <a:miter lim="800000"/>
              <a:headEnd/>
              <a:tailEnd/>
            </a:ln>
          </p:spPr>
          <p:txBody>
            <a:bodyPr wrap="square" lIns="47625" tIns="99900" rIns="47625" bIns="99900">
              <a:noAutofit/>
            </a:bodyPr>
            <a:lstStyle/>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系统思维</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计算机发展历程</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chemeClr val="accent1"/>
                  </a:solidFill>
                  <a:latin typeface="微软雅黑" panose="020B0503020204020204" pitchFamily="34" charset="-122"/>
                  <a:ea typeface="微软雅黑" panose="020B0503020204020204" pitchFamily="34" charset="-122"/>
                </a:rPr>
                <a:t>程序编译与加载</a:t>
              </a:r>
              <a:endParaRPr lang="en-US" altLang="zh-CN" sz="2400" dirty="0">
                <a:solidFill>
                  <a:schemeClr val="accent1"/>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计算机层次结构</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程序执行的基本过程</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资源抽象</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几个重要的概念</a:t>
              </a:r>
            </a:p>
          </p:txBody>
        </p:sp>
        <p:sp>
          <p:nvSpPr>
            <p:cNvPr id="2" name="矩形 1"/>
            <p:cNvSpPr/>
            <p:nvPr/>
          </p:nvSpPr>
          <p:spPr bwMode="auto">
            <a:xfrm>
              <a:off x="3881541" y="1402184"/>
              <a:ext cx="4464708" cy="4259064"/>
            </a:xfrm>
            <a:prstGeom prst="rect">
              <a:avLst/>
            </a:prstGeom>
            <a:noFill/>
            <a:ln w="19050" cap="flat" cmpd="sng" algn="ctr">
              <a:solidFill>
                <a:schemeClr val="accent2"/>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algn="ctr">
                <a:lnSpc>
                  <a:spcPct val="100000"/>
                </a:lnSpc>
                <a:spcBef>
                  <a:spcPct val="0"/>
                </a:spcBef>
                <a:buClrTx/>
                <a:buSzTx/>
                <a:buNone/>
              </a:pPr>
              <a:endParaRPr lang="zh-CN" altLang="en-US" b="0" dirty="0">
                <a:solidFill>
                  <a:schemeClr val="accent1"/>
                </a:solidFill>
              </a:endParaRPr>
            </a:p>
          </p:txBody>
        </p:sp>
      </p:grpSp>
    </p:spTree>
    <p:extLst>
      <p:ext uri="{BB962C8B-B14F-4D97-AF65-F5344CB8AC3E}">
        <p14:creationId xmlns:p14="http://schemas.microsoft.com/office/powerpoint/2010/main" val="25650819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idx="4294967295"/>
          </p:nvPr>
        </p:nvSpPr>
        <p:spPr>
          <a:xfrm>
            <a:off x="225426" y="153194"/>
            <a:ext cx="6529388" cy="479747"/>
          </a:xfrm>
        </p:spPr>
        <p:txBody>
          <a:bodyPr vert="horz" wrap="square" lIns="63500" tIns="25400" rIns="63500" bIns="25400" numCol="1" anchor="t" anchorCtr="0" compatLnSpc="1">
            <a:prstTxWarp prst="textNoShape">
              <a:avLst/>
            </a:prstTxWarp>
            <a:spAutoFit/>
          </a:bodyPr>
          <a:lstStyle/>
          <a:p>
            <a:r>
              <a:rPr lang="zh-CN" altLang="en-US" sz="3200" dirty="0">
                <a:latin typeface="Times New Roman" panose="02020603050405020304" pitchFamily="18" charset="0"/>
                <a:cs typeface="Times New Roman" panose="02020603050405020304" pitchFamily="18" charset="0"/>
              </a:rPr>
              <a:t>再次见到</a:t>
            </a:r>
            <a:r>
              <a:rPr lang="en-US" altLang="zh-CN" sz="3200" dirty="0">
                <a:latin typeface="Times New Roman" panose="02020603050405020304" pitchFamily="18" charset="0"/>
                <a:cs typeface="Times New Roman" panose="02020603050405020304" pitchFamily="18" charset="0"/>
              </a:rPr>
              <a:t>Hello, World!</a:t>
            </a:r>
            <a:endParaRPr lang="zh-CN" altLang="en-US" sz="3200" dirty="0">
              <a:latin typeface="Times New Roman" panose="02020603050405020304" pitchFamily="18" charset="0"/>
              <a:cs typeface="Times New Roman" panose="02020603050405020304" pitchFamily="18" charset="0"/>
            </a:endParaRPr>
          </a:p>
        </p:txBody>
      </p:sp>
      <p:sp>
        <p:nvSpPr>
          <p:cNvPr id="76803" name="Rectangle 3"/>
          <p:cNvSpPr>
            <a:spLocks noGrp="1" noChangeArrowheads="1"/>
          </p:cNvSpPr>
          <p:nvPr>
            <p:ph type="body" sz="half" idx="4294967295"/>
          </p:nvPr>
        </p:nvSpPr>
        <p:spPr>
          <a:xfrm>
            <a:off x="839416" y="1314450"/>
            <a:ext cx="3884985" cy="2359620"/>
          </a:xfrm>
          <a:solidFill>
            <a:srgbClr val="808000">
              <a:alpha val="23921"/>
            </a:srgbClr>
          </a:solidFill>
          <a:ln>
            <a:solidFill>
              <a:schemeClr val="tx1"/>
            </a:solidFill>
            <a:miter lim="800000"/>
            <a:headEnd/>
            <a:tailEnd/>
          </a:ln>
        </p:spPr>
        <p:txBody>
          <a:bodyPr vert="horz" wrap="square" lIns="63500" tIns="25400" rIns="63500" bIns="25400" numCol="1" anchor="t" anchorCtr="0" compatLnSpc="1">
            <a:prstTxWarp prst="textNoShape">
              <a:avLst/>
            </a:prstTxWarp>
            <a:spAutoFit/>
          </a:bodyPr>
          <a:lstStyle/>
          <a:p>
            <a:pPr marL="203200" indent="-203200">
              <a:spcBef>
                <a:spcPct val="0"/>
              </a:spcBef>
              <a:buNone/>
            </a:pPr>
            <a:r>
              <a:rPr lang="en-US" altLang="zh-CN" sz="2000" dirty="0">
                <a:solidFill>
                  <a:schemeClr val="accent2"/>
                </a:solidFill>
                <a:cs typeface="Arial" panose="020B0604020202020204" pitchFamily="34" charset="0"/>
              </a:rPr>
              <a:t>#include &lt;</a:t>
            </a:r>
            <a:r>
              <a:rPr lang="en-US" altLang="zh-CN" sz="2000" dirty="0" err="1">
                <a:solidFill>
                  <a:schemeClr val="accent2"/>
                </a:solidFill>
                <a:cs typeface="Arial" panose="020B0604020202020204" pitchFamily="34" charset="0"/>
              </a:rPr>
              <a:t>stdio.h</a:t>
            </a:r>
            <a:r>
              <a:rPr lang="en-US" altLang="zh-CN" sz="2000" dirty="0">
                <a:solidFill>
                  <a:schemeClr val="accent2"/>
                </a:solidFill>
                <a:cs typeface="Arial" panose="020B0604020202020204" pitchFamily="34" charset="0"/>
              </a:rPr>
              <a:t>&gt;</a:t>
            </a:r>
          </a:p>
          <a:p>
            <a:pPr marL="203200" indent="-203200">
              <a:spcBef>
                <a:spcPct val="0"/>
              </a:spcBef>
              <a:buNone/>
            </a:pPr>
            <a:endParaRPr lang="en-US" altLang="zh-CN" sz="2000" dirty="0">
              <a:solidFill>
                <a:schemeClr val="accent2"/>
              </a:solidFill>
              <a:cs typeface="Arial" panose="020B0604020202020204" pitchFamily="34" charset="0"/>
            </a:endParaRPr>
          </a:p>
          <a:p>
            <a:pPr marL="203200" indent="-203200">
              <a:spcBef>
                <a:spcPct val="0"/>
              </a:spcBef>
              <a:buNone/>
            </a:pPr>
            <a:r>
              <a:rPr lang="en-US" altLang="zh-CN" sz="2000" dirty="0" err="1">
                <a:solidFill>
                  <a:schemeClr val="accent2"/>
                </a:solidFill>
                <a:cs typeface="Arial" panose="020B0604020202020204" pitchFamily="34" charset="0"/>
              </a:rPr>
              <a:t>int</a:t>
            </a:r>
            <a:r>
              <a:rPr lang="en-US" altLang="zh-CN" sz="2000" dirty="0">
                <a:solidFill>
                  <a:schemeClr val="accent2"/>
                </a:solidFill>
                <a:cs typeface="Arial" panose="020B0604020202020204" pitchFamily="34" charset="0"/>
              </a:rPr>
              <a:t> main()</a:t>
            </a:r>
          </a:p>
          <a:p>
            <a:pPr marL="203200" indent="-203200">
              <a:spcBef>
                <a:spcPct val="0"/>
              </a:spcBef>
              <a:buNone/>
            </a:pPr>
            <a:r>
              <a:rPr lang="en-US" altLang="zh-CN" sz="2000" dirty="0">
                <a:solidFill>
                  <a:schemeClr val="accent2"/>
                </a:solidFill>
                <a:cs typeface="Arial" panose="020B0604020202020204" pitchFamily="34" charset="0"/>
              </a:rPr>
              <a:t>{</a:t>
            </a:r>
          </a:p>
          <a:p>
            <a:pPr marL="203200" indent="-203200">
              <a:spcBef>
                <a:spcPct val="0"/>
              </a:spcBef>
              <a:buNone/>
            </a:pPr>
            <a:r>
              <a:rPr lang="en-US" altLang="zh-CN" sz="2000" dirty="0">
                <a:solidFill>
                  <a:schemeClr val="accent2"/>
                </a:solidFill>
                <a:cs typeface="Arial" panose="020B0604020202020204" pitchFamily="34" charset="0"/>
              </a:rPr>
              <a:t>	</a:t>
            </a:r>
            <a:r>
              <a:rPr lang="en-US" altLang="zh-CN" sz="2000" dirty="0" err="1">
                <a:solidFill>
                  <a:schemeClr val="accent2"/>
                </a:solidFill>
                <a:cs typeface="Arial" panose="020B0604020202020204" pitchFamily="34" charset="0"/>
              </a:rPr>
              <a:t>printf</a:t>
            </a:r>
            <a:r>
              <a:rPr lang="en-US" altLang="zh-CN" sz="2000" dirty="0">
                <a:solidFill>
                  <a:schemeClr val="accent2"/>
                </a:solidFill>
                <a:cs typeface="Arial" panose="020B0604020202020204" pitchFamily="34" charset="0"/>
              </a:rPr>
              <a:t>("hello, world\n");</a:t>
            </a:r>
          </a:p>
          <a:p>
            <a:pPr marL="203200" indent="-203200">
              <a:spcBef>
                <a:spcPct val="0"/>
              </a:spcBef>
              <a:buNone/>
            </a:pPr>
            <a:r>
              <a:rPr lang="en-US" altLang="zh-CN" sz="2000" dirty="0">
                <a:solidFill>
                  <a:schemeClr val="accent2"/>
                </a:solidFill>
                <a:cs typeface="Arial" panose="020B0604020202020204" pitchFamily="34" charset="0"/>
              </a:rPr>
              <a:t>}</a:t>
            </a:r>
            <a:endParaRPr lang="zh-CN" altLang="en-US" sz="2000" dirty="0">
              <a:solidFill>
                <a:schemeClr val="accent2"/>
              </a:solidFill>
              <a:cs typeface="Arial" panose="020B0604020202020204" pitchFamily="34" charset="0"/>
            </a:endParaRPr>
          </a:p>
        </p:txBody>
      </p:sp>
      <p:sp>
        <p:nvSpPr>
          <p:cNvPr id="7173" name="Text Box 5">
            <a:extLst>
              <a:ext uri="{FF2B5EF4-FFF2-40B4-BE49-F238E27FC236}">
                <a16:creationId xmlns:a16="http://schemas.microsoft.com/office/drawing/2014/main" id="{970F0301-37DF-488D-834A-607286DDA2F5}"/>
              </a:ext>
            </a:extLst>
          </p:cNvPr>
          <p:cNvSpPr txBox="1">
            <a:spLocks noChangeArrowheads="1"/>
          </p:cNvSpPr>
          <p:nvPr/>
        </p:nvSpPr>
        <p:spPr bwMode="auto">
          <a:xfrm>
            <a:off x="988033" y="857049"/>
            <a:ext cx="3587750" cy="353943"/>
          </a:xfrm>
          <a:prstGeom prst="rect">
            <a:avLst/>
          </a:prstGeom>
          <a:noFill/>
          <a:ln w="9525">
            <a:noFill/>
            <a:miter lim="800000"/>
            <a:headEnd/>
            <a:tailEnd/>
          </a:ln>
        </p:spPr>
        <p:txBody>
          <a:bodyPr>
            <a:spAutoFit/>
          </a:bodyPr>
          <a:lstStyle/>
          <a:p>
            <a:pPr algn="ctr">
              <a:spcBef>
                <a:spcPct val="50000"/>
              </a:spcBef>
              <a:buNone/>
              <a:defRPr/>
            </a:pPr>
            <a:r>
              <a:rPr lang="zh-CN" altLang="en-US" sz="2000" dirty="0">
                <a:latin typeface="+mn-lt"/>
                <a:ea typeface="黑体" pitchFamily="49" charset="-122"/>
                <a:cs typeface="Arial" charset="0"/>
              </a:rPr>
              <a:t>经典的“ </a:t>
            </a:r>
            <a:r>
              <a:rPr lang="en-US" altLang="zh-CN" sz="2000" dirty="0" err="1">
                <a:latin typeface="+mn-lt"/>
                <a:ea typeface="黑体" pitchFamily="49" charset="-122"/>
                <a:cs typeface="Arial" charset="0"/>
              </a:rPr>
              <a:t>hello.c</a:t>
            </a:r>
            <a:r>
              <a:rPr lang="en-US" altLang="zh-CN" sz="2000" dirty="0">
                <a:latin typeface="+mn-lt"/>
                <a:ea typeface="黑体" pitchFamily="49" charset="-122"/>
                <a:cs typeface="Arial" charset="0"/>
              </a:rPr>
              <a:t> ”C-</a:t>
            </a:r>
            <a:r>
              <a:rPr lang="zh-CN" altLang="en-US" sz="2000" dirty="0">
                <a:latin typeface="+mn-lt"/>
                <a:ea typeface="黑体" pitchFamily="49" charset="-122"/>
                <a:cs typeface="Arial" charset="0"/>
              </a:rPr>
              <a:t>源程序</a:t>
            </a:r>
          </a:p>
        </p:txBody>
      </p:sp>
      <p:sp>
        <p:nvSpPr>
          <p:cNvPr id="359430" name="Rectangle 6"/>
          <p:cNvSpPr>
            <a:spLocks noChangeArrowheads="1"/>
          </p:cNvSpPr>
          <p:nvPr/>
        </p:nvSpPr>
        <p:spPr bwMode="auto">
          <a:xfrm>
            <a:off x="5087938" y="1435100"/>
            <a:ext cx="5372100" cy="205740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dist">
              <a:lnSpc>
                <a:spcPct val="100000"/>
              </a:lnSpc>
              <a:spcBef>
                <a:spcPct val="0"/>
              </a:spcBef>
              <a:buFontTx/>
              <a:buNone/>
            </a:pPr>
            <a:r>
              <a:rPr lang="en-US" altLang="zh-CN" sz="1600">
                <a:solidFill>
                  <a:srgbClr val="ED1611"/>
                </a:solidFill>
                <a:latin typeface="Times New Roman" panose="02020603050405020304" pitchFamily="18" charset="0"/>
              </a:rPr>
              <a:t># i n c l u d e &lt;sp&gt; &lt; s t d i o .</a:t>
            </a:r>
          </a:p>
          <a:p>
            <a:pPr algn="dist">
              <a:lnSpc>
                <a:spcPct val="100000"/>
              </a:lnSpc>
              <a:spcBef>
                <a:spcPct val="0"/>
              </a:spcBef>
              <a:buFontTx/>
              <a:buNone/>
            </a:pPr>
            <a:r>
              <a:rPr lang="en-US" altLang="zh-CN" sz="1600">
                <a:latin typeface="Times New Roman" panose="02020603050405020304" pitchFamily="18" charset="0"/>
              </a:rPr>
              <a:t>35 105 110 99 108 117 100 101 32 60 115 116 100 105 111 46</a:t>
            </a:r>
          </a:p>
          <a:p>
            <a:pPr algn="dist">
              <a:lnSpc>
                <a:spcPct val="100000"/>
              </a:lnSpc>
              <a:spcBef>
                <a:spcPct val="0"/>
              </a:spcBef>
              <a:buFontTx/>
              <a:buNone/>
            </a:pPr>
            <a:r>
              <a:rPr lang="en-US" altLang="zh-CN" sz="1600">
                <a:solidFill>
                  <a:srgbClr val="ED1611"/>
                </a:solidFill>
                <a:latin typeface="Times New Roman" panose="02020603050405020304" pitchFamily="18" charset="0"/>
              </a:rPr>
              <a:t>h &gt; \n \n i n t &lt;sp&gt; m a i n ( ) \n {</a:t>
            </a:r>
          </a:p>
          <a:p>
            <a:pPr algn="dist">
              <a:lnSpc>
                <a:spcPct val="100000"/>
              </a:lnSpc>
              <a:spcBef>
                <a:spcPct val="0"/>
              </a:spcBef>
              <a:buFontTx/>
              <a:buNone/>
            </a:pPr>
            <a:r>
              <a:rPr lang="en-US" altLang="zh-CN" sz="1600">
                <a:latin typeface="Times New Roman" panose="02020603050405020304" pitchFamily="18" charset="0"/>
              </a:rPr>
              <a:t>104 62 10 10 105 110 116 32 109 97 105 110 40 41 10 123</a:t>
            </a:r>
          </a:p>
          <a:p>
            <a:pPr algn="dist">
              <a:lnSpc>
                <a:spcPct val="100000"/>
              </a:lnSpc>
              <a:spcBef>
                <a:spcPct val="0"/>
              </a:spcBef>
              <a:buFontTx/>
              <a:buNone/>
            </a:pPr>
            <a:r>
              <a:rPr lang="en-US" altLang="zh-CN" sz="1600">
                <a:solidFill>
                  <a:srgbClr val="ED1611"/>
                </a:solidFill>
                <a:latin typeface="Times New Roman" panose="02020603050405020304" pitchFamily="18" charset="0"/>
              </a:rPr>
              <a:t>\n &lt;sp&gt; &lt;sp&gt; &lt;sp&gt; &lt;sp&gt; p r i n t f ( " h e l</a:t>
            </a:r>
          </a:p>
          <a:p>
            <a:pPr algn="dist">
              <a:lnSpc>
                <a:spcPct val="100000"/>
              </a:lnSpc>
              <a:spcBef>
                <a:spcPct val="0"/>
              </a:spcBef>
              <a:buFontTx/>
              <a:buNone/>
            </a:pPr>
            <a:r>
              <a:rPr lang="en-US" altLang="zh-CN" sz="1600">
                <a:latin typeface="Times New Roman" panose="02020603050405020304" pitchFamily="18" charset="0"/>
              </a:rPr>
              <a:t>10 32 32 32 32 112 114 105 110 116 102 40 34 104 101 108</a:t>
            </a:r>
          </a:p>
          <a:p>
            <a:pPr algn="dist">
              <a:lnSpc>
                <a:spcPct val="100000"/>
              </a:lnSpc>
              <a:spcBef>
                <a:spcPct val="0"/>
              </a:spcBef>
              <a:buFontTx/>
              <a:buNone/>
            </a:pPr>
            <a:r>
              <a:rPr lang="en-US" altLang="zh-CN" sz="1600">
                <a:solidFill>
                  <a:srgbClr val="ED1611"/>
                </a:solidFill>
                <a:latin typeface="Times New Roman" panose="02020603050405020304" pitchFamily="18" charset="0"/>
              </a:rPr>
              <a:t>l o , &lt;sp&gt; w o r l d \ n " ) ; \n }</a:t>
            </a:r>
          </a:p>
          <a:p>
            <a:pPr algn="dist">
              <a:lnSpc>
                <a:spcPct val="100000"/>
              </a:lnSpc>
              <a:spcBef>
                <a:spcPct val="0"/>
              </a:spcBef>
              <a:buFontTx/>
              <a:buNone/>
            </a:pPr>
            <a:r>
              <a:rPr lang="en-US" altLang="zh-CN" sz="1600">
                <a:latin typeface="Times New Roman" panose="02020603050405020304" pitchFamily="18" charset="0"/>
              </a:rPr>
              <a:t>108 111 44 32 119 111 114 108 100 92 110 34 41 59 10 125</a:t>
            </a:r>
          </a:p>
        </p:txBody>
      </p:sp>
      <p:sp>
        <p:nvSpPr>
          <p:cNvPr id="359431" name="Text Box 7">
            <a:extLst>
              <a:ext uri="{FF2B5EF4-FFF2-40B4-BE49-F238E27FC236}">
                <a16:creationId xmlns:a16="http://schemas.microsoft.com/office/drawing/2014/main" id="{C761AD54-FA82-473B-83EA-D4C3EA0A09A5}"/>
              </a:ext>
            </a:extLst>
          </p:cNvPr>
          <p:cNvSpPr txBox="1">
            <a:spLocks noChangeArrowheads="1"/>
          </p:cNvSpPr>
          <p:nvPr/>
        </p:nvSpPr>
        <p:spPr bwMode="auto">
          <a:xfrm>
            <a:off x="5094289" y="987425"/>
            <a:ext cx="4992687" cy="380104"/>
          </a:xfrm>
          <a:prstGeom prst="rect">
            <a:avLst/>
          </a:prstGeom>
          <a:noFill/>
          <a:ln w="9525">
            <a:noFill/>
            <a:miter lim="800000"/>
            <a:headEnd/>
            <a:tailEnd/>
          </a:ln>
        </p:spPr>
        <p:txBody>
          <a:bodyPr>
            <a:spAutoFit/>
          </a:bodyPr>
          <a:lstStyle/>
          <a:p>
            <a:pPr algn="ctr">
              <a:spcBef>
                <a:spcPct val="50000"/>
              </a:spcBef>
              <a:buNone/>
              <a:defRPr/>
            </a:pPr>
            <a:r>
              <a:rPr lang="en-US" altLang="zh-CN" sz="2200" dirty="0" err="1">
                <a:solidFill>
                  <a:schemeClr val="accent2"/>
                </a:solidFill>
                <a:latin typeface="+mn-lt"/>
                <a:ea typeface="黑体" pitchFamily="49" charset="-122"/>
                <a:cs typeface="Arial" charset="0"/>
              </a:rPr>
              <a:t>hello.c</a:t>
            </a:r>
            <a:r>
              <a:rPr lang="zh-CN" altLang="en-US" sz="2200" dirty="0">
                <a:solidFill>
                  <a:schemeClr val="accent2"/>
                </a:solidFill>
                <a:latin typeface="+mn-lt"/>
                <a:ea typeface="黑体" pitchFamily="49" charset="-122"/>
                <a:cs typeface="Arial" charset="0"/>
              </a:rPr>
              <a:t>的</a:t>
            </a:r>
            <a:r>
              <a:rPr lang="en-US" altLang="zh-CN" sz="2200" dirty="0">
                <a:solidFill>
                  <a:schemeClr val="accent2"/>
                </a:solidFill>
                <a:latin typeface="+mn-lt"/>
                <a:ea typeface="黑体" pitchFamily="49" charset="-122"/>
                <a:cs typeface="Arial" charset="0"/>
              </a:rPr>
              <a:t>ASCII</a:t>
            </a:r>
            <a:r>
              <a:rPr lang="zh-CN" altLang="en-US" sz="2200" dirty="0">
                <a:solidFill>
                  <a:schemeClr val="accent2"/>
                </a:solidFill>
                <a:latin typeface="+mn-lt"/>
                <a:ea typeface="黑体" pitchFamily="49" charset="-122"/>
                <a:cs typeface="Arial" charset="0"/>
              </a:rPr>
              <a:t>文本表示</a:t>
            </a:r>
          </a:p>
        </p:txBody>
      </p:sp>
      <p:sp>
        <p:nvSpPr>
          <p:cNvPr id="359440" name="Text Box 16"/>
          <p:cNvSpPr txBox="1">
            <a:spLocks noChangeArrowheads="1"/>
          </p:cNvSpPr>
          <p:nvPr/>
        </p:nvSpPr>
        <p:spPr bwMode="auto">
          <a:xfrm>
            <a:off x="1791653" y="3633897"/>
            <a:ext cx="36941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buFontTx/>
              <a:buNone/>
            </a:pPr>
            <a:r>
              <a:rPr lang="zh-CN" altLang="en-US" sz="2000">
                <a:solidFill>
                  <a:srgbClr val="CC3300"/>
                </a:solidFill>
                <a:latin typeface="微软雅黑" panose="020B0503020204020204" pitchFamily="34" charset="-122"/>
                <a:ea typeface="微软雅黑" panose="020B0503020204020204" pitchFamily="34" charset="-122"/>
                <a:cs typeface="Arial" panose="020B0604020202020204" pitchFamily="34" charset="0"/>
              </a:rPr>
              <a:t>功能：输出“</a:t>
            </a:r>
            <a:r>
              <a:rPr lang="en-US" altLang="zh-CN" sz="2000">
                <a:solidFill>
                  <a:srgbClr val="CC3300"/>
                </a:solidFill>
                <a:latin typeface="微软雅黑" panose="020B0503020204020204" pitchFamily="34" charset="-122"/>
                <a:ea typeface="微软雅黑" panose="020B0503020204020204" pitchFamily="34" charset="-122"/>
                <a:cs typeface="Arial" panose="020B0604020202020204" pitchFamily="34" charset="0"/>
              </a:rPr>
              <a:t>hello,world”</a:t>
            </a:r>
          </a:p>
        </p:txBody>
      </p:sp>
      <p:sp>
        <p:nvSpPr>
          <p:cNvPr id="565256" name="Text Box 8"/>
          <p:cNvSpPr txBox="1">
            <a:spLocks noChangeArrowheads="1"/>
          </p:cNvSpPr>
          <p:nvPr/>
        </p:nvSpPr>
        <p:spPr bwMode="auto">
          <a:xfrm>
            <a:off x="2930525" y="5213798"/>
            <a:ext cx="769938" cy="798512"/>
          </a:xfrm>
          <a:prstGeom prst="rect">
            <a:avLst/>
          </a:prstGeom>
          <a:solidFill>
            <a:srgbClr val="0000FF">
              <a:alpha val="29019"/>
            </a:srgb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50000"/>
              </a:spcBef>
              <a:buFontTx/>
              <a:buNone/>
            </a:pPr>
            <a:r>
              <a:rPr lang="zh-CN" altLang="en-US" sz="1800">
                <a:latin typeface="微软雅黑" panose="020B0503020204020204" pitchFamily="34" charset="-122"/>
                <a:ea typeface="微软雅黑" panose="020B0503020204020204" pitchFamily="34" charset="-122"/>
              </a:rPr>
              <a:t>预处理</a:t>
            </a:r>
          </a:p>
          <a:p>
            <a:pPr algn="ctr" eaLnBrk="1" hangingPunct="1">
              <a:lnSpc>
                <a:spcPct val="100000"/>
              </a:lnSpc>
              <a:spcBef>
                <a:spcPct val="50000"/>
              </a:spcBef>
              <a:buFontTx/>
              <a:buNone/>
            </a:pPr>
            <a:r>
              <a:rPr lang="en-US" altLang="zh-CN" sz="1800">
                <a:latin typeface="微软雅黑" panose="020B0503020204020204" pitchFamily="34" charset="-122"/>
                <a:ea typeface="微软雅黑" panose="020B0503020204020204" pitchFamily="34" charset="-122"/>
              </a:rPr>
              <a:t>(cpp)</a:t>
            </a:r>
          </a:p>
        </p:txBody>
      </p:sp>
      <p:sp>
        <p:nvSpPr>
          <p:cNvPr id="565257" name="Text Box 9"/>
          <p:cNvSpPr txBox="1">
            <a:spLocks noChangeArrowheads="1"/>
          </p:cNvSpPr>
          <p:nvPr/>
        </p:nvSpPr>
        <p:spPr bwMode="auto">
          <a:xfrm>
            <a:off x="4702175" y="5218561"/>
            <a:ext cx="769938" cy="798513"/>
          </a:xfrm>
          <a:prstGeom prst="rect">
            <a:avLst/>
          </a:prstGeom>
          <a:solidFill>
            <a:srgbClr val="0000FF">
              <a:alpha val="29019"/>
            </a:srgb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50000"/>
              </a:spcBef>
              <a:buFontTx/>
              <a:buNone/>
            </a:pPr>
            <a:r>
              <a:rPr lang="zh-CN" altLang="en-US" sz="1800">
                <a:latin typeface="微软雅黑" panose="020B0503020204020204" pitchFamily="34" charset="-122"/>
                <a:ea typeface="微软雅黑" panose="020B0503020204020204" pitchFamily="34" charset="-122"/>
              </a:rPr>
              <a:t>编译</a:t>
            </a:r>
          </a:p>
          <a:p>
            <a:pPr algn="ctr" eaLnBrk="1" hangingPunct="1">
              <a:lnSpc>
                <a:spcPct val="100000"/>
              </a:lnSpc>
              <a:spcBef>
                <a:spcPct val="50000"/>
              </a:spcBef>
              <a:buFontTx/>
              <a:buNone/>
            </a:pPr>
            <a:r>
              <a:rPr lang="en-US" altLang="zh-CN" sz="1800">
                <a:latin typeface="微软雅黑" panose="020B0503020204020204" pitchFamily="34" charset="-122"/>
                <a:ea typeface="微软雅黑" panose="020B0503020204020204" pitchFamily="34" charset="-122"/>
              </a:rPr>
              <a:t>(cc1)</a:t>
            </a:r>
          </a:p>
        </p:txBody>
      </p:sp>
      <p:sp>
        <p:nvSpPr>
          <p:cNvPr id="565258" name="Text Box 10"/>
          <p:cNvSpPr txBox="1">
            <a:spLocks noChangeArrowheads="1"/>
          </p:cNvSpPr>
          <p:nvPr/>
        </p:nvSpPr>
        <p:spPr bwMode="auto">
          <a:xfrm>
            <a:off x="6451600" y="5239198"/>
            <a:ext cx="769938" cy="798512"/>
          </a:xfrm>
          <a:prstGeom prst="rect">
            <a:avLst/>
          </a:prstGeom>
          <a:solidFill>
            <a:srgbClr val="0000FF">
              <a:alpha val="29019"/>
            </a:srgb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50000"/>
              </a:spcBef>
              <a:buFontTx/>
              <a:buNone/>
            </a:pPr>
            <a:r>
              <a:rPr lang="zh-CN" altLang="en-US" sz="1800">
                <a:latin typeface="微软雅黑" panose="020B0503020204020204" pitchFamily="34" charset="-122"/>
                <a:ea typeface="微软雅黑" panose="020B0503020204020204" pitchFamily="34" charset="-122"/>
              </a:rPr>
              <a:t>汇编</a:t>
            </a:r>
          </a:p>
          <a:p>
            <a:pPr algn="ctr" eaLnBrk="1" hangingPunct="1">
              <a:lnSpc>
                <a:spcPct val="100000"/>
              </a:lnSpc>
              <a:spcBef>
                <a:spcPct val="50000"/>
              </a:spcBef>
              <a:buFontTx/>
              <a:buNone/>
            </a:pPr>
            <a:r>
              <a:rPr lang="en-US" altLang="zh-CN" sz="1800">
                <a:latin typeface="微软雅黑" panose="020B0503020204020204" pitchFamily="34" charset="-122"/>
                <a:ea typeface="微软雅黑" panose="020B0503020204020204" pitchFamily="34" charset="-122"/>
              </a:rPr>
              <a:t>(as)</a:t>
            </a:r>
          </a:p>
        </p:txBody>
      </p:sp>
      <p:sp>
        <p:nvSpPr>
          <p:cNvPr id="565259" name="Text Box 11"/>
          <p:cNvSpPr txBox="1">
            <a:spLocks noChangeArrowheads="1"/>
          </p:cNvSpPr>
          <p:nvPr/>
        </p:nvSpPr>
        <p:spPr bwMode="auto">
          <a:xfrm>
            <a:off x="8243889" y="5229673"/>
            <a:ext cx="769937" cy="798512"/>
          </a:xfrm>
          <a:prstGeom prst="rect">
            <a:avLst/>
          </a:prstGeom>
          <a:solidFill>
            <a:srgbClr val="0000FF">
              <a:alpha val="29019"/>
            </a:srgb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50000"/>
              </a:spcBef>
              <a:buFontTx/>
              <a:buNone/>
            </a:pPr>
            <a:r>
              <a:rPr lang="zh-CN" altLang="en-US" sz="1800">
                <a:latin typeface="微软雅黑" panose="020B0503020204020204" pitchFamily="34" charset="-122"/>
                <a:ea typeface="微软雅黑" panose="020B0503020204020204" pitchFamily="34" charset="-122"/>
              </a:rPr>
              <a:t>链接</a:t>
            </a:r>
          </a:p>
          <a:p>
            <a:pPr algn="ctr" eaLnBrk="1" hangingPunct="1">
              <a:lnSpc>
                <a:spcPct val="100000"/>
              </a:lnSpc>
              <a:spcBef>
                <a:spcPct val="50000"/>
              </a:spcBef>
              <a:buFontTx/>
              <a:buNone/>
            </a:pPr>
            <a:r>
              <a:rPr lang="en-US" altLang="zh-CN" sz="1800">
                <a:latin typeface="微软雅黑" panose="020B0503020204020204" pitchFamily="34" charset="-122"/>
                <a:ea typeface="微软雅黑" panose="020B0503020204020204" pitchFamily="34" charset="-122"/>
              </a:rPr>
              <a:t>(ld)</a:t>
            </a:r>
          </a:p>
        </p:txBody>
      </p:sp>
      <p:grpSp>
        <p:nvGrpSpPr>
          <p:cNvPr id="565260" name="Group 12"/>
          <p:cNvGrpSpPr>
            <a:grpSpLocks/>
          </p:cNvGrpSpPr>
          <p:nvPr/>
        </p:nvGrpSpPr>
        <p:grpSpPr bwMode="auto">
          <a:xfrm>
            <a:off x="6754814" y="4493074"/>
            <a:ext cx="1495425" cy="727075"/>
            <a:chOff x="3295" y="2749"/>
            <a:chExt cx="942" cy="458"/>
          </a:xfrm>
        </p:grpSpPr>
        <p:sp>
          <p:nvSpPr>
            <p:cNvPr id="76840" name="Line 13"/>
            <p:cNvSpPr>
              <a:spLocks noChangeShapeType="1"/>
            </p:cNvSpPr>
            <p:nvPr/>
          </p:nvSpPr>
          <p:spPr bwMode="auto">
            <a:xfrm>
              <a:off x="3889" y="2877"/>
              <a:ext cx="348" cy="33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41" name="Text Box 14"/>
            <p:cNvSpPr txBox="1">
              <a:spLocks noChangeArrowheads="1"/>
            </p:cNvSpPr>
            <p:nvPr/>
          </p:nvSpPr>
          <p:spPr bwMode="auto">
            <a:xfrm>
              <a:off x="3295" y="2749"/>
              <a:ext cx="649"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en-US" altLang="zh-CN" sz="1800"/>
                <a:t>printf.o</a:t>
              </a:r>
            </a:p>
          </p:txBody>
        </p:sp>
      </p:grpSp>
      <p:sp>
        <p:nvSpPr>
          <p:cNvPr id="565263" name="Rectangle 15"/>
          <p:cNvSpPr>
            <a:spLocks noChangeArrowheads="1"/>
          </p:cNvSpPr>
          <p:nvPr/>
        </p:nvSpPr>
        <p:spPr bwMode="auto">
          <a:xfrm>
            <a:off x="5715000" y="3644901"/>
            <a:ext cx="3332964"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r>
              <a:rPr lang="zh-CN" altLang="en-US" sz="2000" dirty="0">
                <a:solidFill>
                  <a:srgbClr val="ED1611"/>
                </a:solidFill>
                <a:latin typeface="微软雅黑" panose="020B0503020204020204" pitchFamily="34" charset="-122"/>
                <a:ea typeface="微软雅黑" panose="020B0503020204020204" pitchFamily="34" charset="-122"/>
              </a:rPr>
              <a:t>计算机不能直接执行</a:t>
            </a:r>
            <a:r>
              <a:rPr lang="en-US" altLang="zh-CN" sz="2000" dirty="0" err="1">
                <a:solidFill>
                  <a:srgbClr val="ED1611"/>
                </a:solidFill>
                <a:latin typeface="微软雅黑" panose="020B0503020204020204" pitchFamily="34" charset="-122"/>
                <a:ea typeface="微软雅黑" panose="020B0503020204020204" pitchFamily="34" charset="-122"/>
              </a:rPr>
              <a:t>hello.c</a:t>
            </a:r>
            <a:endParaRPr lang="zh-CN" altLang="en-US" sz="2000" dirty="0">
              <a:solidFill>
                <a:srgbClr val="ED1611"/>
              </a:solidFill>
              <a:latin typeface="微软雅黑" panose="020B0503020204020204" pitchFamily="34" charset="-122"/>
              <a:ea typeface="微软雅黑" panose="020B0503020204020204" pitchFamily="34" charset="-122"/>
            </a:endParaRPr>
          </a:p>
        </p:txBody>
      </p:sp>
      <p:grpSp>
        <p:nvGrpSpPr>
          <p:cNvPr id="565264" name="Group 16"/>
          <p:cNvGrpSpPr>
            <a:grpSpLocks/>
          </p:cNvGrpSpPr>
          <p:nvPr/>
        </p:nvGrpSpPr>
        <p:grpSpPr bwMode="auto">
          <a:xfrm>
            <a:off x="1903413" y="5256661"/>
            <a:ext cx="1041400" cy="1089025"/>
            <a:chOff x="239" y="3230"/>
            <a:chExt cx="656" cy="686"/>
          </a:xfrm>
        </p:grpSpPr>
        <p:grpSp>
          <p:nvGrpSpPr>
            <p:cNvPr id="76836" name="Group 17"/>
            <p:cNvGrpSpPr>
              <a:grpSpLocks/>
            </p:cNvGrpSpPr>
            <p:nvPr/>
          </p:nvGrpSpPr>
          <p:grpSpPr bwMode="auto">
            <a:xfrm>
              <a:off x="273" y="3230"/>
              <a:ext cx="622" cy="238"/>
              <a:chOff x="219" y="3401"/>
              <a:chExt cx="622" cy="238"/>
            </a:xfrm>
          </p:grpSpPr>
          <p:sp>
            <p:nvSpPr>
              <p:cNvPr id="76838" name="Line 18"/>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39" name="Text Box 19"/>
              <p:cNvSpPr txBox="1">
                <a:spLocks noChangeArrowheads="1"/>
              </p:cNvSpPr>
              <p:nvPr/>
            </p:nvSpPr>
            <p:spPr bwMode="auto">
              <a:xfrm>
                <a:off x="266" y="3401"/>
                <a:ext cx="575"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en-US" altLang="zh-CN" sz="1800"/>
                  <a:t>hello.c</a:t>
                </a:r>
              </a:p>
            </p:txBody>
          </p:sp>
        </p:grpSp>
        <p:sp>
          <p:nvSpPr>
            <p:cNvPr id="76837" name="Text Box 20"/>
            <p:cNvSpPr txBox="1">
              <a:spLocks noChangeArrowheads="1"/>
            </p:cNvSpPr>
            <p:nvPr/>
          </p:nvSpPr>
          <p:spPr bwMode="auto">
            <a:xfrm>
              <a:off x="239" y="3512"/>
              <a:ext cx="631" cy="4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0"/>
                </a:spcBef>
                <a:buFontTx/>
                <a:buNone/>
              </a:pPr>
              <a:r>
                <a:rPr lang="zh-CN" altLang="en-US" sz="1800">
                  <a:solidFill>
                    <a:srgbClr val="FF0000"/>
                  </a:solidFill>
                  <a:latin typeface="微软雅黑" panose="020B0503020204020204" pitchFamily="34" charset="-122"/>
                  <a:ea typeface="微软雅黑" panose="020B0503020204020204" pitchFamily="34" charset="-122"/>
                </a:rPr>
                <a:t>源程序</a:t>
              </a:r>
            </a:p>
            <a:p>
              <a:pPr algn="ctr" eaLnBrk="1" hangingPunct="1">
                <a:lnSpc>
                  <a:spcPct val="100000"/>
                </a:lnSpc>
                <a:spcBef>
                  <a:spcPct val="0"/>
                </a:spcBef>
                <a:buFontTx/>
                <a:buNone/>
              </a:pPr>
              <a:r>
                <a:rPr lang="en-US" altLang="zh-CN" sz="1800">
                  <a:solidFill>
                    <a:srgbClr val="FF0000"/>
                  </a:solidFill>
                  <a:latin typeface="微软雅黑" panose="020B0503020204020204" pitchFamily="34" charset="-122"/>
                  <a:ea typeface="微软雅黑" panose="020B0503020204020204" pitchFamily="34" charset="-122"/>
                </a:rPr>
                <a:t>(</a:t>
              </a:r>
              <a:r>
                <a:rPr lang="zh-CN" altLang="en-US" sz="1800">
                  <a:solidFill>
                    <a:srgbClr val="FF0000"/>
                  </a:solidFill>
                  <a:latin typeface="微软雅黑" panose="020B0503020204020204" pitchFamily="34" charset="-122"/>
                  <a:ea typeface="微软雅黑" panose="020B0503020204020204" pitchFamily="34" charset="-122"/>
                </a:rPr>
                <a:t>文本</a:t>
              </a:r>
              <a:r>
                <a:rPr lang="en-US" altLang="zh-CN" sz="1800">
                  <a:solidFill>
                    <a:srgbClr val="FF0000"/>
                  </a:solidFill>
                  <a:latin typeface="微软雅黑" panose="020B0503020204020204" pitchFamily="34" charset="-122"/>
                  <a:ea typeface="微软雅黑" panose="020B0503020204020204" pitchFamily="34" charset="-122"/>
                </a:rPr>
                <a:t>)</a:t>
              </a:r>
            </a:p>
          </p:txBody>
        </p:sp>
      </p:grpSp>
      <p:grpSp>
        <p:nvGrpSpPr>
          <p:cNvPr id="565269" name="Group 21"/>
          <p:cNvGrpSpPr>
            <a:grpSpLocks/>
          </p:cNvGrpSpPr>
          <p:nvPr/>
        </p:nvGrpSpPr>
        <p:grpSpPr bwMode="auto">
          <a:xfrm>
            <a:off x="3635375" y="5232848"/>
            <a:ext cx="1085850" cy="1073150"/>
            <a:chOff x="1330" y="3215"/>
            <a:chExt cx="684" cy="676"/>
          </a:xfrm>
        </p:grpSpPr>
        <p:grpSp>
          <p:nvGrpSpPr>
            <p:cNvPr id="76832" name="Group 22"/>
            <p:cNvGrpSpPr>
              <a:grpSpLocks/>
            </p:cNvGrpSpPr>
            <p:nvPr/>
          </p:nvGrpSpPr>
          <p:grpSpPr bwMode="auto">
            <a:xfrm>
              <a:off x="1392" y="3215"/>
              <a:ext cx="622" cy="238"/>
              <a:chOff x="219" y="3401"/>
              <a:chExt cx="622" cy="238"/>
            </a:xfrm>
          </p:grpSpPr>
          <p:sp>
            <p:nvSpPr>
              <p:cNvPr id="76834" name="Line 23"/>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35" name="Text Box 24"/>
              <p:cNvSpPr txBox="1">
                <a:spLocks noChangeArrowheads="1"/>
              </p:cNvSpPr>
              <p:nvPr/>
            </p:nvSpPr>
            <p:spPr bwMode="auto">
              <a:xfrm>
                <a:off x="266" y="3401"/>
                <a:ext cx="575"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en-US" altLang="zh-CN" sz="1800"/>
                  <a:t>hello.i</a:t>
                </a:r>
              </a:p>
            </p:txBody>
          </p:sp>
        </p:grpSp>
        <p:sp>
          <p:nvSpPr>
            <p:cNvPr id="76833" name="Text Box 25"/>
            <p:cNvSpPr txBox="1">
              <a:spLocks noChangeArrowheads="1"/>
            </p:cNvSpPr>
            <p:nvPr/>
          </p:nvSpPr>
          <p:spPr bwMode="auto">
            <a:xfrm>
              <a:off x="1330" y="3487"/>
              <a:ext cx="631" cy="4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0"/>
                </a:spcBef>
                <a:buFontTx/>
                <a:buNone/>
              </a:pPr>
              <a:r>
                <a:rPr lang="zh-CN" altLang="en-US" sz="1800">
                  <a:solidFill>
                    <a:srgbClr val="FF0000"/>
                  </a:solidFill>
                  <a:latin typeface="微软雅黑" panose="020B0503020204020204" pitchFamily="34" charset="-122"/>
                  <a:ea typeface="微软雅黑" panose="020B0503020204020204" pitchFamily="34" charset="-122"/>
                </a:rPr>
                <a:t>源程序</a:t>
              </a:r>
            </a:p>
            <a:p>
              <a:pPr algn="ctr" eaLnBrk="1" hangingPunct="1">
                <a:lnSpc>
                  <a:spcPct val="100000"/>
                </a:lnSpc>
                <a:spcBef>
                  <a:spcPct val="0"/>
                </a:spcBef>
                <a:buFontTx/>
                <a:buNone/>
              </a:pPr>
              <a:r>
                <a:rPr lang="en-US" altLang="zh-CN" sz="1800">
                  <a:solidFill>
                    <a:srgbClr val="FF0000"/>
                  </a:solidFill>
                  <a:latin typeface="微软雅黑" panose="020B0503020204020204" pitchFamily="34" charset="-122"/>
                  <a:ea typeface="微软雅黑" panose="020B0503020204020204" pitchFamily="34" charset="-122"/>
                </a:rPr>
                <a:t>(</a:t>
              </a:r>
              <a:r>
                <a:rPr lang="zh-CN" altLang="en-US" sz="1800">
                  <a:solidFill>
                    <a:srgbClr val="FF0000"/>
                  </a:solidFill>
                  <a:latin typeface="微软雅黑" panose="020B0503020204020204" pitchFamily="34" charset="-122"/>
                  <a:ea typeface="微软雅黑" panose="020B0503020204020204" pitchFamily="34" charset="-122"/>
                </a:rPr>
                <a:t>文本</a:t>
              </a:r>
              <a:r>
                <a:rPr lang="en-US" altLang="zh-CN" sz="1800">
                  <a:solidFill>
                    <a:srgbClr val="FF0000"/>
                  </a:solidFill>
                  <a:latin typeface="微软雅黑" panose="020B0503020204020204" pitchFamily="34" charset="-122"/>
                  <a:ea typeface="微软雅黑" panose="020B0503020204020204" pitchFamily="34" charset="-122"/>
                </a:rPr>
                <a:t>)</a:t>
              </a:r>
            </a:p>
          </p:txBody>
        </p:sp>
      </p:grpSp>
      <p:grpSp>
        <p:nvGrpSpPr>
          <p:cNvPr id="565274" name="Group 26"/>
          <p:cNvGrpSpPr>
            <a:grpSpLocks/>
          </p:cNvGrpSpPr>
          <p:nvPr/>
        </p:nvGrpSpPr>
        <p:grpSpPr bwMode="auto">
          <a:xfrm>
            <a:off x="5407025" y="5247135"/>
            <a:ext cx="1055688" cy="1365250"/>
            <a:chOff x="2446" y="3224"/>
            <a:chExt cx="665" cy="860"/>
          </a:xfrm>
        </p:grpSpPr>
        <p:grpSp>
          <p:nvGrpSpPr>
            <p:cNvPr id="76828" name="Group 27"/>
            <p:cNvGrpSpPr>
              <a:grpSpLocks/>
            </p:cNvGrpSpPr>
            <p:nvPr/>
          </p:nvGrpSpPr>
          <p:grpSpPr bwMode="auto">
            <a:xfrm>
              <a:off x="2489" y="3224"/>
              <a:ext cx="622" cy="238"/>
              <a:chOff x="219" y="3401"/>
              <a:chExt cx="622" cy="238"/>
            </a:xfrm>
          </p:grpSpPr>
          <p:sp>
            <p:nvSpPr>
              <p:cNvPr id="76830" name="Line 28"/>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31" name="Text Box 29"/>
              <p:cNvSpPr txBox="1">
                <a:spLocks noChangeArrowheads="1"/>
              </p:cNvSpPr>
              <p:nvPr/>
            </p:nvSpPr>
            <p:spPr bwMode="auto">
              <a:xfrm>
                <a:off x="266" y="3401"/>
                <a:ext cx="575"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en-US" altLang="zh-CN" sz="1800"/>
                  <a:t>hello.s</a:t>
                </a:r>
              </a:p>
            </p:txBody>
          </p:sp>
        </p:grpSp>
        <p:sp>
          <p:nvSpPr>
            <p:cNvPr id="76829" name="Text Box 30"/>
            <p:cNvSpPr txBox="1">
              <a:spLocks noChangeArrowheads="1"/>
            </p:cNvSpPr>
            <p:nvPr/>
          </p:nvSpPr>
          <p:spPr bwMode="auto">
            <a:xfrm>
              <a:off x="2446" y="3507"/>
              <a:ext cx="631" cy="5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0"/>
                </a:spcBef>
                <a:buFontTx/>
                <a:buNone/>
              </a:pPr>
              <a:r>
                <a:rPr lang="zh-CN" altLang="en-US" sz="1800">
                  <a:solidFill>
                    <a:srgbClr val="FF0000"/>
                  </a:solidFill>
                  <a:latin typeface="微软雅黑" panose="020B0503020204020204" pitchFamily="34" charset="-122"/>
                  <a:ea typeface="微软雅黑" panose="020B0503020204020204" pitchFamily="34" charset="-122"/>
                </a:rPr>
                <a:t>汇编语言程序</a:t>
              </a:r>
            </a:p>
            <a:p>
              <a:pPr algn="ctr" eaLnBrk="1" hangingPunct="1">
                <a:lnSpc>
                  <a:spcPct val="100000"/>
                </a:lnSpc>
                <a:spcBef>
                  <a:spcPct val="0"/>
                </a:spcBef>
                <a:buFontTx/>
                <a:buNone/>
              </a:pPr>
              <a:r>
                <a:rPr lang="en-US" altLang="zh-CN" sz="1800">
                  <a:solidFill>
                    <a:srgbClr val="FF0000"/>
                  </a:solidFill>
                  <a:latin typeface="微软雅黑" panose="020B0503020204020204" pitchFamily="34" charset="-122"/>
                  <a:ea typeface="微软雅黑" panose="020B0503020204020204" pitchFamily="34" charset="-122"/>
                </a:rPr>
                <a:t>(</a:t>
              </a:r>
              <a:r>
                <a:rPr lang="zh-CN" altLang="en-US" sz="1800">
                  <a:solidFill>
                    <a:srgbClr val="FF0000"/>
                  </a:solidFill>
                  <a:latin typeface="微软雅黑" panose="020B0503020204020204" pitchFamily="34" charset="-122"/>
                  <a:ea typeface="微软雅黑" panose="020B0503020204020204" pitchFamily="34" charset="-122"/>
                </a:rPr>
                <a:t>文本</a:t>
              </a:r>
              <a:r>
                <a:rPr lang="en-US" altLang="zh-CN" sz="1800">
                  <a:solidFill>
                    <a:srgbClr val="FF0000"/>
                  </a:solidFill>
                  <a:latin typeface="微软雅黑" panose="020B0503020204020204" pitchFamily="34" charset="-122"/>
                  <a:ea typeface="微软雅黑" panose="020B0503020204020204" pitchFamily="34" charset="-122"/>
                </a:rPr>
                <a:t>)</a:t>
              </a:r>
            </a:p>
          </p:txBody>
        </p:sp>
      </p:grpSp>
      <p:grpSp>
        <p:nvGrpSpPr>
          <p:cNvPr id="565279" name="Group 31"/>
          <p:cNvGrpSpPr>
            <a:grpSpLocks/>
          </p:cNvGrpSpPr>
          <p:nvPr/>
        </p:nvGrpSpPr>
        <p:grpSpPr bwMode="auto">
          <a:xfrm>
            <a:off x="7183439" y="5205860"/>
            <a:ext cx="1093787" cy="1652588"/>
            <a:chOff x="3565" y="3198"/>
            <a:chExt cx="689" cy="1041"/>
          </a:xfrm>
        </p:grpSpPr>
        <p:grpSp>
          <p:nvGrpSpPr>
            <p:cNvPr id="76824" name="Group 32"/>
            <p:cNvGrpSpPr>
              <a:grpSpLocks/>
            </p:cNvGrpSpPr>
            <p:nvPr/>
          </p:nvGrpSpPr>
          <p:grpSpPr bwMode="auto">
            <a:xfrm>
              <a:off x="3604" y="3198"/>
              <a:ext cx="650" cy="238"/>
              <a:chOff x="219" y="3401"/>
              <a:chExt cx="622" cy="238"/>
            </a:xfrm>
          </p:grpSpPr>
          <p:sp>
            <p:nvSpPr>
              <p:cNvPr id="76826" name="Line 33"/>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27" name="Text Box 34"/>
              <p:cNvSpPr txBox="1">
                <a:spLocks noChangeArrowheads="1"/>
              </p:cNvSpPr>
              <p:nvPr/>
            </p:nvSpPr>
            <p:spPr bwMode="auto">
              <a:xfrm>
                <a:off x="266" y="3401"/>
                <a:ext cx="575"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en-US" altLang="zh-CN" sz="1800"/>
                  <a:t>hello.o</a:t>
                </a:r>
              </a:p>
            </p:txBody>
          </p:sp>
        </p:grpSp>
        <p:sp>
          <p:nvSpPr>
            <p:cNvPr id="76825" name="Text Box 35"/>
            <p:cNvSpPr txBox="1">
              <a:spLocks noChangeArrowheads="1"/>
            </p:cNvSpPr>
            <p:nvPr/>
          </p:nvSpPr>
          <p:spPr bwMode="auto">
            <a:xfrm>
              <a:off x="3565" y="3489"/>
              <a:ext cx="668" cy="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0"/>
                </a:spcBef>
                <a:buFontTx/>
                <a:buNone/>
              </a:pPr>
              <a:r>
                <a:rPr lang="zh-CN" altLang="en-US" sz="1800">
                  <a:solidFill>
                    <a:srgbClr val="FF0000"/>
                  </a:solidFill>
                  <a:latin typeface="微软雅黑" panose="020B0503020204020204" pitchFamily="34" charset="-122"/>
                  <a:ea typeface="微软雅黑" panose="020B0503020204020204" pitchFamily="34" charset="-122"/>
                </a:rPr>
                <a:t>可重定位目标程序</a:t>
              </a:r>
            </a:p>
            <a:p>
              <a:pPr algn="ctr" eaLnBrk="1" hangingPunct="1">
                <a:lnSpc>
                  <a:spcPct val="100000"/>
                </a:lnSpc>
                <a:spcBef>
                  <a:spcPct val="0"/>
                </a:spcBef>
                <a:buFontTx/>
                <a:buNone/>
              </a:pPr>
              <a:r>
                <a:rPr lang="en-US" altLang="zh-CN" sz="1800">
                  <a:solidFill>
                    <a:srgbClr val="FF0000"/>
                  </a:solidFill>
                  <a:latin typeface="微软雅黑" panose="020B0503020204020204" pitchFamily="34" charset="-122"/>
                  <a:ea typeface="微软雅黑" panose="020B0503020204020204" pitchFamily="34" charset="-122"/>
                </a:rPr>
                <a:t>(</a:t>
              </a:r>
              <a:r>
                <a:rPr lang="zh-CN" altLang="en-US" sz="1800">
                  <a:solidFill>
                    <a:srgbClr val="FF0000"/>
                  </a:solidFill>
                  <a:latin typeface="微软雅黑" panose="020B0503020204020204" pitchFamily="34" charset="-122"/>
                  <a:ea typeface="微软雅黑" panose="020B0503020204020204" pitchFamily="34" charset="-122"/>
                </a:rPr>
                <a:t>二进制</a:t>
              </a:r>
              <a:r>
                <a:rPr lang="en-US" altLang="zh-CN" sz="1800">
                  <a:solidFill>
                    <a:srgbClr val="FF0000"/>
                  </a:solidFill>
                  <a:latin typeface="微软雅黑" panose="020B0503020204020204" pitchFamily="34" charset="-122"/>
                  <a:ea typeface="微软雅黑" panose="020B0503020204020204" pitchFamily="34" charset="-122"/>
                </a:rPr>
                <a:t>)</a:t>
              </a:r>
            </a:p>
          </p:txBody>
        </p:sp>
      </p:grpSp>
      <p:grpSp>
        <p:nvGrpSpPr>
          <p:cNvPr id="565284" name="Group 36"/>
          <p:cNvGrpSpPr>
            <a:grpSpLocks/>
          </p:cNvGrpSpPr>
          <p:nvPr/>
        </p:nvGrpSpPr>
        <p:grpSpPr bwMode="auto">
          <a:xfrm>
            <a:off x="9018588" y="5189985"/>
            <a:ext cx="1117600" cy="1365250"/>
            <a:chOff x="4721" y="3188"/>
            <a:chExt cx="704" cy="860"/>
          </a:xfrm>
        </p:grpSpPr>
        <p:grpSp>
          <p:nvGrpSpPr>
            <p:cNvPr id="76820" name="Group 37"/>
            <p:cNvGrpSpPr>
              <a:grpSpLocks/>
            </p:cNvGrpSpPr>
            <p:nvPr/>
          </p:nvGrpSpPr>
          <p:grpSpPr bwMode="auto">
            <a:xfrm>
              <a:off x="4738" y="3188"/>
              <a:ext cx="622" cy="238"/>
              <a:chOff x="219" y="3401"/>
              <a:chExt cx="622" cy="238"/>
            </a:xfrm>
          </p:grpSpPr>
          <p:sp>
            <p:nvSpPr>
              <p:cNvPr id="76822" name="Line 38"/>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23" name="Text Box 39"/>
              <p:cNvSpPr txBox="1">
                <a:spLocks noChangeArrowheads="1"/>
              </p:cNvSpPr>
              <p:nvPr/>
            </p:nvSpPr>
            <p:spPr bwMode="auto">
              <a:xfrm>
                <a:off x="266" y="3401"/>
                <a:ext cx="575"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en-US" altLang="zh-CN" sz="1800"/>
                  <a:t>hello</a:t>
                </a:r>
              </a:p>
            </p:txBody>
          </p:sp>
        </p:grpSp>
        <p:sp>
          <p:nvSpPr>
            <p:cNvPr id="76821" name="Text Box 40"/>
            <p:cNvSpPr txBox="1">
              <a:spLocks noChangeArrowheads="1"/>
            </p:cNvSpPr>
            <p:nvPr/>
          </p:nvSpPr>
          <p:spPr bwMode="auto">
            <a:xfrm>
              <a:off x="4721" y="3471"/>
              <a:ext cx="704" cy="5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0"/>
                </a:spcBef>
                <a:buFontTx/>
                <a:buNone/>
              </a:pPr>
              <a:r>
                <a:rPr lang="zh-CN" altLang="en-US" sz="1800">
                  <a:solidFill>
                    <a:srgbClr val="FF0000"/>
                  </a:solidFill>
                  <a:latin typeface="微软雅黑" panose="020B0503020204020204" pitchFamily="34" charset="-122"/>
                  <a:ea typeface="微软雅黑" panose="020B0503020204020204" pitchFamily="34" charset="-122"/>
                </a:rPr>
                <a:t>可执行目标程序</a:t>
              </a:r>
            </a:p>
            <a:p>
              <a:pPr algn="ctr" eaLnBrk="1" hangingPunct="1">
                <a:lnSpc>
                  <a:spcPct val="100000"/>
                </a:lnSpc>
                <a:spcBef>
                  <a:spcPct val="0"/>
                </a:spcBef>
                <a:buFontTx/>
                <a:buNone/>
              </a:pPr>
              <a:r>
                <a:rPr lang="en-US" altLang="zh-CN" sz="1800">
                  <a:solidFill>
                    <a:srgbClr val="FF0000"/>
                  </a:solidFill>
                  <a:latin typeface="微软雅黑" panose="020B0503020204020204" pitchFamily="34" charset="-122"/>
                  <a:ea typeface="微软雅黑" panose="020B0503020204020204" pitchFamily="34" charset="-122"/>
                </a:rPr>
                <a:t>(</a:t>
              </a:r>
              <a:r>
                <a:rPr lang="zh-CN" altLang="en-US" sz="1800">
                  <a:solidFill>
                    <a:srgbClr val="FF0000"/>
                  </a:solidFill>
                  <a:latin typeface="微软雅黑" panose="020B0503020204020204" pitchFamily="34" charset="-122"/>
                  <a:ea typeface="微软雅黑" panose="020B0503020204020204" pitchFamily="34" charset="-122"/>
                </a:rPr>
                <a:t>二进制</a:t>
              </a:r>
              <a:r>
                <a:rPr lang="en-US" altLang="zh-CN" sz="1800">
                  <a:solidFill>
                    <a:srgbClr val="FF0000"/>
                  </a:solidFill>
                  <a:latin typeface="微软雅黑" panose="020B0503020204020204" pitchFamily="34" charset="-122"/>
                  <a:ea typeface="微软雅黑" panose="020B0503020204020204" pitchFamily="34" charset="-122"/>
                </a:rPr>
                <a:t>)</a:t>
              </a:r>
            </a:p>
          </p:txBody>
        </p:sp>
      </p:grpSp>
      <p:sp>
        <p:nvSpPr>
          <p:cNvPr id="565289" name="Text Box 41"/>
          <p:cNvSpPr txBox="1">
            <a:spLocks noChangeArrowheads="1"/>
          </p:cNvSpPr>
          <p:nvPr/>
        </p:nvSpPr>
        <p:spPr bwMode="auto">
          <a:xfrm>
            <a:off x="1856901" y="4293096"/>
            <a:ext cx="4618038" cy="656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ts val="1600"/>
              </a:lnSpc>
              <a:spcBef>
                <a:spcPct val="50000"/>
              </a:spcBef>
              <a:buNone/>
            </a:pPr>
            <a:r>
              <a:rPr lang="en-US" altLang="zh-CN" sz="2000" dirty="0">
                <a:solidFill>
                  <a:srgbClr val="ED1611"/>
                </a:solidFill>
                <a:latin typeface="微软雅黑" panose="020B0503020204020204" pitchFamily="34" charset="-122"/>
                <a:ea typeface="微软雅黑" panose="020B0503020204020204" pitchFamily="34" charset="-122"/>
                <a:cs typeface="Arial" panose="020B0604020202020204" pitchFamily="34" charset="0"/>
              </a:rPr>
              <a:t>$  </a:t>
            </a:r>
            <a:r>
              <a:rPr lang="en-US" altLang="zh-CN" sz="2000" dirty="0" err="1">
                <a:latin typeface="微软雅黑" panose="020B0503020204020204" pitchFamily="34" charset="-122"/>
                <a:ea typeface="微软雅黑" panose="020B0503020204020204" pitchFamily="34" charset="-122"/>
                <a:cs typeface="Courier New" pitchFamily="49" charset="0"/>
                <a:sym typeface="Calibri Bold" charset="0"/>
              </a:rPr>
              <a:t>gcc</a:t>
            </a:r>
            <a:r>
              <a:rPr lang="en-US" altLang="zh-CN" sz="2000" dirty="0">
                <a:latin typeface="微软雅黑" panose="020B0503020204020204" pitchFamily="34" charset="-122"/>
                <a:ea typeface="微软雅黑" panose="020B0503020204020204" pitchFamily="34" charset="-122"/>
                <a:cs typeface="Courier New" pitchFamily="49" charset="0"/>
                <a:sym typeface="Calibri Bold" charset="0"/>
              </a:rPr>
              <a:t> –o hello </a:t>
            </a:r>
            <a:r>
              <a:rPr lang="en-US" altLang="zh-CN" sz="2000" dirty="0" err="1">
                <a:latin typeface="微软雅黑" panose="020B0503020204020204" pitchFamily="34" charset="-122"/>
                <a:ea typeface="微软雅黑" panose="020B0503020204020204" pitchFamily="34" charset="-122"/>
                <a:cs typeface="Courier New" pitchFamily="49" charset="0"/>
                <a:sym typeface="Calibri Bold" charset="0"/>
              </a:rPr>
              <a:t>hello.c</a:t>
            </a:r>
            <a:endParaRPr lang="en-US" altLang="zh-CN" sz="2000" dirty="0">
              <a:latin typeface="微软雅黑" panose="020B0503020204020204" pitchFamily="34" charset="-122"/>
              <a:ea typeface="微软雅黑" panose="020B0503020204020204" pitchFamily="34" charset="-122"/>
              <a:cs typeface="Courier New" pitchFamily="49" charset="0"/>
              <a:sym typeface="Calibri Bold" charset="0"/>
            </a:endParaRPr>
          </a:p>
          <a:p>
            <a:pPr eaLnBrk="1" hangingPunct="1">
              <a:lnSpc>
                <a:spcPts val="1600"/>
              </a:lnSpc>
              <a:spcBef>
                <a:spcPct val="50000"/>
              </a:spcBef>
              <a:buNone/>
            </a:pPr>
            <a:r>
              <a:rPr lang="en-US" altLang="zh-CN" sz="1800" dirty="0">
                <a:solidFill>
                  <a:srgbClr val="ED1611"/>
                </a:solidFill>
                <a:latin typeface="微软雅黑" panose="020B0503020204020204" pitchFamily="34" charset="-122"/>
                <a:ea typeface="微软雅黑" panose="020B0503020204020204" pitchFamily="34" charset="-122"/>
                <a:cs typeface="Arial" panose="020B0604020202020204" pitchFamily="34" charset="0"/>
              </a:rPr>
              <a:t>$ </a:t>
            </a:r>
            <a:r>
              <a:rPr lang="en-US" altLang="zh-CN" sz="1800" dirty="0">
                <a:latin typeface="微软雅黑" panose="020B0503020204020204" pitchFamily="34" charset="-122"/>
                <a:ea typeface="微软雅黑" panose="020B0503020204020204" pitchFamily="34" charset="-122"/>
                <a:cs typeface="Arial" panose="020B0604020202020204" pitchFamily="34" charset="0"/>
              </a:rPr>
              <a:t>./</a:t>
            </a:r>
            <a:r>
              <a:rPr lang="en-US" altLang="zh-CN" sz="1800" dirty="0">
                <a:latin typeface="微软雅黑" panose="020B0503020204020204" pitchFamily="34" charset="-122"/>
                <a:ea typeface="微软雅黑" panose="020B0503020204020204" pitchFamily="34" charset="-122"/>
                <a:cs typeface="Courier New" pitchFamily="49" charset="0"/>
                <a:sym typeface="Calibri Bold" charset="0"/>
              </a:rPr>
              <a:t>hello</a:t>
            </a:r>
            <a:endParaRPr lang="zh-CN" altLang="en-US" sz="1800" b="0" dirty="0">
              <a:latin typeface="微软雅黑" panose="020B0503020204020204" pitchFamily="34" charset="-122"/>
              <a:ea typeface="微软雅黑" panose="020B0503020204020204" pitchFamily="34" charset="-122"/>
              <a:cs typeface="Courier New" pitchFamily="49" charset="0"/>
            </a:endParaRPr>
          </a:p>
        </p:txBody>
      </p:sp>
      <p:sp>
        <p:nvSpPr>
          <p:cNvPr id="2" name="矩形 1"/>
          <p:cNvSpPr/>
          <p:nvPr/>
        </p:nvSpPr>
        <p:spPr>
          <a:xfrm>
            <a:off x="10776520" y="987425"/>
            <a:ext cx="1122423" cy="327782"/>
          </a:xfrm>
          <a:prstGeom prst="rect">
            <a:avLst/>
          </a:prstGeom>
        </p:spPr>
        <p:txBody>
          <a:bodyPr wrap="none">
            <a:spAutoFit/>
          </a:bodyPr>
          <a:lstStyle/>
          <a:p>
            <a:pPr>
              <a:buNone/>
            </a:pPr>
            <a:r>
              <a:rPr lang="en-US" altLang="zh-CN" dirty="0"/>
              <a:t>#</a:t>
            </a:r>
            <a:r>
              <a:rPr lang="zh-CN" altLang="en-US" dirty="0"/>
              <a:t>：</a:t>
            </a:r>
            <a:r>
              <a:rPr lang="en-US" altLang="zh-CN" dirty="0"/>
              <a:t>35/23</a:t>
            </a:r>
            <a:endParaRPr lang="zh-CN" altLang="en-US" dirty="0"/>
          </a:p>
        </p:txBody>
      </p:sp>
    </p:spTree>
    <p:extLst>
      <p:ext uri="{BB962C8B-B14F-4D97-AF65-F5344CB8AC3E}">
        <p14:creationId xmlns:p14="http://schemas.microsoft.com/office/powerpoint/2010/main" val="244852577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59440"/>
                                        </p:tgtEl>
                                        <p:attrNameLst>
                                          <p:attrName>style.visibility</p:attrName>
                                        </p:attrNameLst>
                                      </p:cBhvr>
                                      <p:to>
                                        <p:strVal val="visible"/>
                                      </p:to>
                                    </p:set>
                                    <p:animEffect transition="in" filter="blinds(horizontal)">
                                      <p:cBhvr>
                                        <p:cTn id="7" dur="500"/>
                                        <p:tgtEl>
                                          <p:spTgt spid="35944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59431">
                                            <p:txEl>
                                              <p:pRg st="0" end="0"/>
                                            </p:txEl>
                                          </p:spTgt>
                                        </p:tgtEl>
                                        <p:attrNameLst>
                                          <p:attrName>style.visibility</p:attrName>
                                        </p:attrNameLst>
                                      </p:cBhvr>
                                      <p:to>
                                        <p:strVal val="visible"/>
                                      </p:to>
                                    </p:set>
                                    <p:animEffect transition="in" filter="blinds(horizontal)">
                                      <p:cBhvr>
                                        <p:cTn id="12" dur="500"/>
                                        <p:tgtEl>
                                          <p:spTgt spid="359431">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59430"/>
                                        </p:tgtEl>
                                        <p:attrNameLst>
                                          <p:attrName>style.visibility</p:attrName>
                                        </p:attrNameLst>
                                      </p:cBhvr>
                                      <p:to>
                                        <p:strVal val="visible"/>
                                      </p:to>
                                    </p:set>
                                    <p:animEffect transition="in" filter="blinds(horizontal)">
                                      <p:cBhvr>
                                        <p:cTn id="17" dur="500"/>
                                        <p:tgtEl>
                                          <p:spTgt spid="359430"/>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65263"/>
                                        </p:tgtEl>
                                        <p:attrNameLst>
                                          <p:attrName>style.visibility</p:attrName>
                                        </p:attrNameLst>
                                      </p:cBhvr>
                                      <p:to>
                                        <p:strVal val="visible"/>
                                      </p:to>
                                    </p:set>
                                    <p:animEffect transition="in" filter="blinds(horizontal)">
                                      <p:cBhvr>
                                        <p:cTn id="22" dur="500"/>
                                        <p:tgtEl>
                                          <p:spTgt spid="56526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65289"/>
                                        </p:tgtEl>
                                        <p:attrNameLst>
                                          <p:attrName>style.visibility</p:attrName>
                                        </p:attrNameLst>
                                      </p:cBhvr>
                                      <p:to>
                                        <p:strVal val="visible"/>
                                      </p:to>
                                    </p:set>
                                    <p:animEffect transition="in" filter="blinds(horizontal)">
                                      <p:cBhvr>
                                        <p:cTn id="27" dur="500"/>
                                        <p:tgtEl>
                                          <p:spTgt spid="565289"/>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565264"/>
                                        </p:tgtEl>
                                        <p:attrNameLst>
                                          <p:attrName>style.visibility</p:attrName>
                                        </p:attrNameLst>
                                      </p:cBhvr>
                                      <p:to>
                                        <p:strVal val="visible"/>
                                      </p:to>
                                    </p:set>
                                    <p:animEffect transition="in" filter="blinds(horizontal)">
                                      <p:cBhvr>
                                        <p:cTn id="32" dur="500"/>
                                        <p:tgtEl>
                                          <p:spTgt spid="56526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565256"/>
                                        </p:tgtEl>
                                        <p:attrNameLst>
                                          <p:attrName>style.visibility</p:attrName>
                                        </p:attrNameLst>
                                      </p:cBhvr>
                                      <p:to>
                                        <p:strVal val="visible"/>
                                      </p:to>
                                    </p:set>
                                    <p:animEffect transition="in" filter="blinds(horizontal)">
                                      <p:cBhvr>
                                        <p:cTn id="37" dur="500"/>
                                        <p:tgtEl>
                                          <p:spTgt spid="565256"/>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nodeType="clickEffect">
                                  <p:stCondLst>
                                    <p:cond delay="0"/>
                                  </p:stCondLst>
                                  <p:childTnLst>
                                    <p:set>
                                      <p:cBhvr>
                                        <p:cTn id="41" dur="1" fill="hold">
                                          <p:stCondLst>
                                            <p:cond delay="0"/>
                                          </p:stCondLst>
                                        </p:cTn>
                                        <p:tgtEl>
                                          <p:spTgt spid="565269"/>
                                        </p:tgtEl>
                                        <p:attrNameLst>
                                          <p:attrName>style.visibility</p:attrName>
                                        </p:attrNameLst>
                                      </p:cBhvr>
                                      <p:to>
                                        <p:strVal val="visible"/>
                                      </p:to>
                                    </p:set>
                                    <p:animEffect transition="in" filter="blinds(horizontal)">
                                      <p:cBhvr>
                                        <p:cTn id="42" dur="500"/>
                                        <p:tgtEl>
                                          <p:spTgt spid="565269"/>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565257"/>
                                        </p:tgtEl>
                                        <p:attrNameLst>
                                          <p:attrName>style.visibility</p:attrName>
                                        </p:attrNameLst>
                                      </p:cBhvr>
                                      <p:to>
                                        <p:strVal val="visible"/>
                                      </p:to>
                                    </p:set>
                                    <p:animEffect transition="in" filter="blinds(horizontal)">
                                      <p:cBhvr>
                                        <p:cTn id="47" dur="500"/>
                                        <p:tgtEl>
                                          <p:spTgt spid="565257"/>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3" presetClass="entr" presetSubtype="10" fill="hold" nodeType="clickEffect">
                                  <p:stCondLst>
                                    <p:cond delay="0"/>
                                  </p:stCondLst>
                                  <p:childTnLst>
                                    <p:set>
                                      <p:cBhvr>
                                        <p:cTn id="51" dur="1" fill="hold">
                                          <p:stCondLst>
                                            <p:cond delay="0"/>
                                          </p:stCondLst>
                                        </p:cTn>
                                        <p:tgtEl>
                                          <p:spTgt spid="565274"/>
                                        </p:tgtEl>
                                        <p:attrNameLst>
                                          <p:attrName>style.visibility</p:attrName>
                                        </p:attrNameLst>
                                      </p:cBhvr>
                                      <p:to>
                                        <p:strVal val="visible"/>
                                      </p:to>
                                    </p:set>
                                    <p:animEffect transition="in" filter="blinds(horizontal)">
                                      <p:cBhvr>
                                        <p:cTn id="52" dur="500"/>
                                        <p:tgtEl>
                                          <p:spTgt spid="565274"/>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65258"/>
                                        </p:tgtEl>
                                        <p:attrNameLst>
                                          <p:attrName>style.visibility</p:attrName>
                                        </p:attrNameLst>
                                      </p:cBhvr>
                                      <p:to>
                                        <p:strVal val="visible"/>
                                      </p:to>
                                    </p:set>
                                    <p:animEffect transition="in" filter="blinds(horizontal)">
                                      <p:cBhvr>
                                        <p:cTn id="57" dur="500"/>
                                        <p:tgtEl>
                                          <p:spTgt spid="565258"/>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3" presetClass="entr" presetSubtype="10" fill="hold" nodeType="clickEffect">
                                  <p:stCondLst>
                                    <p:cond delay="0"/>
                                  </p:stCondLst>
                                  <p:childTnLst>
                                    <p:set>
                                      <p:cBhvr>
                                        <p:cTn id="61" dur="1" fill="hold">
                                          <p:stCondLst>
                                            <p:cond delay="0"/>
                                          </p:stCondLst>
                                        </p:cTn>
                                        <p:tgtEl>
                                          <p:spTgt spid="565279"/>
                                        </p:tgtEl>
                                        <p:attrNameLst>
                                          <p:attrName>style.visibility</p:attrName>
                                        </p:attrNameLst>
                                      </p:cBhvr>
                                      <p:to>
                                        <p:strVal val="visible"/>
                                      </p:to>
                                    </p:set>
                                    <p:animEffect transition="in" filter="blinds(horizontal)">
                                      <p:cBhvr>
                                        <p:cTn id="62" dur="500"/>
                                        <p:tgtEl>
                                          <p:spTgt spid="565279"/>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3" presetClass="entr" presetSubtype="10" fill="hold" nodeType="clickEffect">
                                  <p:stCondLst>
                                    <p:cond delay="0"/>
                                  </p:stCondLst>
                                  <p:childTnLst>
                                    <p:set>
                                      <p:cBhvr>
                                        <p:cTn id="66" dur="1" fill="hold">
                                          <p:stCondLst>
                                            <p:cond delay="0"/>
                                          </p:stCondLst>
                                        </p:cTn>
                                        <p:tgtEl>
                                          <p:spTgt spid="565260"/>
                                        </p:tgtEl>
                                        <p:attrNameLst>
                                          <p:attrName>style.visibility</p:attrName>
                                        </p:attrNameLst>
                                      </p:cBhvr>
                                      <p:to>
                                        <p:strVal val="visible"/>
                                      </p:to>
                                    </p:set>
                                    <p:animEffect transition="in" filter="blinds(horizontal)">
                                      <p:cBhvr>
                                        <p:cTn id="67" dur="500"/>
                                        <p:tgtEl>
                                          <p:spTgt spid="565260"/>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565259"/>
                                        </p:tgtEl>
                                        <p:attrNameLst>
                                          <p:attrName>style.visibility</p:attrName>
                                        </p:attrNameLst>
                                      </p:cBhvr>
                                      <p:to>
                                        <p:strVal val="visible"/>
                                      </p:to>
                                    </p:set>
                                    <p:animEffect transition="in" filter="blinds(horizontal)">
                                      <p:cBhvr>
                                        <p:cTn id="72" dur="500"/>
                                        <p:tgtEl>
                                          <p:spTgt spid="565259"/>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3" presetClass="entr" presetSubtype="10" fill="hold" nodeType="clickEffect">
                                  <p:stCondLst>
                                    <p:cond delay="0"/>
                                  </p:stCondLst>
                                  <p:childTnLst>
                                    <p:set>
                                      <p:cBhvr>
                                        <p:cTn id="76" dur="1" fill="hold">
                                          <p:stCondLst>
                                            <p:cond delay="0"/>
                                          </p:stCondLst>
                                        </p:cTn>
                                        <p:tgtEl>
                                          <p:spTgt spid="565284"/>
                                        </p:tgtEl>
                                        <p:attrNameLst>
                                          <p:attrName>style.visibility</p:attrName>
                                        </p:attrNameLst>
                                      </p:cBhvr>
                                      <p:to>
                                        <p:strVal val="visible"/>
                                      </p:to>
                                    </p:set>
                                    <p:animEffect transition="in" filter="blinds(horizontal)">
                                      <p:cBhvr>
                                        <p:cTn id="77" dur="500"/>
                                        <p:tgtEl>
                                          <p:spTgt spid="565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430" grpId="0" animBg="1"/>
      <p:bldP spid="359440" grpId="0"/>
      <p:bldP spid="565256" grpId="0" animBg="1"/>
      <p:bldP spid="565257" grpId="0" animBg="1"/>
      <p:bldP spid="565258" grpId="0" animBg="1"/>
      <p:bldP spid="565259" grpId="0" animBg="1"/>
      <p:bldP spid="565263" grpId="0"/>
      <p:bldP spid="56528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8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7989" y="973139"/>
            <a:ext cx="7621587" cy="489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27" name="Rectangle 2"/>
          <p:cNvSpPr>
            <a:spLocks noGrp="1" noChangeArrowheads="1"/>
          </p:cNvSpPr>
          <p:nvPr>
            <p:ph type="title" idx="4294967295"/>
          </p:nvPr>
        </p:nvSpPr>
        <p:spPr>
          <a:xfrm>
            <a:off x="358323" y="105738"/>
            <a:ext cx="5629275" cy="533288"/>
          </a:xfrm>
        </p:spPr>
        <p:txBody>
          <a:bodyPr vert="horz" wrap="square" lIns="63500" tIns="25400" rIns="63500" bIns="25400" numCol="1" anchor="t" anchorCtr="0" compatLnSpc="1">
            <a:prstTxWarp prst="textNoShape">
              <a:avLst/>
            </a:prstTxWarp>
            <a:spAutoFit/>
          </a:bodyPr>
          <a:lstStyle/>
          <a:p>
            <a:r>
              <a:rPr lang="en-US" altLang="zh-CN" sz="3600" dirty="0">
                <a:latin typeface="Times New Roman" panose="02020603050405020304" pitchFamily="18" charset="0"/>
                <a:cs typeface="Times New Roman" panose="02020603050405020304" pitchFamily="18" charset="0"/>
              </a:rPr>
              <a:t>Hello, World</a:t>
            </a:r>
            <a:r>
              <a:rPr lang="zh-CN" altLang="en-US" sz="3600" dirty="0">
                <a:latin typeface="Times New Roman" panose="02020603050405020304" pitchFamily="18" charset="0"/>
                <a:cs typeface="Times New Roman" panose="02020603050405020304" pitchFamily="18" charset="0"/>
              </a:rPr>
              <a:t>中的数据流</a:t>
            </a:r>
          </a:p>
        </p:txBody>
      </p:sp>
      <p:sp>
        <p:nvSpPr>
          <p:cNvPr id="364552" name="Line 8"/>
          <p:cNvSpPr>
            <a:spLocks noChangeShapeType="1"/>
          </p:cNvSpPr>
          <p:nvPr/>
        </p:nvSpPr>
        <p:spPr bwMode="auto">
          <a:xfrm flipV="1">
            <a:off x="3041650" y="3968750"/>
            <a:ext cx="0" cy="609600"/>
          </a:xfrm>
          <a:prstGeom prst="line">
            <a:avLst/>
          </a:prstGeom>
          <a:noFill/>
          <a:ln w="38100">
            <a:solidFill>
              <a:srgbClr val="CC3300"/>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53" name="Line 9"/>
          <p:cNvSpPr>
            <a:spLocks noChangeShapeType="1"/>
          </p:cNvSpPr>
          <p:nvPr/>
        </p:nvSpPr>
        <p:spPr bwMode="auto">
          <a:xfrm>
            <a:off x="3041651" y="4014788"/>
            <a:ext cx="2974975" cy="0"/>
          </a:xfrm>
          <a:prstGeom prst="line">
            <a:avLst/>
          </a:prstGeom>
          <a:noFill/>
          <a:ln w="38100">
            <a:solidFill>
              <a:srgbClr val="CC3300"/>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54" name="Line 10"/>
          <p:cNvSpPr>
            <a:spLocks noChangeShapeType="1"/>
          </p:cNvSpPr>
          <p:nvPr/>
        </p:nvSpPr>
        <p:spPr bwMode="auto">
          <a:xfrm flipV="1">
            <a:off x="5967413" y="3338514"/>
            <a:ext cx="0" cy="625475"/>
          </a:xfrm>
          <a:prstGeom prst="line">
            <a:avLst/>
          </a:prstGeom>
          <a:noFill/>
          <a:ln w="38100">
            <a:solidFill>
              <a:srgbClr val="CC3300"/>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55" name="Line 11"/>
          <p:cNvSpPr>
            <a:spLocks noChangeShapeType="1"/>
          </p:cNvSpPr>
          <p:nvPr/>
        </p:nvSpPr>
        <p:spPr bwMode="auto">
          <a:xfrm flipH="1" flipV="1">
            <a:off x="3402014" y="3159126"/>
            <a:ext cx="2147887" cy="28575"/>
          </a:xfrm>
          <a:prstGeom prst="line">
            <a:avLst/>
          </a:prstGeom>
          <a:noFill/>
          <a:ln w="38100">
            <a:solidFill>
              <a:srgbClr val="CC3300"/>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56" name="Line 12"/>
          <p:cNvSpPr>
            <a:spLocks noChangeShapeType="1"/>
          </p:cNvSpPr>
          <p:nvPr/>
        </p:nvSpPr>
        <p:spPr bwMode="auto">
          <a:xfrm flipV="1">
            <a:off x="3402013" y="2438401"/>
            <a:ext cx="0" cy="739775"/>
          </a:xfrm>
          <a:prstGeom prst="line">
            <a:avLst/>
          </a:prstGeom>
          <a:noFill/>
          <a:ln w="38100">
            <a:solidFill>
              <a:srgbClr val="CC3300"/>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grpSp>
        <p:nvGrpSpPr>
          <p:cNvPr id="2" name="Group 14"/>
          <p:cNvGrpSpPr>
            <a:grpSpLocks/>
          </p:cNvGrpSpPr>
          <p:nvPr/>
        </p:nvGrpSpPr>
        <p:grpSpPr bwMode="auto">
          <a:xfrm>
            <a:off x="2906714" y="4554538"/>
            <a:ext cx="1190625" cy="1268412"/>
            <a:chOff x="1051" y="2980"/>
            <a:chExt cx="750" cy="799"/>
          </a:xfrm>
        </p:grpSpPr>
        <p:sp>
          <p:nvSpPr>
            <p:cNvPr id="77855" name="Line 7"/>
            <p:cNvSpPr>
              <a:spLocks noChangeShapeType="1"/>
            </p:cNvSpPr>
            <p:nvPr/>
          </p:nvSpPr>
          <p:spPr bwMode="auto">
            <a:xfrm flipH="1" flipV="1">
              <a:off x="1134" y="2980"/>
              <a:ext cx="256" cy="330"/>
            </a:xfrm>
            <a:prstGeom prst="line">
              <a:avLst/>
            </a:prstGeom>
            <a:noFill/>
            <a:ln w="38100">
              <a:solidFill>
                <a:srgbClr val="CC3300"/>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77856" name="Text Box 13"/>
            <p:cNvSpPr txBox="1">
              <a:spLocks noChangeArrowheads="1"/>
            </p:cNvSpPr>
            <p:nvPr/>
          </p:nvSpPr>
          <p:spPr bwMode="auto">
            <a:xfrm>
              <a:off x="1051" y="3548"/>
              <a:ext cx="75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a:lnSpc>
                  <a:spcPct val="100000"/>
                </a:lnSpc>
                <a:spcBef>
                  <a:spcPct val="50000"/>
                </a:spcBef>
                <a:buFontTx/>
                <a:buNone/>
              </a:pPr>
              <a:r>
                <a:rPr lang="en-US" altLang="zh-CN" sz="1800">
                  <a:solidFill>
                    <a:srgbClr val="CC3300"/>
                  </a:solidFill>
                  <a:cs typeface="Arial" panose="020B0604020202020204" pitchFamily="34" charset="0"/>
                </a:rPr>
                <a:t>./hello</a:t>
              </a:r>
            </a:p>
          </p:txBody>
        </p:sp>
      </p:grpSp>
      <p:sp>
        <p:nvSpPr>
          <p:cNvPr id="364559" name="Line 15"/>
          <p:cNvSpPr>
            <a:spLocks noChangeShapeType="1"/>
          </p:cNvSpPr>
          <p:nvPr/>
        </p:nvSpPr>
        <p:spPr bwMode="auto">
          <a:xfrm flipV="1">
            <a:off x="3627438" y="2259013"/>
            <a:ext cx="0" cy="596900"/>
          </a:xfrm>
          <a:prstGeom prst="line">
            <a:avLst/>
          </a:prstGeom>
          <a:noFill/>
          <a:ln w="38100">
            <a:solidFill>
              <a:srgbClr val="CC3300"/>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60" name="Line 16"/>
          <p:cNvSpPr>
            <a:spLocks noChangeShapeType="1"/>
          </p:cNvSpPr>
          <p:nvPr/>
        </p:nvSpPr>
        <p:spPr bwMode="auto">
          <a:xfrm flipH="1" flipV="1">
            <a:off x="3581401" y="2843214"/>
            <a:ext cx="4340225" cy="14287"/>
          </a:xfrm>
          <a:prstGeom prst="line">
            <a:avLst/>
          </a:prstGeom>
          <a:noFill/>
          <a:ln w="38100">
            <a:solidFill>
              <a:srgbClr val="CC3300"/>
            </a:solidFill>
            <a:miter lim="800000"/>
            <a:headEnd type="triangle" w="med" len="me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61" name="Line 17"/>
          <p:cNvSpPr>
            <a:spLocks noChangeShapeType="1"/>
          </p:cNvSpPr>
          <p:nvPr/>
        </p:nvSpPr>
        <p:spPr bwMode="auto">
          <a:xfrm flipV="1">
            <a:off x="7137400" y="3910014"/>
            <a:ext cx="0" cy="625475"/>
          </a:xfrm>
          <a:prstGeom prst="line">
            <a:avLst/>
          </a:prstGeom>
          <a:noFill/>
          <a:ln w="38100">
            <a:solidFill>
              <a:srgbClr val="0066CC"/>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62" name="Line 18"/>
          <p:cNvSpPr>
            <a:spLocks noChangeShapeType="1"/>
          </p:cNvSpPr>
          <p:nvPr/>
        </p:nvSpPr>
        <p:spPr bwMode="auto">
          <a:xfrm>
            <a:off x="6146801" y="3932238"/>
            <a:ext cx="1031875" cy="0"/>
          </a:xfrm>
          <a:prstGeom prst="line">
            <a:avLst/>
          </a:prstGeom>
          <a:noFill/>
          <a:ln w="38100">
            <a:solidFill>
              <a:srgbClr val="0066CC"/>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63" name="Line 19"/>
          <p:cNvSpPr>
            <a:spLocks noChangeShapeType="1"/>
          </p:cNvSpPr>
          <p:nvPr/>
        </p:nvSpPr>
        <p:spPr bwMode="auto">
          <a:xfrm flipV="1">
            <a:off x="6146800" y="3319464"/>
            <a:ext cx="0" cy="625475"/>
          </a:xfrm>
          <a:prstGeom prst="line">
            <a:avLst/>
          </a:prstGeom>
          <a:noFill/>
          <a:ln w="38100">
            <a:solidFill>
              <a:srgbClr val="0066CC"/>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64" name="Line 20"/>
          <p:cNvSpPr>
            <a:spLocks noChangeShapeType="1"/>
          </p:cNvSpPr>
          <p:nvPr/>
        </p:nvSpPr>
        <p:spPr bwMode="auto">
          <a:xfrm flipH="1" flipV="1">
            <a:off x="6416676" y="3203576"/>
            <a:ext cx="1566863" cy="28575"/>
          </a:xfrm>
          <a:prstGeom prst="line">
            <a:avLst/>
          </a:prstGeom>
          <a:noFill/>
          <a:ln w="38100">
            <a:solidFill>
              <a:srgbClr val="0066CC"/>
            </a:solidFill>
            <a:miter lim="800000"/>
            <a:headEnd type="triangle" w="med" len="me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65" name="Text Box 21">
            <a:extLst>
              <a:ext uri="{FF2B5EF4-FFF2-40B4-BE49-F238E27FC236}">
                <a16:creationId xmlns:a16="http://schemas.microsoft.com/office/drawing/2014/main" id="{21633363-E20A-4A3C-9321-99D3CF7158D2}"/>
              </a:ext>
            </a:extLst>
          </p:cNvPr>
          <p:cNvSpPr txBox="1">
            <a:spLocks noChangeArrowheads="1"/>
          </p:cNvSpPr>
          <p:nvPr/>
        </p:nvSpPr>
        <p:spPr bwMode="auto">
          <a:xfrm>
            <a:off x="7391673" y="5387976"/>
            <a:ext cx="1944687" cy="32778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ct val="50000"/>
              </a:spcBef>
              <a:buNone/>
              <a:defRPr/>
            </a:pPr>
            <a:r>
              <a:rPr lang="en-US" altLang="zh-CN" b="1" dirty="0">
                <a:solidFill>
                  <a:srgbClr val="0066CC"/>
                </a:solidFill>
                <a:effectLst>
                  <a:outerShdw blurRad="38100" dist="38100" dir="2700000" algn="tl">
                    <a:srgbClr val="C0C0C0"/>
                  </a:outerShdw>
                </a:effectLst>
                <a:cs typeface="Arial" panose="020B0604020202020204" pitchFamily="34" charset="0"/>
              </a:rPr>
              <a:t>hello</a:t>
            </a:r>
            <a:r>
              <a:rPr lang="zh-CN" altLang="en-US" b="1" dirty="0">
                <a:solidFill>
                  <a:srgbClr val="0066CC"/>
                </a:solidFill>
                <a:effectLst>
                  <a:outerShdw blurRad="38100" dist="38100" dir="2700000" algn="tl">
                    <a:srgbClr val="C0C0C0"/>
                  </a:outerShdw>
                </a:effectLst>
                <a:cs typeface="Arial" panose="020B0604020202020204" pitchFamily="34" charset="0"/>
              </a:rPr>
              <a:t>可执行文件</a:t>
            </a:r>
            <a:endParaRPr lang="zh-CN" altLang="en-US" b="1" dirty="0">
              <a:solidFill>
                <a:schemeClr val="accent2"/>
              </a:solidFill>
              <a:cs typeface="Arial" panose="020B0604020202020204" pitchFamily="34" charset="0"/>
            </a:endParaRPr>
          </a:p>
        </p:txBody>
      </p:sp>
      <p:sp>
        <p:nvSpPr>
          <p:cNvPr id="364567" name="Text Box 23"/>
          <p:cNvSpPr txBox="1">
            <a:spLocks noChangeArrowheads="1"/>
          </p:cNvSpPr>
          <p:nvPr/>
        </p:nvSpPr>
        <p:spPr bwMode="auto">
          <a:xfrm>
            <a:off x="5364163" y="922339"/>
            <a:ext cx="3789362" cy="998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15000"/>
              </a:spcBef>
              <a:buFontTx/>
              <a:buNone/>
            </a:pPr>
            <a:r>
              <a:rPr lang="en-US" altLang="zh-CN" sz="1800" dirty="0">
                <a:solidFill>
                  <a:srgbClr val="CC3300"/>
                </a:solidFill>
                <a:latin typeface="微软雅黑" panose="020B0503020204020204" pitchFamily="34" charset="-122"/>
                <a:ea typeface="微软雅黑" panose="020B0503020204020204" pitchFamily="34" charset="-122"/>
              </a:rPr>
              <a:t>Red</a:t>
            </a:r>
            <a:r>
              <a:rPr lang="zh-CN" altLang="en-US" sz="1800" dirty="0">
                <a:solidFill>
                  <a:srgbClr val="CC3300"/>
                </a:solidFill>
                <a:latin typeface="微软雅黑" panose="020B0503020204020204" pitchFamily="34" charset="-122"/>
                <a:ea typeface="微软雅黑" panose="020B0503020204020204" pitchFamily="34" charset="-122"/>
              </a:rPr>
              <a:t>：</a:t>
            </a:r>
            <a:r>
              <a:rPr lang="en-US" altLang="zh-CN" sz="1800" dirty="0">
                <a:solidFill>
                  <a:srgbClr val="CC3300"/>
                </a:solidFill>
                <a:latin typeface="微软雅黑" panose="020B0503020204020204" pitchFamily="34" charset="-122"/>
                <a:ea typeface="微软雅黑" panose="020B0503020204020204" pitchFamily="34" charset="-122"/>
              </a:rPr>
              <a:t>shell</a:t>
            </a:r>
            <a:r>
              <a:rPr lang="zh-CN" altLang="en-US" sz="1800" dirty="0">
                <a:solidFill>
                  <a:srgbClr val="CC3300"/>
                </a:solidFill>
                <a:latin typeface="微软雅黑" panose="020B0503020204020204" pitchFamily="34" charset="-122"/>
                <a:ea typeface="微软雅黑" panose="020B0503020204020204" pitchFamily="34" charset="-122"/>
              </a:rPr>
              <a:t>命令行处理</a:t>
            </a:r>
          </a:p>
          <a:p>
            <a:pPr>
              <a:lnSpc>
                <a:spcPct val="100000"/>
              </a:lnSpc>
              <a:spcBef>
                <a:spcPct val="15000"/>
              </a:spcBef>
              <a:buFontTx/>
              <a:buNone/>
            </a:pPr>
            <a:r>
              <a:rPr lang="en-US" altLang="zh-CN" sz="1800" dirty="0">
                <a:solidFill>
                  <a:srgbClr val="0066CC"/>
                </a:solidFill>
                <a:latin typeface="微软雅黑" panose="020B0503020204020204" pitchFamily="34" charset="-122"/>
                <a:ea typeface="微软雅黑" panose="020B0503020204020204" pitchFamily="34" charset="-122"/>
              </a:rPr>
              <a:t>Blue</a:t>
            </a:r>
            <a:r>
              <a:rPr lang="zh-CN" altLang="en-US" sz="1800" dirty="0">
                <a:solidFill>
                  <a:srgbClr val="0066CC"/>
                </a:solidFill>
                <a:latin typeface="微软雅黑" panose="020B0503020204020204" pitchFamily="34" charset="-122"/>
                <a:ea typeface="微软雅黑" panose="020B0503020204020204" pitchFamily="34" charset="-122"/>
              </a:rPr>
              <a:t>：可执行文件加载</a:t>
            </a:r>
          </a:p>
          <a:p>
            <a:pPr>
              <a:lnSpc>
                <a:spcPct val="100000"/>
              </a:lnSpc>
              <a:spcBef>
                <a:spcPct val="15000"/>
              </a:spcBef>
              <a:buFontTx/>
              <a:buNone/>
            </a:pPr>
            <a:r>
              <a:rPr lang="en-US" altLang="zh-CN" sz="1800" dirty="0">
                <a:solidFill>
                  <a:srgbClr val="008000"/>
                </a:solidFill>
                <a:latin typeface="微软雅黑" panose="020B0503020204020204" pitchFamily="34" charset="-122"/>
                <a:ea typeface="微软雅黑" panose="020B0503020204020204" pitchFamily="34" charset="-122"/>
              </a:rPr>
              <a:t>Cyan</a:t>
            </a:r>
            <a:r>
              <a:rPr lang="zh-CN" altLang="en-US" sz="1800" dirty="0">
                <a:solidFill>
                  <a:srgbClr val="008000"/>
                </a:solidFill>
                <a:latin typeface="微软雅黑" panose="020B0503020204020204" pitchFamily="34" charset="-122"/>
                <a:ea typeface="微软雅黑" panose="020B0503020204020204" pitchFamily="34" charset="-122"/>
              </a:rPr>
              <a:t>：</a:t>
            </a:r>
            <a:r>
              <a:rPr lang="en-US" altLang="zh-CN" sz="1800" dirty="0">
                <a:solidFill>
                  <a:srgbClr val="008000"/>
                </a:solidFill>
                <a:latin typeface="微软雅黑" panose="020B0503020204020204" pitchFamily="34" charset="-122"/>
                <a:ea typeface="微软雅黑" panose="020B0503020204020204" pitchFamily="34" charset="-122"/>
              </a:rPr>
              <a:t>hello</a:t>
            </a:r>
            <a:r>
              <a:rPr lang="zh-CN" altLang="en-US" sz="1800" dirty="0">
                <a:solidFill>
                  <a:srgbClr val="008000"/>
                </a:solidFill>
                <a:latin typeface="微软雅黑" panose="020B0503020204020204" pitchFamily="34" charset="-122"/>
                <a:ea typeface="微软雅黑" panose="020B0503020204020204" pitchFamily="34" charset="-122"/>
              </a:rPr>
              <a:t>程序执行过程</a:t>
            </a:r>
          </a:p>
        </p:txBody>
      </p:sp>
      <p:sp>
        <p:nvSpPr>
          <p:cNvPr id="364569" name="Text Box 25"/>
          <p:cNvSpPr txBox="1">
            <a:spLocks noChangeArrowheads="1"/>
          </p:cNvSpPr>
          <p:nvPr/>
        </p:nvSpPr>
        <p:spPr bwMode="auto">
          <a:xfrm>
            <a:off x="8742364" y="2657475"/>
            <a:ext cx="14509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a:lnSpc>
                <a:spcPct val="100000"/>
              </a:lnSpc>
              <a:spcBef>
                <a:spcPct val="50000"/>
              </a:spcBef>
              <a:buFontTx/>
              <a:buNone/>
            </a:pPr>
            <a:r>
              <a:rPr lang="en-US" altLang="zh-CN" sz="1600">
                <a:solidFill>
                  <a:srgbClr val="CC3300"/>
                </a:solidFill>
                <a:latin typeface="微软雅黑" panose="020B0503020204020204" pitchFamily="34" charset="-122"/>
                <a:ea typeface="微软雅黑" panose="020B0503020204020204" pitchFamily="34" charset="-122"/>
                <a:cs typeface="Arial" panose="020B0604020202020204" pitchFamily="34" charset="0"/>
              </a:rPr>
              <a:t>“./hello”</a:t>
            </a:r>
          </a:p>
        </p:txBody>
      </p:sp>
      <p:sp>
        <p:nvSpPr>
          <p:cNvPr id="364570" name="Text Box 26"/>
          <p:cNvSpPr txBox="1">
            <a:spLocks noChangeArrowheads="1"/>
          </p:cNvSpPr>
          <p:nvPr/>
        </p:nvSpPr>
        <p:spPr bwMode="auto">
          <a:xfrm>
            <a:off x="8839201" y="3019425"/>
            <a:ext cx="1609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rIns="0"/>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en-US" altLang="zh-CN" sz="1600">
                <a:solidFill>
                  <a:schemeClr val="accent2"/>
                </a:solidFill>
                <a:latin typeface="微软雅黑" panose="020B0503020204020204" pitchFamily="34" charset="-122"/>
                <a:ea typeface="微软雅黑" panose="020B0503020204020204" pitchFamily="34" charset="-122"/>
                <a:cs typeface="Arial" panose="020B0604020202020204" pitchFamily="34" charset="0"/>
              </a:rPr>
              <a:t>“hello,world\n”</a:t>
            </a:r>
          </a:p>
        </p:txBody>
      </p:sp>
      <p:sp>
        <p:nvSpPr>
          <p:cNvPr id="364571" name="Text Box 27"/>
          <p:cNvSpPr txBox="1">
            <a:spLocks noChangeArrowheads="1"/>
          </p:cNvSpPr>
          <p:nvPr/>
        </p:nvSpPr>
        <p:spPr bwMode="auto">
          <a:xfrm>
            <a:off x="3968750" y="5430838"/>
            <a:ext cx="2090738"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a:lnSpc>
                <a:spcPct val="100000"/>
              </a:lnSpc>
              <a:spcBef>
                <a:spcPct val="50000"/>
              </a:spcBef>
              <a:buFontTx/>
              <a:buNone/>
            </a:pPr>
            <a:r>
              <a:rPr lang="en-US" altLang="zh-CN" sz="1800">
                <a:solidFill>
                  <a:srgbClr val="008000"/>
                </a:solidFill>
                <a:cs typeface="Arial" panose="020B0604020202020204" pitchFamily="34" charset="0"/>
              </a:rPr>
              <a:t>hello,world</a:t>
            </a:r>
          </a:p>
        </p:txBody>
      </p:sp>
      <p:sp>
        <p:nvSpPr>
          <p:cNvPr id="364573" name="Line 29"/>
          <p:cNvSpPr>
            <a:spLocks noChangeShapeType="1"/>
          </p:cNvSpPr>
          <p:nvPr/>
        </p:nvSpPr>
        <p:spPr bwMode="auto">
          <a:xfrm flipH="1" flipV="1">
            <a:off x="3544889" y="3062289"/>
            <a:ext cx="4427537" cy="14287"/>
          </a:xfrm>
          <a:prstGeom prst="line">
            <a:avLst/>
          </a:prstGeom>
          <a:noFill/>
          <a:ln w="38100">
            <a:solidFill>
              <a:srgbClr val="008000"/>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74" name="Line 30"/>
          <p:cNvSpPr>
            <a:spLocks noChangeShapeType="1"/>
          </p:cNvSpPr>
          <p:nvPr/>
        </p:nvSpPr>
        <p:spPr bwMode="auto">
          <a:xfrm flipV="1">
            <a:off x="3516313" y="2300289"/>
            <a:ext cx="0" cy="739775"/>
          </a:xfrm>
          <a:prstGeom prst="line">
            <a:avLst/>
          </a:prstGeom>
          <a:noFill/>
          <a:ln w="38100">
            <a:solidFill>
              <a:srgbClr val="008000"/>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364575" name="Line 31"/>
          <p:cNvSpPr>
            <a:spLocks noChangeShapeType="1"/>
          </p:cNvSpPr>
          <p:nvPr/>
        </p:nvSpPr>
        <p:spPr bwMode="auto">
          <a:xfrm flipH="1" flipV="1">
            <a:off x="3168650" y="2295526"/>
            <a:ext cx="0" cy="1014413"/>
          </a:xfrm>
          <a:prstGeom prst="line">
            <a:avLst/>
          </a:prstGeom>
          <a:noFill/>
          <a:ln w="38100">
            <a:solidFill>
              <a:srgbClr val="008000"/>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76" name="Line 32"/>
          <p:cNvSpPr>
            <a:spLocks noChangeShapeType="1"/>
          </p:cNvSpPr>
          <p:nvPr/>
        </p:nvSpPr>
        <p:spPr bwMode="auto">
          <a:xfrm flipH="1" flipV="1">
            <a:off x="3402013" y="3324226"/>
            <a:ext cx="2351088" cy="28575"/>
          </a:xfrm>
          <a:prstGeom prst="line">
            <a:avLst/>
          </a:prstGeom>
          <a:noFill/>
          <a:ln w="38100">
            <a:solidFill>
              <a:srgbClr val="008000"/>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78" name="Line 34"/>
          <p:cNvSpPr>
            <a:spLocks noChangeShapeType="1"/>
          </p:cNvSpPr>
          <p:nvPr/>
        </p:nvSpPr>
        <p:spPr bwMode="auto">
          <a:xfrm flipV="1">
            <a:off x="5591175" y="3338514"/>
            <a:ext cx="0" cy="465137"/>
          </a:xfrm>
          <a:prstGeom prst="line">
            <a:avLst/>
          </a:prstGeom>
          <a:noFill/>
          <a:ln w="38100">
            <a:solidFill>
              <a:srgbClr val="008000"/>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79" name="Line 35"/>
          <p:cNvSpPr>
            <a:spLocks noChangeShapeType="1"/>
          </p:cNvSpPr>
          <p:nvPr/>
        </p:nvSpPr>
        <p:spPr bwMode="auto">
          <a:xfrm>
            <a:off x="4791076" y="3805238"/>
            <a:ext cx="798513" cy="0"/>
          </a:xfrm>
          <a:prstGeom prst="line">
            <a:avLst/>
          </a:prstGeom>
          <a:noFill/>
          <a:ln w="38100">
            <a:solidFill>
              <a:srgbClr val="008000"/>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81" name="Line 37"/>
          <p:cNvSpPr>
            <a:spLocks noChangeShapeType="1"/>
          </p:cNvSpPr>
          <p:nvPr/>
        </p:nvSpPr>
        <p:spPr bwMode="auto">
          <a:xfrm flipV="1">
            <a:off x="4776788" y="3786188"/>
            <a:ext cx="0" cy="741362"/>
          </a:xfrm>
          <a:prstGeom prst="line">
            <a:avLst/>
          </a:prstGeom>
          <a:noFill/>
          <a:ln w="38100">
            <a:solidFill>
              <a:srgbClr val="008000"/>
            </a:solidFill>
            <a:miter lim="800000"/>
            <a:headEnd type="triangle" w="med" len="med"/>
            <a:tailEnd/>
          </a:ln>
          <a:extLst>
            <a:ext uri="{909E8E84-426E-40DD-AFC4-6F175D3DCCD1}">
              <a14:hiddenFill xmlns:a14="http://schemas.microsoft.com/office/drawing/2010/main">
                <a:noFill/>
              </a14:hiddenFill>
            </a:ext>
          </a:extLst>
        </p:spPr>
        <p:txBody>
          <a:bodyPr wrap="none"/>
          <a:lstStyle/>
          <a:p>
            <a:endParaRPr lang="zh-CN" altLang="en-US"/>
          </a:p>
        </p:txBody>
      </p:sp>
      <p:sp>
        <p:nvSpPr>
          <p:cNvPr id="364582" name="Text Box 38"/>
          <p:cNvSpPr txBox="1">
            <a:spLocks noChangeArrowheads="1"/>
          </p:cNvSpPr>
          <p:nvPr/>
        </p:nvSpPr>
        <p:spPr bwMode="auto">
          <a:xfrm>
            <a:off x="1993901" y="6257926"/>
            <a:ext cx="7199313"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1800">
                <a:solidFill>
                  <a:srgbClr val="ED1611"/>
                </a:solidFill>
                <a:latin typeface="微软雅黑" panose="020B0503020204020204" pitchFamily="34" charset="-122"/>
                <a:ea typeface="微软雅黑" panose="020B0503020204020204" pitchFamily="34" charset="-122"/>
              </a:rPr>
              <a:t>所有过程都是在</a:t>
            </a:r>
            <a:r>
              <a:rPr lang="en-US" altLang="zh-CN" sz="1800">
                <a:solidFill>
                  <a:srgbClr val="ED1611"/>
                </a:solidFill>
                <a:latin typeface="微软雅黑" panose="020B0503020204020204" pitchFamily="34" charset="-122"/>
                <a:ea typeface="微软雅黑" panose="020B0503020204020204" pitchFamily="34" charset="-122"/>
              </a:rPr>
              <a:t>CPU</a:t>
            </a:r>
            <a:r>
              <a:rPr lang="zh-CN" altLang="en-US" sz="1800">
                <a:solidFill>
                  <a:srgbClr val="ED1611"/>
                </a:solidFill>
                <a:latin typeface="微软雅黑" panose="020B0503020204020204" pitchFamily="34" charset="-122"/>
                <a:ea typeface="微软雅黑" panose="020B0503020204020204" pitchFamily="34" charset="-122"/>
              </a:rPr>
              <a:t>执行指令所产生的控制信号的作用下进行的。</a:t>
            </a:r>
          </a:p>
        </p:txBody>
      </p:sp>
      <p:sp>
        <p:nvSpPr>
          <p:cNvPr id="364583" name="Text Box 39"/>
          <p:cNvSpPr txBox="1">
            <a:spLocks noChangeArrowheads="1"/>
          </p:cNvSpPr>
          <p:nvPr/>
        </p:nvSpPr>
        <p:spPr bwMode="auto">
          <a:xfrm>
            <a:off x="2012951" y="5919788"/>
            <a:ext cx="100597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50000"/>
              </a:spcBef>
              <a:buFontTx/>
              <a:buNone/>
            </a:pPr>
            <a:r>
              <a:rPr lang="zh-CN" altLang="en-US" sz="1800" dirty="0">
                <a:solidFill>
                  <a:schemeClr val="accent2"/>
                </a:solidFill>
                <a:latin typeface="Times New Roman" panose="02020603050405020304" pitchFamily="18" charset="0"/>
                <a:ea typeface="微软雅黑" panose="020B0503020204020204" pitchFamily="34" charset="-122"/>
              </a:rPr>
              <a:t>数据经常在各存储部件间传送。故现代计算机大多采用</a:t>
            </a:r>
            <a:r>
              <a:rPr lang="zh-CN" altLang="en-US" sz="1800" dirty="0">
                <a:solidFill>
                  <a:schemeClr val="accent2"/>
                </a:solidFill>
                <a:latin typeface="微软雅黑" panose="020B0503020204020204" pitchFamily="34" charset="-122"/>
                <a:ea typeface="微软雅黑" panose="020B0503020204020204" pitchFamily="34" charset="-122"/>
              </a:rPr>
              <a:t>“</a:t>
            </a:r>
            <a:r>
              <a:rPr lang="zh-CN" altLang="en-US" sz="1800" dirty="0">
                <a:solidFill>
                  <a:schemeClr val="accent2"/>
                </a:solidFill>
                <a:latin typeface="Times New Roman" panose="02020603050405020304" pitchFamily="18" charset="0"/>
                <a:ea typeface="微软雅黑" panose="020B0503020204020204" pitchFamily="34" charset="-122"/>
              </a:rPr>
              <a:t>缓存</a:t>
            </a:r>
            <a:r>
              <a:rPr lang="zh-CN" altLang="en-US" sz="1800" dirty="0">
                <a:solidFill>
                  <a:schemeClr val="accent2"/>
                </a:solidFill>
                <a:latin typeface="微软雅黑" panose="020B0503020204020204" pitchFamily="34" charset="-122"/>
                <a:ea typeface="微软雅黑" panose="020B0503020204020204" pitchFamily="34" charset="-122"/>
              </a:rPr>
              <a:t>”</a:t>
            </a:r>
            <a:r>
              <a:rPr lang="zh-CN" altLang="en-US" sz="1800" dirty="0">
                <a:solidFill>
                  <a:schemeClr val="accent2"/>
                </a:solidFill>
                <a:latin typeface="Times New Roman" panose="02020603050405020304" pitchFamily="18" charset="0"/>
                <a:ea typeface="微软雅黑" panose="020B0503020204020204" pitchFamily="34" charset="-122"/>
              </a:rPr>
              <a:t>技术。</a:t>
            </a:r>
            <a:r>
              <a:rPr lang="zh-CN" altLang="en-US" sz="1800" dirty="0">
                <a:solidFill>
                  <a:schemeClr val="accent1"/>
                </a:solidFill>
                <a:latin typeface="Times New Roman" panose="02020603050405020304" pitchFamily="18" charset="0"/>
                <a:ea typeface="微软雅黑" panose="020B0503020204020204" pitchFamily="34" charset="-122"/>
              </a:rPr>
              <a:t>缓存技术无处不在！</a:t>
            </a:r>
          </a:p>
        </p:txBody>
      </p:sp>
      <p:sp>
        <p:nvSpPr>
          <p:cNvPr id="77854" name="Rectangle 41"/>
          <p:cNvSpPr>
            <a:spLocks noChangeArrowheads="1"/>
          </p:cNvSpPr>
          <p:nvPr/>
        </p:nvSpPr>
        <p:spPr bwMode="auto">
          <a:xfrm>
            <a:off x="8597900" y="903289"/>
            <a:ext cx="1727200" cy="1006475"/>
          </a:xfrm>
          <a:prstGeom prst="rect">
            <a:avLst/>
          </a:prstGeom>
          <a:solidFill>
            <a:schemeClr val="bg1">
              <a:alpha val="29019"/>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en-US" altLang="zh-CN" sz="2000" dirty="0">
                <a:solidFill>
                  <a:srgbClr val="ED1611"/>
                </a:solidFill>
                <a:cs typeface="Arial" panose="020B0604020202020204" pitchFamily="34" charset="0"/>
              </a:rPr>
              <a:t>$ ./hello</a:t>
            </a:r>
          </a:p>
          <a:p>
            <a:pPr>
              <a:lnSpc>
                <a:spcPct val="100000"/>
              </a:lnSpc>
              <a:spcBef>
                <a:spcPct val="0"/>
              </a:spcBef>
              <a:buFontTx/>
              <a:buNone/>
            </a:pPr>
            <a:r>
              <a:rPr lang="en-US" altLang="zh-CN" sz="2000" dirty="0">
                <a:solidFill>
                  <a:srgbClr val="008000"/>
                </a:solidFill>
                <a:cs typeface="Arial" panose="020B0604020202020204" pitchFamily="34" charset="0"/>
              </a:rPr>
              <a:t>hello, world</a:t>
            </a:r>
          </a:p>
          <a:p>
            <a:pPr>
              <a:lnSpc>
                <a:spcPct val="100000"/>
              </a:lnSpc>
              <a:spcBef>
                <a:spcPct val="0"/>
              </a:spcBef>
              <a:buFontTx/>
              <a:buNone/>
            </a:pPr>
            <a:r>
              <a:rPr lang="en-US" altLang="zh-CN" sz="2000" dirty="0">
                <a:cs typeface="Arial" panose="020B0604020202020204" pitchFamily="34" charset="0"/>
              </a:rPr>
              <a:t>$</a:t>
            </a:r>
          </a:p>
        </p:txBody>
      </p:sp>
    </p:spTree>
    <p:extLst>
      <p:ext uri="{BB962C8B-B14F-4D97-AF65-F5344CB8AC3E}">
        <p14:creationId xmlns:p14="http://schemas.microsoft.com/office/powerpoint/2010/main" val="347356657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64567">
                                            <p:txEl>
                                              <p:pRg st="0" end="0"/>
                                            </p:txEl>
                                          </p:spTgt>
                                        </p:tgtEl>
                                        <p:attrNameLst>
                                          <p:attrName>style.visibility</p:attrName>
                                        </p:attrNameLst>
                                      </p:cBhvr>
                                      <p:to>
                                        <p:strVal val="visible"/>
                                      </p:to>
                                    </p:set>
                                    <p:animEffect transition="in" filter="blinds(horizontal)">
                                      <p:cBhvr>
                                        <p:cTn id="7" dur="500"/>
                                        <p:tgtEl>
                                          <p:spTgt spid="36456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364552"/>
                                        </p:tgtEl>
                                        <p:attrNameLst>
                                          <p:attrName>style.visibility</p:attrName>
                                        </p:attrNameLst>
                                      </p:cBhvr>
                                      <p:to>
                                        <p:strVal val="visible"/>
                                      </p:to>
                                    </p:set>
                                    <p:animEffect transition="in" filter="slide(fromBottom)">
                                      <p:cBhvr>
                                        <p:cTn id="17" dur="500"/>
                                        <p:tgtEl>
                                          <p:spTgt spid="364552"/>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2" presetClass="entr" presetSubtype="8" fill="hold" grpId="0" nodeType="clickEffect">
                                  <p:stCondLst>
                                    <p:cond delay="0"/>
                                  </p:stCondLst>
                                  <p:childTnLst>
                                    <p:set>
                                      <p:cBhvr>
                                        <p:cTn id="21" dur="1" fill="hold">
                                          <p:stCondLst>
                                            <p:cond delay="0"/>
                                          </p:stCondLst>
                                        </p:cTn>
                                        <p:tgtEl>
                                          <p:spTgt spid="364553"/>
                                        </p:tgtEl>
                                        <p:attrNameLst>
                                          <p:attrName>style.visibility</p:attrName>
                                        </p:attrNameLst>
                                      </p:cBhvr>
                                      <p:to>
                                        <p:strVal val="visible"/>
                                      </p:to>
                                    </p:set>
                                    <p:animEffect transition="in" filter="slide(fromLeft)">
                                      <p:cBhvr>
                                        <p:cTn id="22" dur="500"/>
                                        <p:tgtEl>
                                          <p:spTgt spid="36455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2" presetClass="entr" presetSubtype="4" fill="hold" grpId="0" nodeType="clickEffect">
                                  <p:stCondLst>
                                    <p:cond delay="0"/>
                                  </p:stCondLst>
                                  <p:childTnLst>
                                    <p:set>
                                      <p:cBhvr>
                                        <p:cTn id="26" dur="1" fill="hold">
                                          <p:stCondLst>
                                            <p:cond delay="0"/>
                                          </p:stCondLst>
                                        </p:cTn>
                                        <p:tgtEl>
                                          <p:spTgt spid="364554"/>
                                        </p:tgtEl>
                                        <p:attrNameLst>
                                          <p:attrName>style.visibility</p:attrName>
                                        </p:attrNameLst>
                                      </p:cBhvr>
                                      <p:to>
                                        <p:strVal val="visible"/>
                                      </p:to>
                                    </p:set>
                                    <p:animEffect transition="in" filter="slide(fromBottom)">
                                      <p:cBhvr>
                                        <p:cTn id="27" dur="500"/>
                                        <p:tgtEl>
                                          <p:spTgt spid="36455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2" presetClass="entr" presetSubtype="2" fill="hold" grpId="0" nodeType="clickEffect">
                                  <p:stCondLst>
                                    <p:cond delay="0"/>
                                  </p:stCondLst>
                                  <p:childTnLst>
                                    <p:set>
                                      <p:cBhvr>
                                        <p:cTn id="31" dur="1" fill="hold">
                                          <p:stCondLst>
                                            <p:cond delay="0"/>
                                          </p:stCondLst>
                                        </p:cTn>
                                        <p:tgtEl>
                                          <p:spTgt spid="364555"/>
                                        </p:tgtEl>
                                        <p:attrNameLst>
                                          <p:attrName>style.visibility</p:attrName>
                                        </p:attrNameLst>
                                      </p:cBhvr>
                                      <p:to>
                                        <p:strVal val="visible"/>
                                      </p:to>
                                    </p:set>
                                    <p:animEffect transition="in" filter="slide(fromRight)">
                                      <p:cBhvr>
                                        <p:cTn id="32" dur="500"/>
                                        <p:tgtEl>
                                          <p:spTgt spid="364555"/>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364556"/>
                                        </p:tgtEl>
                                        <p:attrNameLst>
                                          <p:attrName>style.visibility</p:attrName>
                                        </p:attrNameLst>
                                      </p:cBhvr>
                                      <p:to>
                                        <p:strVal val="visible"/>
                                      </p:to>
                                    </p:set>
                                    <p:animEffect transition="in" filter="slide(fromBottom)">
                                      <p:cBhvr>
                                        <p:cTn id="37" dur="500"/>
                                        <p:tgtEl>
                                          <p:spTgt spid="364556"/>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2" presetClass="entr" presetSubtype="1" fill="hold" grpId="0" nodeType="clickEffect">
                                  <p:stCondLst>
                                    <p:cond delay="0"/>
                                  </p:stCondLst>
                                  <p:childTnLst>
                                    <p:set>
                                      <p:cBhvr>
                                        <p:cTn id="41" dur="1" fill="hold">
                                          <p:stCondLst>
                                            <p:cond delay="0"/>
                                          </p:stCondLst>
                                        </p:cTn>
                                        <p:tgtEl>
                                          <p:spTgt spid="364559"/>
                                        </p:tgtEl>
                                        <p:attrNameLst>
                                          <p:attrName>style.visibility</p:attrName>
                                        </p:attrNameLst>
                                      </p:cBhvr>
                                      <p:to>
                                        <p:strVal val="visible"/>
                                      </p:to>
                                    </p:set>
                                    <p:animEffect transition="in" filter="slide(fromTop)">
                                      <p:cBhvr>
                                        <p:cTn id="42" dur="500"/>
                                        <p:tgtEl>
                                          <p:spTgt spid="364559"/>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12" presetClass="entr" presetSubtype="8" fill="hold" grpId="0" nodeType="clickEffect">
                                  <p:stCondLst>
                                    <p:cond delay="0"/>
                                  </p:stCondLst>
                                  <p:childTnLst>
                                    <p:set>
                                      <p:cBhvr>
                                        <p:cTn id="46" dur="1" fill="hold">
                                          <p:stCondLst>
                                            <p:cond delay="0"/>
                                          </p:stCondLst>
                                        </p:cTn>
                                        <p:tgtEl>
                                          <p:spTgt spid="364560"/>
                                        </p:tgtEl>
                                        <p:attrNameLst>
                                          <p:attrName>style.visibility</p:attrName>
                                        </p:attrNameLst>
                                      </p:cBhvr>
                                      <p:to>
                                        <p:strVal val="visible"/>
                                      </p:to>
                                    </p:set>
                                    <p:animEffect transition="in" filter="slide(fromLeft)">
                                      <p:cBhvr>
                                        <p:cTn id="47" dur="500"/>
                                        <p:tgtEl>
                                          <p:spTgt spid="364560"/>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364569"/>
                                        </p:tgtEl>
                                        <p:attrNameLst>
                                          <p:attrName>style.visibility</p:attrName>
                                        </p:attrNameLst>
                                      </p:cBhvr>
                                      <p:to>
                                        <p:strVal val="visible"/>
                                      </p:to>
                                    </p:set>
                                    <p:animEffect transition="in" filter="blinds(horizontal)">
                                      <p:cBhvr>
                                        <p:cTn id="52" dur="500"/>
                                        <p:tgtEl>
                                          <p:spTgt spid="364569"/>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3" presetClass="entr" presetSubtype="10" fill="hold" nodeType="clickEffect">
                                  <p:stCondLst>
                                    <p:cond delay="0"/>
                                  </p:stCondLst>
                                  <p:childTnLst>
                                    <p:set>
                                      <p:cBhvr>
                                        <p:cTn id="56" dur="1" fill="hold">
                                          <p:stCondLst>
                                            <p:cond delay="0"/>
                                          </p:stCondLst>
                                        </p:cTn>
                                        <p:tgtEl>
                                          <p:spTgt spid="364567">
                                            <p:txEl>
                                              <p:pRg st="1" end="1"/>
                                            </p:txEl>
                                          </p:spTgt>
                                        </p:tgtEl>
                                        <p:attrNameLst>
                                          <p:attrName>style.visibility</p:attrName>
                                        </p:attrNameLst>
                                      </p:cBhvr>
                                      <p:to>
                                        <p:strVal val="visible"/>
                                      </p:to>
                                    </p:set>
                                    <p:animEffect transition="in" filter="blinds(horizontal)">
                                      <p:cBhvr>
                                        <p:cTn id="57" dur="500"/>
                                        <p:tgtEl>
                                          <p:spTgt spid="364567">
                                            <p:txEl>
                                              <p:pRg st="1" end="1"/>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364565"/>
                                        </p:tgtEl>
                                        <p:attrNameLst>
                                          <p:attrName>style.visibility</p:attrName>
                                        </p:attrNameLst>
                                      </p:cBhvr>
                                      <p:to>
                                        <p:strVal val="visible"/>
                                      </p:to>
                                    </p:set>
                                    <p:animEffect transition="in" filter="blinds(horizontal)">
                                      <p:cBhvr>
                                        <p:cTn id="62" dur="500"/>
                                        <p:tgtEl>
                                          <p:spTgt spid="364565"/>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12" presetClass="entr" presetSubtype="4" fill="hold" grpId="0" nodeType="clickEffect">
                                  <p:stCondLst>
                                    <p:cond delay="0"/>
                                  </p:stCondLst>
                                  <p:childTnLst>
                                    <p:set>
                                      <p:cBhvr>
                                        <p:cTn id="66" dur="1" fill="hold">
                                          <p:stCondLst>
                                            <p:cond delay="0"/>
                                          </p:stCondLst>
                                        </p:cTn>
                                        <p:tgtEl>
                                          <p:spTgt spid="364561"/>
                                        </p:tgtEl>
                                        <p:attrNameLst>
                                          <p:attrName>style.visibility</p:attrName>
                                        </p:attrNameLst>
                                      </p:cBhvr>
                                      <p:to>
                                        <p:strVal val="visible"/>
                                      </p:to>
                                    </p:set>
                                    <p:animEffect transition="in" filter="slide(fromBottom)">
                                      <p:cBhvr>
                                        <p:cTn id="67" dur="500"/>
                                        <p:tgtEl>
                                          <p:spTgt spid="364561"/>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12" presetClass="entr" presetSubtype="2" fill="hold" grpId="0" nodeType="clickEffect">
                                  <p:stCondLst>
                                    <p:cond delay="0"/>
                                  </p:stCondLst>
                                  <p:childTnLst>
                                    <p:set>
                                      <p:cBhvr>
                                        <p:cTn id="71" dur="1" fill="hold">
                                          <p:stCondLst>
                                            <p:cond delay="0"/>
                                          </p:stCondLst>
                                        </p:cTn>
                                        <p:tgtEl>
                                          <p:spTgt spid="364562"/>
                                        </p:tgtEl>
                                        <p:attrNameLst>
                                          <p:attrName>style.visibility</p:attrName>
                                        </p:attrNameLst>
                                      </p:cBhvr>
                                      <p:to>
                                        <p:strVal val="visible"/>
                                      </p:to>
                                    </p:set>
                                    <p:animEffect transition="in" filter="slide(fromRight)">
                                      <p:cBhvr>
                                        <p:cTn id="72" dur="500"/>
                                        <p:tgtEl>
                                          <p:spTgt spid="364562"/>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12" presetClass="entr" presetSubtype="4" fill="hold" grpId="0" nodeType="clickEffect">
                                  <p:stCondLst>
                                    <p:cond delay="0"/>
                                  </p:stCondLst>
                                  <p:childTnLst>
                                    <p:set>
                                      <p:cBhvr>
                                        <p:cTn id="76" dur="1" fill="hold">
                                          <p:stCondLst>
                                            <p:cond delay="0"/>
                                          </p:stCondLst>
                                        </p:cTn>
                                        <p:tgtEl>
                                          <p:spTgt spid="364563"/>
                                        </p:tgtEl>
                                        <p:attrNameLst>
                                          <p:attrName>style.visibility</p:attrName>
                                        </p:attrNameLst>
                                      </p:cBhvr>
                                      <p:to>
                                        <p:strVal val="visible"/>
                                      </p:to>
                                    </p:set>
                                    <p:animEffect transition="in" filter="slide(fromBottom)">
                                      <p:cBhvr>
                                        <p:cTn id="77" dur="500"/>
                                        <p:tgtEl>
                                          <p:spTgt spid="364563"/>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12" presetClass="entr" presetSubtype="8" fill="hold" grpId="0" nodeType="clickEffect">
                                  <p:stCondLst>
                                    <p:cond delay="0"/>
                                  </p:stCondLst>
                                  <p:childTnLst>
                                    <p:set>
                                      <p:cBhvr>
                                        <p:cTn id="81" dur="1" fill="hold">
                                          <p:stCondLst>
                                            <p:cond delay="0"/>
                                          </p:stCondLst>
                                        </p:cTn>
                                        <p:tgtEl>
                                          <p:spTgt spid="364564"/>
                                        </p:tgtEl>
                                        <p:attrNameLst>
                                          <p:attrName>style.visibility</p:attrName>
                                        </p:attrNameLst>
                                      </p:cBhvr>
                                      <p:to>
                                        <p:strVal val="visible"/>
                                      </p:to>
                                    </p:set>
                                    <p:animEffect transition="in" filter="slide(fromLeft)">
                                      <p:cBhvr>
                                        <p:cTn id="82" dur="500"/>
                                        <p:tgtEl>
                                          <p:spTgt spid="364564"/>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364570"/>
                                        </p:tgtEl>
                                        <p:attrNameLst>
                                          <p:attrName>style.visibility</p:attrName>
                                        </p:attrNameLst>
                                      </p:cBhvr>
                                      <p:to>
                                        <p:strVal val="visible"/>
                                      </p:to>
                                    </p:set>
                                    <p:animEffect transition="in" filter="blinds(horizontal)">
                                      <p:cBhvr>
                                        <p:cTn id="87" dur="500"/>
                                        <p:tgtEl>
                                          <p:spTgt spid="364570"/>
                                        </p:tgtEl>
                                      </p:cBhvr>
                                    </p:animEffect>
                                  </p:childTnLst>
                                </p:cTn>
                              </p:par>
                            </p:childTnLst>
                          </p:cTn>
                        </p:par>
                      </p:childTnLst>
                    </p:cTn>
                  </p:par>
                  <p:par>
                    <p:cTn id="88" fill="hold" nodeType="clickPar">
                      <p:stCondLst>
                        <p:cond delay="indefinite"/>
                      </p:stCondLst>
                      <p:childTnLst>
                        <p:par>
                          <p:cTn id="89" fill="hold" nodeType="withGroup">
                            <p:stCondLst>
                              <p:cond delay="0"/>
                            </p:stCondLst>
                            <p:childTnLst>
                              <p:par>
                                <p:cTn id="90" presetID="3" presetClass="entr" presetSubtype="10" fill="hold" nodeType="clickEffect">
                                  <p:stCondLst>
                                    <p:cond delay="0"/>
                                  </p:stCondLst>
                                  <p:childTnLst>
                                    <p:set>
                                      <p:cBhvr>
                                        <p:cTn id="91" dur="1" fill="hold">
                                          <p:stCondLst>
                                            <p:cond delay="0"/>
                                          </p:stCondLst>
                                        </p:cTn>
                                        <p:tgtEl>
                                          <p:spTgt spid="364567">
                                            <p:txEl>
                                              <p:pRg st="2" end="2"/>
                                            </p:txEl>
                                          </p:spTgt>
                                        </p:tgtEl>
                                        <p:attrNameLst>
                                          <p:attrName>style.visibility</p:attrName>
                                        </p:attrNameLst>
                                      </p:cBhvr>
                                      <p:to>
                                        <p:strVal val="visible"/>
                                      </p:to>
                                    </p:set>
                                    <p:animEffect transition="in" filter="blinds(horizontal)">
                                      <p:cBhvr>
                                        <p:cTn id="92" dur="500"/>
                                        <p:tgtEl>
                                          <p:spTgt spid="364567">
                                            <p:txEl>
                                              <p:pRg st="2" end="2"/>
                                            </p:txEl>
                                          </p:spTgt>
                                        </p:tgtEl>
                                      </p:cBhvr>
                                    </p:animEffect>
                                  </p:childTnLst>
                                </p:cTn>
                              </p:par>
                            </p:childTnLst>
                          </p:cTn>
                        </p:par>
                      </p:childTnLst>
                    </p:cTn>
                  </p:par>
                  <p:par>
                    <p:cTn id="93" fill="hold" nodeType="clickPar">
                      <p:stCondLst>
                        <p:cond delay="indefinite"/>
                      </p:stCondLst>
                      <p:childTnLst>
                        <p:par>
                          <p:cTn id="94" fill="hold" nodeType="withGroup">
                            <p:stCondLst>
                              <p:cond delay="0"/>
                            </p:stCondLst>
                            <p:childTnLst>
                              <p:par>
                                <p:cTn id="95" presetID="12" presetClass="entr" presetSubtype="2" fill="hold" grpId="0" nodeType="clickEffect">
                                  <p:stCondLst>
                                    <p:cond delay="0"/>
                                  </p:stCondLst>
                                  <p:childTnLst>
                                    <p:set>
                                      <p:cBhvr>
                                        <p:cTn id="96" dur="1" fill="hold">
                                          <p:stCondLst>
                                            <p:cond delay="0"/>
                                          </p:stCondLst>
                                        </p:cTn>
                                        <p:tgtEl>
                                          <p:spTgt spid="364573"/>
                                        </p:tgtEl>
                                        <p:attrNameLst>
                                          <p:attrName>style.visibility</p:attrName>
                                        </p:attrNameLst>
                                      </p:cBhvr>
                                      <p:to>
                                        <p:strVal val="visible"/>
                                      </p:to>
                                    </p:set>
                                    <p:animEffect transition="in" filter="slide(fromRight)">
                                      <p:cBhvr>
                                        <p:cTn id="97" dur="500"/>
                                        <p:tgtEl>
                                          <p:spTgt spid="364573"/>
                                        </p:tgtEl>
                                      </p:cBhvr>
                                    </p:animEffect>
                                  </p:childTnLst>
                                </p:cTn>
                              </p:par>
                            </p:childTnLst>
                          </p:cTn>
                        </p:par>
                      </p:childTnLst>
                    </p:cTn>
                  </p:par>
                  <p:par>
                    <p:cTn id="98" fill="hold" nodeType="clickPar">
                      <p:stCondLst>
                        <p:cond delay="indefinite"/>
                      </p:stCondLst>
                      <p:childTnLst>
                        <p:par>
                          <p:cTn id="99" fill="hold" nodeType="withGroup">
                            <p:stCondLst>
                              <p:cond delay="0"/>
                            </p:stCondLst>
                            <p:childTnLst>
                              <p:par>
                                <p:cTn id="100" presetID="12" presetClass="entr" presetSubtype="4" fill="hold" grpId="0" nodeType="clickEffect">
                                  <p:stCondLst>
                                    <p:cond delay="0"/>
                                  </p:stCondLst>
                                  <p:childTnLst>
                                    <p:set>
                                      <p:cBhvr>
                                        <p:cTn id="101" dur="1" fill="hold">
                                          <p:stCondLst>
                                            <p:cond delay="0"/>
                                          </p:stCondLst>
                                        </p:cTn>
                                        <p:tgtEl>
                                          <p:spTgt spid="364574"/>
                                        </p:tgtEl>
                                        <p:attrNameLst>
                                          <p:attrName>style.visibility</p:attrName>
                                        </p:attrNameLst>
                                      </p:cBhvr>
                                      <p:to>
                                        <p:strVal val="visible"/>
                                      </p:to>
                                    </p:set>
                                    <p:animEffect transition="in" filter="slide(fromBottom)">
                                      <p:cBhvr>
                                        <p:cTn id="102" dur="500"/>
                                        <p:tgtEl>
                                          <p:spTgt spid="364574"/>
                                        </p:tgtEl>
                                      </p:cBhvr>
                                    </p:animEffec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12" presetClass="entr" presetSubtype="1" fill="hold" grpId="0" nodeType="clickEffect">
                                  <p:stCondLst>
                                    <p:cond delay="0"/>
                                  </p:stCondLst>
                                  <p:childTnLst>
                                    <p:set>
                                      <p:cBhvr>
                                        <p:cTn id="106" dur="1" fill="hold">
                                          <p:stCondLst>
                                            <p:cond delay="0"/>
                                          </p:stCondLst>
                                        </p:cTn>
                                        <p:tgtEl>
                                          <p:spTgt spid="364575"/>
                                        </p:tgtEl>
                                        <p:attrNameLst>
                                          <p:attrName>style.visibility</p:attrName>
                                        </p:attrNameLst>
                                      </p:cBhvr>
                                      <p:to>
                                        <p:strVal val="visible"/>
                                      </p:to>
                                    </p:set>
                                    <p:animEffect transition="in" filter="slide(fromTop)">
                                      <p:cBhvr>
                                        <p:cTn id="107" dur="500"/>
                                        <p:tgtEl>
                                          <p:spTgt spid="364575"/>
                                        </p:tgtEl>
                                      </p:cBhvr>
                                    </p:animEffect>
                                  </p:childTnLst>
                                </p:cTn>
                              </p:par>
                            </p:childTnLst>
                          </p:cTn>
                        </p:par>
                      </p:childTnLst>
                    </p:cTn>
                  </p:par>
                  <p:par>
                    <p:cTn id="108" fill="hold" nodeType="clickPar">
                      <p:stCondLst>
                        <p:cond delay="indefinite"/>
                      </p:stCondLst>
                      <p:childTnLst>
                        <p:par>
                          <p:cTn id="109" fill="hold" nodeType="withGroup">
                            <p:stCondLst>
                              <p:cond delay="0"/>
                            </p:stCondLst>
                            <p:childTnLst>
                              <p:par>
                                <p:cTn id="110" presetID="12" presetClass="entr" presetSubtype="8" fill="hold" grpId="0" nodeType="clickEffect">
                                  <p:stCondLst>
                                    <p:cond delay="0"/>
                                  </p:stCondLst>
                                  <p:childTnLst>
                                    <p:set>
                                      <p:cBhvr>
                                        <p:cTn id="111" dur="1" fill="hold">
                                          <p:stCondLst>
                                            <p:cond delay="0"/>
                                          </p:stCondLst>
                                        </p:cTn>
                                        <p:tgtEl>
                                          <p:spTgt spid="364576"/>
                                        </p:tgtEl>
                                        <p:attrNameLst>
                                          <p:attrName>style.visibility</p:attrName>
                                        </p:attrNameLst>
                                      </p:cBhvr>
                                      <p:to>
                                        <p:strVal val="visible"/>
                                      </p:to>
                                    </p:set>
                                    <p:animEffect transition="in" filter="slide(fromLeft)">
                                      <p:cBhvr>
                                        <p:cTn id="112" dur="500"/>
                                        <p:tgtEl>
                                          <p:spTgt spid="364576"/>
                                        </p:tgtEl>
                                      </p:cBhvr>
                                    </p:animEffect>
                                  </p:childTnLst>
                                </p:cTn>
                              </p:par>
                            </p:childTnLst>
                          </p:cTn>
                        </p:par>
                      </p:childTnLst>
                    </p:cTn>
                  </p:par>
                  <p:par>
                    <p:cTn id="113" fill="hold" nodeType="clickPar">
                      <p:stCondLst>
                        <p:cond delay="indefinite"/>
                      </p:stCondLst>
                      <p:childTnLst>
                        <p:par>
                          <p:cTn id="114" fill="hold" nodeType="withGroup">
                            <p:stCondLst>
                              <p:cond delay="0"/>
                            </p:stCondLst>
                            <p:childTnLst>
                              <p:par>
                                <p:cTn id="115" presetID="12" presetClass="entr" presetSubtype="1" fill="hold" grpId="0" nodeType="clickEffect">
                                  <p:stCondLst>
                                    <p:cond delay="0"/>
                                  </p:stCondLst>
                                  <p:childTnLst>
                                    <p:set>
                                      <p:cBhvr>
                                        <p:cTn id="116" dur="1" fill="hold">
                                          <p:stCondLst>
                                            <p:cond delay="0"/>
                                          </p:stCondLst>
                                        </p:cTn>
                                        <p:tgtEl>
                                          <p:spTgt spid="364578"/>
                                        </p:tgtEl>
                                        <p:attrNameLst>
                                          <p:attrName>style.visibility</p:attrName>
                                        </p:attrNameLst>
                                      </p:cBhvr>
                                      <p:to>
                                        <p:strVal val="visible"/>
                                      </p:to>
                                    </p:set>
                                    <p:animEffect transition="in" filter="slide(fromTop)">
                                      <p:cBhvr>
                                        <p:cTn id="117" dur="500"/>
                                        <p:tgtEl>
                                          <p:spTgt spid="364578"/>
                                        </p:tgtEl>
                                      </p:cBhvr>
                                    </p:animEffect>
                                  </p:childTnLst>
                                </p:cTn>
                              </p:par>
                            </p:childTnLst>
                          </p:cTn>
                        </p:par>
                      </p:childTnLst>
                    </p:cTn>
                  </p:par>
                  <p:par>
                    <p:cTn id="118" fill="hold" nodeType="clickPar">
                      <p:stCondLst>
                        <p:cond delay="indefinite"/>
                      </p:stCondLst>
                      <p:childTnLst>
                        <p:par>
                          <p:cTn id="119" fill="hold" nodeType="withGroup">
                            <p:stCondLst>
                              <p:cond delay="0"/>
                            </p:stCondLst>
                            <p:childTnLst>
                              <p:par>
                                <p:cTn id="120" presetID="12" presetClass="entr" presetSubtype="2" fill="hold" grpId="0" nodeType="clickEffect">
                                  <p:stCondLst>
                                    <p:cond delay="0"/>
                                  </p:stCondLst>
                                  <p:childTnLst>
                                    <p:set>
                                      <p:cBhvr>
                                        <p:cTn id="121" dur="1" fill="hold">
                                          <p:stCondLst>
                                            <p:cond delay="0"/>
                                          </p:stCondLst>
                                        </p:cTn>
                                        <p:tgtEl>
                                          <p:spTgt spid="364579"/>
                                        </p:tgtEl>
                                        <p:attrNameLst>
                                          <p:attrName>style.visibility</p:attrName>
                                        </p:attrNameLst>
                                      </p:cBhvr>
                                      <p:to>
                                        <p:strVal val="visible"/>
                                      </p:to>
                                    </p:set>
                                    <p:animEffect transition="in" filter="slide(fromRight)">
                                      <p:cBhvr>
                                        <p:cTn id="122" dur="500"/>
                                        <p:tgtEl>
                                          <p:spTgt spid="364579"/>
                                        </p:tgtEl>
                                      </p:cBhvr>
                                    </p:animEffect>
                                  </p:childTnLst>
                                </p:cTn>
                              </p:par>
                            </p:childTnLst>
                          </p:cTn>
                        </p:par>
                      </p:childTnLst>
                    </p:cTn>
                  </p:par>
                  <p:par>
                    <p:cTn id="123" fill="hold" nodeType="clickPar">
                      <p:stCondLst>
                        <p:cond delay="indefinite"/>
                      </p:stCondLst>
                      <p:childTnLst>
                        <p:par>
                          <p:cTn id="124" fill="hold" nodeType="withGroup">
                            <p:stCondLst>
                              <p:cond delay="0"/>
                            </p:stCondLst>
                            <p:childTnLst>
                              <p:par>
                                <p:cTn id="125" presetID="12" presetClass="entr" presetSubtype="1" fill="hold" grpId="0" nodeType="clickEffect">
                                  <p:stCondLst>
                                    <p:cond delay="0"/>
                                  </p:stCondLst>
                                  <p:childTnLst>
                                    <p:set>
                                      <p:cBhvr>
                                        <p:cTn id="126" dur="1" fill="hold">
                                          <p:stCondLst>
                                            <p:cond delay="0"/>
                                          </p:stCondLst>
                                        </p:cTn>
                                        <p:tgtEl>
                                          <p:spTgt spid="364581"/>
                                        </p:tgtEl>
                                        <p:attrNameLst>
                                          <p:attrName>style.visibility</p:attrName>
                                        </p:attrNameLst>
                                      </p:cBhvr>
                                      <p:to>
                                        <p:strVal val="visible"/>
                                      </p:to>
                                    </p:set>
                                    <p:animEffect transition="in" filter="slide(fromTop)">
                                      <p:cBhvr>
                                        <p:cTn id="127" dur="500"/>
                                        <p:tgtEl>
                                          <p:spTgt spid="364581"/>
                                        </p:tgtEl>
                                      </p:cBhvr>
                                    </p:animEffect>
                                  </p:childTnLst>
                                </p:cTn>
                              </p:par>
                            </p:childTnLst>
                          </p:cTn>
                        </p:par>
                      </p:childTnLst>
                    </p:cTn>
                  </p:par>
                  <p:par>
                    <p:cTn id="128" fill="hold" nodeType="clickPar">
                      <p:stCondLst>
                        <p:cond delay="indefinite"/>
                      </p:stCondLst>
                      <p:childTnLst>
                        <p:par>
                          <p:cTn id="129" fill="hold" nodeType="withGroup">
                            <p:stCondLst>
                              <p:cond delay="0"/>
                            </p:stCondLst>
                            <p:childTnLst>
                              <p:par>
                                <p:cTn id="130" presetID="3" presetClass="entr" presetSubtype="10" fill="hold" grpId="0" nodeType="clickEffect">
                                  <p:stCondLst>
                                    <p:cond delay="0"/>
                                  </p:stCondLst>
                                  <p:childTnLst>
                                    <p:set>
                                      <p:cBhvr>
                                        <p:cTn id="131" dur="1" fill="hold">
                                          <p:stCondLst>
                                            <p:cond delay="0"/>
                                          </p:stCondLst>
                                        </p:cTn>
                                        <p:tgtEl>
                                          <p:spTgt spid="364571"/>
                                        </p:tgtEl>
                                        <p:attrNameLst>
                                          <p:attrName>style.visibility</p:attrName>
                                        </p:attrNameLst>
                                      </p:cBhvr>
                                      <p:to>
                                        <p:strVal val="visible"/>
                                      </p:to>
                                    </p:set>
                                    <p:animEffect transition="in" filter="blinds(horizontal)">
                                      <p:cBhvr>
                                        <p:cTn id="132" dur="500"/>
                                        <p:tgtEl>
                                          <p:spTgt spid="364571"/>
                                        </p:tgtEl>
                                      </p:cBhvr>
                                    </p:animEffect>
                                  </p:childTnLst>
                                </p:cTn>
                              </p:par>
                            </p:childTnLst>
                          </p:cTn>
                        </p:par>
                      </p:childTnLst>
                    </p:cTn>
                  </p:par>
                  <p:par>
                    <p:cTn id="133" fill="hold" nodeType="clickPar">
                      <p:stCondLst>
                        <p:cond delay="indefinite"/>
                      </p:stCondLst>
                      <p:childTnLst>
                        <p:par>
                          <p:cTn id="134" fill="hold" nodeType="withGroup">
                            <p:stCondLst>
                              <p:cond delay="0"/>
                            </p:stCondLst>
                            <p:childTnLst>
                              <p:par>
                                <p:cTn id="135" presetID="3" presetClass="entr" presetSubtype="10" fill="hold" nodeType="clickEffect">
                                  <p:stCondLst>
                                    <p:cond delay="0"/>
                                  </p:stCondLst>
                                  <p:childTnLst>
                                    <p:set>
                                      <p:cBhvr>
                                        <p:cTn id="136" dur="1" fill="hold">
                                          <p:stCondLst>
                                            <p:cond delay="0"/>
                                          </p:stCondLst>
                                        </p:cTn>
                                        <p:tgtEl>
                                          <p:spTgt spid="364583">
                                            <p:txEl>
                                              <p:pRg st="0" end="0"/>
                                            </p:txEl>
                                          </p:spTgt>
                                        </p:tgtEl>
                                        <p:attrNameLst>
                                          <p:attrName>style.visibility</p:attrName>
                                        </p:attrNameLst>
                                      </p:cBhvr>
                                      <p:to>
                                        <p:strVal val="visible"/>
                                      </p:to>
                                    </p:set>
                                    <p:animEffect transition="in" filter="blinds(horizontal)">
                                      <p:cBhvr>
                                        <p:cTn id="137" dur="500"/>
                                        <p:tgtEl>
                                          <p:spTgt spid="364583">
                                            <p:txEl>
                                              <p:pRg st="0" end="0"/>
                                            </p:txEl>
                                          </p:spTgt>
                                        </p:tgtEl>
                                      </p:cBhvr>
                                    </p:animEffect>
                                  </p:childTnLst>
                                </p:cTn>
                              </p:par>
                            </p:childTnLst>
                          </p:cTn>
                        </p:par>
                      </p:childTnLst>
                    </p:cTn>
                  </p:par>
                  <p:par>
                    <p:cTn id="138" fill="hold" nodeType="clickPar">
                      <p:stCondLst>
                        <p:cond delay="indefinite"/>
                      </p:stCondLst>
                      <p:childTnLst>
                        <p:par>
                          <p:cTn id="139" fill="hold" nodeType="withGroup">
                            <p:stCondLst>
                              <p:cond delay="0"/>
                            </p:stCondLst>
                            <p:childTnLst>
                              <p:par>
                                <p:cTn id="140" presetID="5" presetClass="entr" presetSubtype="10" fill="hold" nodeType="clickEffect">
                                  <p:stCondLst>
                                    <p:cond delay="0"/>
                                  </p:stCondLst>
                                  <p:childTnLst>
                                    <p:set>
                                      <p:cBhvr>
                                        <p:cTn id="141" dur="1" fill="hold">
                                          <p:stCondLst>
                                            <p:cond delay="0"/>
                                          </p:stCondLst>
                                        </p:cTn>
                                        <p:tgtEl>
                                          <p:spTgt spid="364582">
                                            <p:txEl>
                                              <p:pRg st="0" end="0"/>
                                            </p:txEl>
                                          </p:spTgt>
                                        </p:tgtEl>
                                        <p:attrNameLst>
                                          <p:attrName>style.visibility</p:attrName>
                                        </p:attrNameLst>
                                      </p:cBhvr>
                                      <p:to>
                                        <p:strVal val="visible"/>
                                      </p:to>
                                    </p:set>
                                    <p:animEffect transition="in" filter="checkerboard(across)">
                                      <p:cBhvr>
                                        <p:cTn id="142" dur="500"/>
                                        <p:tgtEl>
                                          <p:spTgt spid="36458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552" grpId="0" animBg="1"/>
      <p:bldP spid="364553" grpId="0" animBg="1"/>
      <p:bldP spid="364554" grpId="0" animBg="1"/>
      <p:bldP spid="364555" grpId="0" animBg="1"/>
      <p:bldP spid="364556" grpId="0" animBg="1"/>
      <p:bldP spid="364559" grpId="0" animBg="1"/>
      <p:bldP spid="364560" grpId="0" animBg="1"/>
      <p:bldP spid="364561" grpId="0" animBg="1"/>
      <p:bldP spid="364562" grpId="0" animBg="1"/>
      <p:bldP spid="364563" grpId="0" animBg="1"/>
      <p:bldP spid="364564" grpId="0" animBg="1"/>
      <p:bldP spid="364565" grpId="0" animBg="1"/>
      <p:bldP spid="364569" grpId="0"/>
      <p:bldP spid="364570" grpId="0"/>
      <p:bldP spid="364571" grpId="0"/>
      <p:bldP spid="364573" grpId="0" animBg="1"/>
      <p:bldP spid="364574" grpId="0" animBg="1"/>
      <p:bldP spid="364575" grpId="0" animBg="1"/>
      <p:bldP spid="364576" grpId="0" animBg="1"/>
      <p:bldP spid="364578" grpId="0" animBg="1"/>
      <p:bldP spid="364579" grpId="0" animBg="1"/>
      <p:bldP spid="36458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0" y="252000"/>
            <a:ext cx="7320136" cy="432048"/>
          </a:xfrm>
        </p:spPr>
        <p:txBody>
          <a:bodyPr>
            <a:normAutofit/>
          </a:bodyPr>
          <a:lstStyle/>
          <a:p>
            <a:r>
              <a:rPr lang="zh-CN" altLang="en-US" sz="2400" i="0" dirty="0">
                <a:latin typeface="+mn-lt"/>
              </a:rPr>
              <a:t>  </a:t>
            </a:r>
            <a:r>
              <a:rPr lang="zh-CN" altLang="en-US" sz="2400" dirty="0">
                <a:latin typeface="+mn-lt"/>
              </a:rPr>
              <a:t>编译过程</a:t>
            </a:r>
            <a:endParaRPr lang="zh-CN" altLang="en-US" sz="2400" i="0" dirty="0">
              <a:latin typeface="+mn-lt"/>
            </a:endParaRPr>
          </a:p>
        </p:txBody>
      </p:sp>
      <p:sp>
        <p:nvSpPr>
          <p:cNvPr id="126979" name="Rectangle 3"/>
          <p:cNvSpPr>
            <a:spLocks noGrp="1" noChangeArrowheads="1"/>
          </p:cNvSpPr>
          <p:nvPr>
            <p:ph type="body" sz="half" idx="4294967295"/>
          </p:nvPr>
        </p:nvSpPr>
        <p:spPr>
          <a:xfrm>
            <a:off x="263352" y="813155"/>
            <a:ext cx="11496600" cy="5445344"/>
          </a:xfrm>
        </p:spPr>
        <p:txBody>
          <a:bodyPr>
            <a:normAutofit/>
          </a:bodyPr>
          <a:lstStyle/>
          <a:p>
            <a:r>
              <a:rPr lang="en-US" altLang="zh-CN" sz="2400" dirty="0"/>
              <a:t> </a:t>
            </a:r>
            <a:r>
              <a:rPr lang="zh-CN" altLang="en-US" sz="2400" dirty="0"/>
              <a:t>预处理器 </a:t>
            </a:r>
            <a:r>
              <a:rPr lang="en-US" altLang="zh-CN" sz="2400" dirty="0"/>
              <a:t>(</a:t>
            </a:r>
            <a:r>
              <a:rPr lang="en-US" altLang="zh-CN" sz="2400" dirty="0" err="1"/>
              <a:t>cpp</a:t>
            </a:r>
            <a:r>
              <a:rPr lang="en-US" altLang="zh-CN" sz="2400" dirty="0"/>
              <a:t>) </a:t>
            </a:r>
            <a:endParaRPr lang="zh-CN" altLang="en-US" sz="2000" dirty="0"/>
          </a:p>
          <a:p>
            <a:pPr lvl="1"/>
            <a:r>
              <a:rPr lang="zh-CN" altLang="en-US" sz="2000" dirty="0">
                <a:latin typeface="微软雅黑" panose="020B0503020204020204" pitchFamily="34" charset="-122"/>
                <a:ea typeface="微软雅黑" panose="020B0503020204020204" pitchFamily="34" charset="-122"/>
              </a:rPr>
              <a:t> 根据以字符＃开头的命令，修改原始的 </a:t>
            </a:r>
            <a:r>
              <a:rPr lang="en-US" altLang="zh-CN" sz="2000" dirty="0">
                <a:latin typeface="微软雅黑" panose="020B0503020204020204" pitchFamily="34" charset="-122"/>
                <a:ea typeface="微软雅黑" panose="020B0503020204020204" pitchFamily="34" charset="-122"/>
              </a:rPr>
              <a:t>C </a:t>
            </a:r>
            <a:r>
              <a:rPr lang="zh-CN" altLang="en-US" sz="2000" dirty="0">
                <a:latin typeface="微软雅黑" panose="020B0503020204020204" pitchFamily="34" charset="-122"/>
                <a:ea typeface="微软雅黑" panose="020B0503020204020204" pitchFamily="34" charset="-122"/>
              </a:rPr>
              <a:t>程序。</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比如 </a:t>
            </a:r>
            <a:r>
              <a:rPr lang="en-US" altLang="zh-CN" sz="2000" dirty="0" err="1">
                <a:latin typeface="微软雅黑" panose="020B0503020204020204" pitchFamily="34" charset="-122"/>
                <a:ea typeface="微软雅黑" panose="020B0503020204020204" pitchFamily="34" charset="-122"/>
              </a:rPr>
              <a:t>hello.c</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中第 </a:t>
            </a:r>
            <a:r>
              <a:rPr lang="en-US" altLang="zh-CN" sz="2000" dirty="0">
                <a:latin typeface="微软雅黑" panose="020B0503020204020204" pitchFamily="34" charset="-122"/>
                <a:ea typeface="微软雅黑" panose="020B0503020204020204" pitchFamily="34" charset="-122"/>
              </a:rPr>
              <a:t>1 </a:t>
            </a:r>
            <a:r>
              <a:rPr lang="zh-CN" altLang="en-US" sz="2000" dirty="0">
                <a:latin typeface="微软雅黑" panose="020B0503020204020204" pitchFamily="34" charset="-122"/>
                <a:ea typeface="微软雅黑" panose="020B0503020204020204" pitchFamily="34" charset="-122"/>
              </a:rPr>
              <a:t>行的 </a:t>
            </a:r>
            <a:r>
              <a:rPr lang="en-US" altLang="zh-CN" sz="2000" dirty="0">
                <a:latin typeface="微软雅黑" panose="020B0503020204020204" pitchFamily="34" charset="-122"/>
                <a:ea typeface="微软雅黑" panose="020B0503020204020204" pitchFamily="34" charset="-122"/>
                <a:cs typeface="Courier New" pitchFamily="49" charset="0"/>
              </a:rPr>
              <a:t>#include &lt;</a:t>
            </a:r>
            <a:r>
              <a:rPr lang="en-US" altLang="zh-CN" sz="2000" dirty="0" err="1">
                <a:latin typeface="微软雅黑" panose="020B0503020204020204" pitchFamily="34" charset="-122"/>
                <a:ea typeface="微软雅黑" panose="020B0503020204020204" pitchFamily="34" charset="-122"/>
                <a:cs typeface="Courier New" pitchFamily="49" charset="0"/>
              </a:rPr>
              <a:t>stdio.h</a:t>
            </a:r>
            <a:r>
              <a:rPr lang="en-US" altLang="zh-CN" sz="2000" dirty="0">
                <a:latin typeface="微软雅黑" panose="020B0503020204020204" pitchFamily="34" charset="-122"/>
                <a:ea typeface="微软雅黑" panose="020B0503020204020204" pitchFamily="34" charset="-122"/>
                <a:cs typeface="Courier New" pitchFamily="49" charset="0"/>
              </a:rPr>
              <a:t>&gt;</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命令告诉预处理器读取系统头文件 </a:t>
            </a:r>
            <a:r>
              <a:rPr lang="en-US" altLang="zh-CN" sz="2000" dirty="0" err="1">
                <a:latin typeface="微软雅黑" panose="020B0503020204020204" pitchFamily="34" charset="-122"/>
                <a:ea typeface="微软雅黑" panose="020B0503020204020204" pitchFamily="34" charset="-122"/>
              </a:rPr>
              <a:t>stdio.h</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的内容，并把它直接插入程序文本中</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结果得到另一个 </a:t>
            </a:r>
            <a:r>
              <a:rPr lang="en-US" altLang="zh-CN" sz="2000" dirty="0">
                <a:latin typeface="微软雅黑" panose="020B0503020204020204" pitchFamily="34" charset="-122"/>
                <a:ea typeface="微软雅黑" panose="020B0503020204020204" pitchFamily="34" charset="-122"/>
              </a:rPr>
              <a:t>C </a:t>
            </a:r>
            <a:r>
              <a:rPr lang="zh-CN" altLang="en-US" sz="2000" dirty="0">
                <a:latin typeface="微软雅黑" panose="020B0503020204020204" pitchFamily="34" charset="-122"/>
                <a:ea typeface="微软雅黑" panose="020B0503020204020204" pitchFamily="34" charset="-122"/>
              </a:rPr>
              <a:t>程序，通常是以 </a:t>
            </a:r>
            <a:r>
              <a:rPr lang="en-US" altLang="zh-CN" sz="2000" dirty="0">
                <a:latin typeface="微软雅黑" panose="020B0503020204020204" pitchFamily="34" charset="-122"/>
                <a:ea typeface="微软雅黑" panose="020B0503020204020204" pitchFamily="34" charset="-122"/>
              </a:rPr>
              <a:t>.i </a:t>
            </a:r>
            <a:r>
              <a:rPr lang="zh-CN" altLang="en-US" sz="2000" dirty="0">
                <a:latin typeface="微软雅黑" panose="020B0503020204020204" pitchFamily="34" charset="-122"/>
                <a:ea typeface="微软雅黑" panose="020B0503020204020204" pitchFamily="34" charset="-122"/>
              </a:rPr>
              <a:t>作为文件扩展名</a:t>
            </a:r>
            <a:endParaRPr lang="en-US" altLang="zh-CN" sz="2000" dirty="0">
              <a:latin typeface="微软雅黑" panose="020B0503020204020204" pitchFamily="34" charset="-122"/>
              <a:ea typeface="微软雅黑" panose="020B0503020204020204" pitchFamily="34" charset="-122"/>
            </a:endParaRPr>
          </a:p>
          <a:p>
            <a:pPr marL="644128" lvl="2" indent="0">
              <a:buNone/>
            </a:pPr>
            <a:endParaRPr lang="en-US" altLang="zh-CN" sz="2000" b="0" dirty="0"/>
          </a:p>
          <a:p>
            <a:pPr lvl="0"/>
            <a:r>
              <a:rPr lang="zh-CN" altLang="en-US" sz="2400" dirty="0">
                <a:solidFill>
                  <a:srgbClr val="000000"/>
                </a:solidFill>
              </a:rPr>
              <a:t> 编译阶段</a:t>
            </a:r>
            <a:endParaRPr lang="en-US" altLang="zh-CN" sz="2400" dirty="0">
              <a:solidFill>
                <a:srgbClr val="000000"/>
              </a:solidFill>
            </a:endParaRPr>
          </a:p>
          <a:p>
            <a:pPr lvl="1"/>
            <a:r>
              <a:rPr lang="zh-CN" altLang="en-US" sz="2000" dirty="0">
                <a:latin typeface="微软雅黑" panose="020B0503020204020204" pitchFamily="34" charset="-122"/>
                <a:ea typeface="微软雅黑" panose="020B0503020204020204" pitchFamily="34" charset="-122"/>
              </a:rPr>
              <a:t> 编译器 </a:t>
            </a:r>
            <a:r>
              <a:rPr lang="en-US" altLang="zh-CN" sz="2000" dirty="0">
                <a:latin typeface="微软雅黑" panose="020B0503020204020204" pitchFamily="34" charset="-122"/>
                <a:ea typeface="微软雅黑" panose="020B0503020204020204" pitchFamily="34" charset="-122"/>
              </a:rPr>
              <a:t>(cc1) </a:t>
            </a:r>
            <a:r>
              <a:rPr lang="zh-CN" altLang="en-US" sz="2000" dirty="0">
                <a:latin typeface="微软雅黑" panose="020B0503020204020204" pitchFamily="34" charset="-122"/>
                <a:ea typeface="微软雅黑" panose="020B0503020204020204" pitchFamily="34" charset="-122"/>
              </a:rPr>
              <a:t>将文本文件 </a:t>
            </a:r>
            <a:r>
              <a:rPr lang="en-US" altLang="zh-CN" sz="2000" dirty="0" err="1">
                <a:latin typeface="微软雅黑" panose="020B0503020204020204" pitchFamily="34" charset="-122"/>
                <a:ea typeface="微软雅黑" panose="020B0503020204020204" pitchFamily="34" charset="-122"/>
              </a:rPr>
              <a:t>hello.i</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翻译成文本文件 </a:t>
            </a:r>
            <a:r>
              <a:rPr lang="en-US" altLang="zh-CN" sz="2000" dirty="0" err="1">
                <a:latin typeface="微软雅黑" panose="020B0503020204020204" pitchFamily="34" charset="-122"/>
                <a:ea typeface="微软雅黑" panose="020B0503020204020204" pitchFamily="34" charset="-122"/>
              </a:rPr>
              <a:t>hello.s</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它包含一个汇编语言程序</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该程序包含函数 </a:t>
            </a:r>
            <a:r>
              <a:rPr lang="en-US" altLang="zh-CN" sz="2000" dirty="0">
                <a:latin typeface="微软雅黑" panose="020B0503020204020204" pitchFamily="34" charset="-122"/>
                <a:ea typeface="微软雅黑" panose="020B0503020204020204" pitchFamily="34" charset="-122"/>
              </a:rPr>
              <a:t>main </a:t>
            </a:r>
            <a:r>
              <a:rPr lang="zh-CN" altLang="en-US" sz="2000" dirty="0">
                <a:latin typeface="微软雅黑" panose="020B0503020204020204" pitchFamily="34" charset="-122"/>
                <a:ea typeface="微软雅黑" panose="020B0503020204020204" pitchFamily="34" charset="-122"/>
              </a:rPr>
              <a:t>的定义</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仍为文本格式</a:t>
            </a: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4152" y="3470550"/>
            <a:ext cx="4625669" cy="2952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文本框 1"/>
          <p:cNvSpPr txBox="1"/>
          <p:nvPr/>
        </p:nvSpPr>
        <p:spPr>
          <a:xfrm>
            <a:off x="8381156" y="3052053"/>
            <a:ext cx="3359696" cy="353943"/>
          </a:xfrm>
          <a:prstGeom prst="rect">
            <a:avLst/>
          </a:prstGeom>
          <a:noFill/>
        </p:spPr>
        <p:txBody>
          <a:bodyPr wrap="square" rtlCol="0">
            <a:spAutoFit/>
          </a:bodyPr>
          <a:lstStyle/>
          <a:p>
            <a:pPr>
              <a:buNone/>
            </a:pPr>
            <a:r>
              <a:rPr lang="en-US" altLang="zh-CN" sz="2000" dirty="0">
                <a:latin typeface="微软雅黑" panose="020B0503020204020204" pitchFamily="34" charset="-122"/>
                <a:ea typeface="微软雅黑" panose="020B0503020204020204" pitchFamily="34" charset="-122"/>
              </a:rPr>
              <a:t>17</a:t>
            </a:r>
            <a:r>
              <a:rPr lang="zh-CN" altLang="en-US" sz="2000" dirty="0">
                <a:latin typeface="微软雅黑" panose="020B0503020204020204" pitchFamily="34" charset="-122"/>
                <a:ea typeface="微软雅黑" panose="020B0503020204020204" pitchFamily="34" charset="-122"/>
              </a:rPr>
              <a:t>字节，</a:t>
            </a:r>
            <a:r>
              <a:rPr lang="en-US" altLang="zh-CN" sz="2000" dirty="0">
                <a:latin typeface="微软雅黑" panose="020B0503020204020204" pitchFamily="34" charset="-122"/>
                <a:ea typeface="微软雅黑" panose="020B0503020204020204" pitchFamily="34" charset="-122"/>
              </a:rPr>
              <a:t>6</a:t>
            </a:r>
            <a:r>
              <a:rPr lang="zh-CN" altLang="en-US" sz="2000" dirty="0">
                <a:latin typeface="微软雅黑" panose="020B0503020204020204" pitchFamily="34" charset="-122"/>
                <a:ea typeface="微软雅黑" panose="020B0503020204020204" pitchFamily="34" charset="-122"/>
              </a:rPr>
              <a:t>条二进制指令</a:t>
            </a:r>
          </a:p>
        </p:txBody>
      </p:sp>
    </p:spTree>
    <p:extLst>
      <p:ext uri="{BB962C8B-B14F-4D97-AF65-F5344CB8AC3E}">
        <p14:creationId xmlns:p14="http://schemas.microsoft.com/office/powerpoint/2010/main" val="31242542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0" y="252000"/>
            <a:ext cx="7320136" cy="432048"/>
          </a:xfrm>
        </p:spPr>
        <p:txBody>
          <a:bodyPr>
            <a:normAutofit/>
          </a:bodyPr>
          <a:lstStyle/>
          <a:p>
            <a:r>
              <a:rPr lang="zh-CN" altLang="en-US" sz="2400" i="0" dirty="0">
                <a:latin typeface="+mn-lt"/>
              </a:rPr>
              <a:t>  </a:t>
            </a:r>
            <a:r>
              <a:rPr lang="zh-CN" altLang="en-US" sz="2400" dirty="0">
                <a:latin typeface="+mn-lt"/>
              </a:rPr>
              <a:t>编译过程</a:t>
            </a:r>
            <a:endParaRPr lang="zh-CN" altLang="en-US" sz="2400" i="0" dirty="0">
              <a:latin typeface="+mn-lt"/>
            </a:endParaRPr>
          </a:p>
        </p:txBody>
      </p:sp>
      <p:sp>
        <p:nvSpPr>
          <p:cNvPr id="126979" name="Rectangle 3"/>
          <p:cNvSpPr>
            <a:spLocks noGrp="1" noChangeArrowheads="1"/>
          </p:cNvSpPr>
          <p:nvPr>
            <p:ph type="body" sz="half" idx="4294967295"/>
          </p:nvPr>
        </p:nvSpPr>
        <p:spPr>
          <a:xfrm>
            <a:off x="335360" y="908720"/>
            <a:ext cx="11449272" cy="5445344"/>
          </a:xfrm>
        </p:spPr>
        <p:txBody>
          <a:bodyPr>
            <a:normAutofit/>
          </a:bodyPr>
          <a:lstStyle/>
          <a:p>
            <a:r>
              <a:rPr lang="zh-CN" altLang="en-US" sz="2400" dirty="0"/>
              <a:t> 汇编阶段</a:t>
            </a:r>
            <a:endParaRPr lang="zh-CN" altLang="en-US" sz="2000" dirty="0"/>
          </a:p>
          <a:p>
            <a:pPr lvl="1"/>
            <a:r>
              <a:rPr lang="zh-CN" altLang="en-US" sz="2000" dirty="0">
                <a:latin typeface="微软雅黑" panose="020B0503020204020204" pitchFamily="34" charset="-122"/>
                <a:ea typeface="微软雅黑" panose="020B0503020204020204" pitchFamily="34" charset="-122"/>
              </a:rPr>
              <a:t> 汇编器 </a:t>
            </a:r>
            <a:r>
              <a:rPr lang="en-US" altLang="zh-CN" sz="2000" dirty="0">
                <a:latin typeface="微软雅黑" panose="020B0503020204020204" pitchFamily="34" charset="-122"/>
                <a:ea typeface="微软雅黑" panose="020B0503020204020204" pitchFamily="34" charset="-122"/>
              </a:rPr>
              <a:t>(as) </a:t>
            </a:r>
            <a:r>
              <a:rPr lang="zh-CN" altLang="en-US" sz="2000" dirty="0">
                <a:latin typeface="微软雅黑" panose="020B0503020204020204" pitchFamily="34" charset="-122"/>
                <a:ea typeface="微软雅黑" panose="020B0503020204020204" pitchFamily="34" charset="-122"/>
              </a:rPr>
              <a:t>将 </a:t>
            </a:r>
            <a:r>
              <a:rPr lang="en-US" altLang="zh-CN" sz="2000" dirty="0" err="1">
                <a:latin typeface="微软雅黑" panose="020B0503020204020204" pitchFamily="34" charset="-122"/>
                <a:ea typeface="微软雅黑" panose="020B0503020204020204" pitchFamily="34" charset="-122"/>
              </a:rPr>
              <a:t>hello.s</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翻译成机器语言指令</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把这些指令打包成可重定位目标程序的格式</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将结果保存在目标文件 </a:t>
            </a:r>
            <a:r>
              <a:rPr lang="en-US" altLang="zh-CN" sz="2000" dirty="0" err="1">
                <a:latin typeface="微软雅黑" panose="020B0503020204020204" pitchFamily="34" charset="-122"/>
                <a:ea typeface="微软雅黑" panose="020B0503020204020204" pitchFamily="34" charset="-122"/>
              </a:rPr>
              <a:t>hello.o</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中</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a:t>
            </a:r>
            <a:r>
              <a:rPr lang="en-US" altLang="zh-CN" sz="2000" dirty="0" err="1">
                <a:latin typeface="微软雅黑" panose="020B0503020204020204" pitchFamily="34" charset="-122"/>
                <a:ea typeface="微软雅黑" panose="020B0503020204020204" pitchFamily="34" charset="-122"/>
              </a:rPr>
              <a:t>hello.o</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是一个二进制文件，它包含的 </a:t>
            </a:r>
            <a:r>
              <a:rPr lang="en-US" altLang="zh-CN" sz="2000" dirty="0">
                <a:latin typeface="微软雅黑" panose="020B0503020204020204" pitchFamily="34" charset="-122"/>
                <a:ea typeface="微软雅黑" panose="020B0503020204020204" pitchFamily="34" charset="-122"/>
              </a:rPr>
              <a:t>17 </a:t>
            </a:r>
            <a:r>
              <a:rPr lang="zh-CN" altLang="en-US" sz="2000" dirty="0">
                <a:latin typeface="微软雅黑" panose="020B0503020204020204" pitchFamily="34" charset="-122"/>
                <a:ea typeface="微软雅黑" panose="020B0503020204020204" pitchFamily="34" charset="-122"/>
              </a:rPr>
              <a:t>个字节是函数 </a:t>
            </a:r>
            <a:r>
              <a:rPr lang="en-US" altLang="zh-CN" sz="2000" dirty="0">
                <a:latin typeface="微软雅黑" panose="020B0503020204020204" pitchFamily="34" charset="-122"/>
                <a:ea typeface="微软雅黑" panose="020B0503020204020204" pitchFamily="34" charset="-122"/>
              </a:rPr>
              <a:t>main</a:t>
            </a:r>
            <a:r>
              <a:rPr lang="zh-CN" altLang="en-US" sz="2000" dirty="0">
                <a:latin typeface="微软雅黑" panose="020B0503020204020204" pitchFamily="34" charset="-122"/>
                <a:ea typeface="微软雅黑" panose="020B0503020204020204" pitchFamily="34" charset="-122"/>
              </a:rPr>
              <a:t>的指令编码</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如果我们在文本编辑器中打开 </a:t>
            </a:r>
            <a:r>
              <a:rPr lang="en-US" altLang="zh-CN" sz="2000" dirty="0" err="1">
                <a:latin typeface="微软雅黑" panose="020B0503020204020204" pitchFamily="34" charset="-122"/>
                <a:ea typeface="微软雅黑" panose="020B0503020204020204" pitchFamily="34" charset="-122"/>
              </a:rPr>
              <a:t>hello.o</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文件，将看到一堆乱码</a:t>
            </a:r>
            <a:endParaRPr lang="en-US" altLang="zh-CN" sz="2000" dirty="0">
              <a:latin typeface="微软雅黑" panose="020B0503020204020204" pitchFamily="34" charset="-122"/>
              <a:ea typeface="微软雅黑" panose="020B0503020204020204" pitchFamily="34" charset="-122"/>
            </a:endParaRPr>
          </a:p>
          <a:p>
            <a:pPr marL="355998" lvl="1" indent="0">
              <a:buNone/>
            </a:pPr>
            <a:endParaRPr lang="en-US" altLang="zh-CN" sz="2000" b="0" dirty="0"/>
          </a:p>
          <a:p>
            <a:pPr lvl="0"/>
            <a:r>
              <a:rPr lang="zh-CN" altLang="en-US" sz="2400" dirty="0">
                <a:solidFill>
                  <a:srgbClr val="000000"/>
                </a:solidFill>
              </a:rPr>
              <a:t>链接阶段 （第</a:t>
            </a:r>
            <a:r>
              <a:rPr lang="en-US" altLang="zh-CN" sz="2400" dirty="0">
                <a:solidFill>
                  <a:srgbClr val="000000"/>
                </a:solidFill>
              </a:rPr>
              <a:t>9</a:t>
            </a:r>
            <a:r>
              <a:rPr lang="zh-CN" altLang="en-US" sz="2400" dirty="0">
                <a:solidFill>
                  <a:srgbClr val="000000"/>
                </a:solidFill>
              </a:rPr>
              <a:t>章）</a:t>
            </a:r>
            <a:endParaRPr lang="en-US" altLang="zh-CN" sz="2000" b="0" dirty="0"/>
          </a:p>
          <a:p>
            <a:pPr lvl="1"/>
            <a:r>
              <a:rPr lang="en-US" altLang="zh-CN" sz="2000" dirty="0">
                <a:latin typeface="微软雅黑" panose="020B0503020204020204" pitchFamily="34" charset="-122"/>
                <a:ea typeface="微软雅黑" panose="020B0503020204020204" pitchFamily="34" charset="-122"/>
              </a:rPr>
              <a:t> hello </a:t>
            </a:r>
            <a:r>
              <a:rPr lang="zh-CN" altLang="en-US" sz="2000" dirty="0">
                <a:latin typeface="微软雅黑" panose="020B0503020204020204" pitchFamily="34" charset="-122"/>
                <a:ea typeface="微软雅黑" panose="020B0503020204020204" pitchFamily="34" charset="-122"/>
              </a:rPr>
              <a:t>程序调用了 </a:t>
            </a:r>
            <a:r>
              <a:rPr lang="en-US" altLang="zh-CN" sz="2000" dirty="0" err="1">
                <a:latin typeface="微软雅黑" panose="020B0503020204020204" pitchFamily="34" charset="-122"/>
                <a:ea typeface="微软雅黑" panose="020B0503020204020204" pitchFamily="34" charset="-122"/>
              </a:rPr>
              <a:t>printf</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函数，它是标准 </a:t>
            </a:r>
            <a:r>
              <a:rPr lang="en-US" altLang="zh-CN" sz="2000" dirty="0">
                <a:latin typeface="微软雅黑" panose="020B0503020204020204" pitchFamily="34" charset="-122"/>
                <a:ea typeface="微软雅黑" panose="020B0503020204020204" pitchFamily="34" charset="-122"/>
              </a:rPr>
              <a:t>C </a:t>
            </a:r>
            <a:r>
              <a:rPr lang="zh-CN" altLang="en-US" sz="2000" dirty="0">
                <a:latin typeface="微软雅黑" panose="020B0503020204020204" pitchFamily="34" charset="-122"/>
                <a:ea typeface="微软雅黑" panose="020B0503020204020204" pitchFamily="34" charset="-122"/>
              </a:rPr>
              <a:t>库中的一个函数</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en-US" altLang="zh-CN" sz="2000" dirty="0" err="1">
                <a:latin typeface="微软雅黑" panose="020B0503020204020204" pitchFamily="34" charset="-122"/>
                <a:ea typeface="微软雅黑" panose="020B0503020204020204" pitchFamily="34" charset="-122"/>
              </a:rPr>
              <a:t>printf</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函数在名为 </a:t>
            </a:r>
            <a:r>
              <a:rPr lang="en-US" altLang="zh-CN" sz="2000" dirty="0" err="1">
                <a:latin typeface="微软雅黑" panose="020B0503020204020204" pitchFamily="34" charset="-122"/>
                <a:ea typeface="微软雅黑" panose="020B0503020204020204" pitchFamily="34" charset="-122"/>
              </a:rPr>
              <a:t>printf.o</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的单独的预编译好了的目标文件里，必须以某种方式合并到 </a:t>
            </a:r>
            <a:r>
              <a:rPr lang="en-US" altLang="zh-CN" sz="2000" dirty="0" err="1">
                <a:latin typeface="微软雅黑" panose="020B0503020204020204" pitchFamily="34" charset="-122"/>
                <a:ea typeface="微软雅黑" panose="020B0503020204020204" pitchFamily="34" charset="-122"/>
              </a:rPr>
              <a:t>hello.o</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中</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链接器 </a:t>
            </a:r>
            <a:r>
              <a:rPr lang="en-US" altLang="zh-CN" sz="2000" dirty="0">
                <a:latin typeface="微软雅黑" panose="020B0503020204020204" pitchFamily="34" charset="-122"/>
                <a:ea typeface="微软雅黑" panose="020B0503020204020204" pitchFamily="34" charset="-122"/>
              </a:rPr>
              <a:t>(Id) </a:t>
            </a:r>
            <a:r>
              <a:rPr lang="zh-CN" altLang="en-US" sz="2000" dirty="0">
                <a:latin typeface="微软雅黑" panose="020B0503020204020204" pitchFamily="34" charset="-122"/>
                <a:ea typeface="微软雅黑" panose="020B0503020204020204" pitchFamily="34" charset="-122"/>
              </a:rPr>
              <a:t>负责处理这种合并，得到可执行目标文件 </a:t>
            </a:r>
            <a:r>
              <a:rPr lang="en-US" altLang="zh-CN" sz="2000" dirty="0">
                <a:latin typeface="微软雅黑" panose="020B0503020204020204" pitchFamily="34" charset="-122"/>
                <a:ea typeface="微软雅黑" panose="020B0503020204020204" pitchFamily="34" charset="-122"/>
              </a:rPr>
              <a:t>hello</a:t>
            </a:r>
            <a:endParaRPr lang="zh-CN" altLang="en-US"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a:t>
            </a:r>
            <a:r>
              <a:rPr lang="en-US" altLang="zh-CN" sz="2000" dirty="0">
                <a:latin typeface="微软雅黑" panose="020B0503020204020204" pitchFamily="34" charset="-122"/>
                <a:ea typeface="微软雅黑" panose="020B0503020204020204" pitchFamily="34" charset="-122"/>
              </a:rPr>
              <a:t>hello </a:t>
            </a:r>
            <a:r>
              <a:rPr lang="zh-CN" altLang="en-US" sz="2000" dirty="0">
                <a:latin typeface="微软雅黑" panose="020B0503020204020204" pitchFamily="34" charset="-122"/>
                <a:ea typeface="微软雅黑" panose="020B0503020204020204" pitchFamily="34" charset="-122"/>
              </a:rPr>
              <a:t>可以被</a:t>
            </a:r>
            <a:r>
              <a:rPr lang="zh-CN" altLang="en-US" sz="2400" dirty="0">
                <a:solidFill>
                  <a:schemeClr val="accent1"/>
                </a:solidFill>
                <a:latin typeface="微软雅黑" panose="020B0503020204020204" pitchFamily="34" charset="-122"/>
                <a:ea typeface="微软雅黑" panose="020B0503020204020204" pitchFamily="34" charset="-122"/>
              </a:rPr>
              <a:t>加载</a:t>
            </a:r>
            <a:r>
              <a:rPr lang="zh-CN" altLang="en-US" sz="2000" dirty="0">
                <a:latin typeface="微软雅黑" panose="020B0503020204020204" pitchFamily="34" charset="-122"/>
                <a:ea typeface="微软雅黑" panose="020B0503020204020204" pitchFamily="34" charset="-122"/>
              </a:rPr>
              <a:t>到内存中，由系统执行 </a:t>
            </a:r>
          </a:p>
        </p:txBody>
      </p:sp>
    </p:spTree>
    <p:extLst>
      <p:ext uri="{BB962C8B-B14F-4D97-AF65-F5344CB8AC3E}">
        <p14:creationId xmlns:p14="http://schemas.microsoft.com/office/powerpoint/2010/main" val="21553746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0" y="252000"/>
            <a:ext cx="7320136" cy="432048"/>
          </a:xfrm>
        </p:spPr>
        <p:txBody>
          <a:bodyPr>
            <a:noAutofit/>
          </a:bodyPr>
          <a:lstStyle/>
          <a:p>
            <a:r>
              <a:rPr lang="zh-CN" altLang="en-US" sz="3200" i="0" dirty="0">
                <a:latin typeface="+mn-lt"/>
              </a:rPr>
              <a:t>  程序加载与执行</a:t>
            </a:r>
          </a:p>
        </p:txBody>
      </p:sp>
      <p:sp>
        <p:nvSpPr>
          <p:cNvPr id="126979" name="Rectangle 3"/>
          <p:cNvSpPr>
            <a:spLocks noGrp="1" noChangeArrowheads="1"/>
          </p:cNvSpPr>
          <p:nvPr>
            <p:ph type="body" sz="half" idx="4294967295"/>
          </p:nvPr>
        </p:nvSpPr>
        <p:spPr>
          <a:xfrm>
            <a:off x="335360" y="908720"/>
            <a:ext cx="11593288" cy="5445344"/>
          </a:xfrm>
        </p:spPr>
        <p:txBody>
          <a:bodyPr>
            <a:normAutofit fontScale="85000" lnSpcReduction="20000"/>
          </a:bodyPr>
          <a:lstStyle/>
          <a:p>
            <a:r>
              <a:rPr lang="en-US" altLang="zh-CN" sz="2400" dirty="0"/>
              <a:t> </a:t>
            </a:r>
            <a:r>
              <a:rPr lang="zh-CN" altLang="en-US" sz="2400" dirty="0"/>
              <a:t>加载器（</a:t>
            </a:r>
            <a:r>
              <a:rPr lang="en-US" altLang="zh-CN" sz="2400" dirty="0"/>
              <a:t>loader() -&gt; </a:t>
            </a:r>
            <a:r>
              <a:rPr lang="en-US" altLang="zh-CN" sz="2400" dirty="0" err="1"/>
              <a:t>execve</a:t>
            </a:r>
            <a:r>
              <a:rPr lang="en-US" altLang="zh-CN" sz="2400" dirty="0"/>
              <a:t>()</a:t>
            </a:r>
            <a:r>
              <a:rPr lang="zh-CN" altLang="en-US" sz="2400" dirty="0"/>
              <a:t>）</a:t>
            </a:r>
            <a:endParaRPr lang="zh-CN" altLang="en-US" sz="2000" dirty="0"/>
          </a:p>
          <a:p>
            <a:pPr lvl="1"/>
            <a:r>
              <a:rPr lang="zh-CN" altLang="en-US" sz="2000" dirty="0">
                <a:latin typeface="微软雅黑" panose="020B0503020204020204" pitchFamily="34" charset="-122"/>
                <a:ea typeface="微软雅黑" panose="020B0503020204020204" pitchFamily="34" charset="-122"/>
              </a:rPr>
              <a:t> 可执行文件已经在磁盘中，操作系统可以将其读入内存并启动执行它</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加载器是一个系统程序，它把目标程序按照规定的格式装载到内存中以备运行</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实现从虚地址到实地址的转换</a:t>
            </a:r>
            <a:r>
              <a:rPr lang="en-US" altLang="zh-CN" sz="2000" dirty="0">
                <a:latin typeface="微软雅黑" panose="020B0503020204020204" pitchFamily="34" charset="-122"/>
                <a:ea typeface="微软雅黑" panose="020B0503020204020204" pitchFamily="34" charset="-122"/>
              </a:rPr>
              <a:t>)</a:t>
            </a:r>
          </a:p>
          <a:p>
            <a:pPr marL="644128" lvl="2" indent="0">
              <a:buNone/>
            </a:pPr>
            <a:endParaRPr lang="en-US" altLang="zh-CN" sz="2000" b="0" dirty="0"/>
          </a:p>
          <a:p>
            <a:pPr lvl="0"/>
            <a:r>
              <a:rPr lang="en-US" altLang="zh-CN" sz="2400" dirty="0">
                <a:solidFill>
                  <a:srgbClr val="000000"/>
                </a:solidFill>
              </a:rPr>
              <a:t> </a:t>
            </a:r>
            <a:r>
              <a:rPr lang="zh-CN" altLang="en-US" sz="2400" dirty="0">
                <a:solidFill>
                  <a:srgbClr val="000000"/>
                </a:solidFill>
              </a:rPr>
              <a:t>加载器的工作步骤（第</a:t>
            </a:r>
            <a:r>
              <a:rPr lang="en-US" altLang="zh-CN" sz="2400" dirty="0">
                <a:solidFill>
                  <a:srgbClr val="000000"/>
                </a:solidFill>
              </a:rPr>
              <a:t>9</a:t>
            </a:r>
            <a:r>
              <a:rPr lang="zh-CN" altLang="en-US" sz="2400" dirty="0">
                <a:solidFill>
                  <a:srgbClr val="000000"/>
                </a:solidFill>
              </a:rPr>
              <a:t>章）</a:t>
            </a:r>
          </a:p>
          <a:p>
            <a:pPr lvl="1"/>
            <a:r>
              <a:rPr lang="zh-CN" altLang="en-US" sz="2000" b="0" dirty="0"/>
              <a:t> </a:t>
            </a:r>
            <a:r>
              <a:rPr lang="zh-CN" altLang="en-US" sz="2100" dirty="0">
                <a:latin typeface="微软雅黑" panose="020B0503020204020204" pitchFamily="34" charset="-122"/>
                <a:ea typeface="微软雅黑" panose="020B0503020204020204" pitchFamily="34" charset="-122"/>
              </a:rPr>
              <a:t>读取可执行文件头来确定代码段和数据段的大小</a:t>
            </a:r>
          </a:p>
          <a:p>
            <a:pPr lvl="1"/>
            <a:r>
              <a:rPr lang="en-US" altLang="zh-CN" sz="2100" dirty="0">
                <a:latin typeface="微软雅黑" panose="020B0503020204020204" pitchFamily="34" charset="-122"/>
                <a:ea typeface="微软雅黑" panose="020B0503020204020204" pitchFamily="34" charset="-122"/>
              </a:rPr>
              <a:t> </a:t>
            </a:r>
            <a:r>
              <a:rPr lang="zh-CN" altLang="en-US" sz="2100" dirty="0">
                <a:latin typeface="微软雅黑" panose="020B0503020204020204" pitchFamily="34" charset="-122"/>
                <a:ea typeface="微软雅黑" panose="020B0503020204020204" pitchFamily="34" charset="-122"/>
              </a:rPr>
              <a:t>为正文和数据创建一个足够大的地址空间</a:t>
            </a:r>
          </a:p>
          <a:p>
            <a:pPr lvl="1"/>
            <a:r>
              <a:rPr lang="en-US" altLang="zh-CN" sz="2100" dirty="0">
                <a:latin typeface="微软雅黑" panose="020B0503020204020204" pitchFamily="34" charset="-122"/>
                <a:ea typeface="微软雅黑" panose="020B0503020204020204" pitchFamily="34" charset="-122"/>
              </a:rPr>
              <a:t> </a:t>
            </a:r>
            <a:r>
              <a:rPr lang="zh-CN" altLang="en-US" sz="2100" dirty="0">
                <a:latin typeface="微软雅黑" panose="020B0503020204020204" pitchFamily="34" charset="-122"/>
                <a:ea typeface="微软雅黑" panose="020B0503020204020204" pitchFamily="34" charset="-122"/>
              </a:rPr>
              <a:t>将可执行文件中的指令和数据复制到内存中</a:t>
            </a:r>
          </a:p>
          <a:p>
            <a:pPr lvl="1"/>
            <a:r>
              <a:rPr lang="en-US" altLang="zh-CN" sz="2100" dirty="0">
                <a:latin typeface="微软雅黑" panose="020B0503020204020204" pitchFamily="34" charset="-122"/>
                <a:ea typeface="微软雅黑" panose="020B0503020204020204" pitchFamily="34" charset="-122"/>
              </a:rPr>
              <a:t> </a:t>
            </a:r>
            <a:r>
              <a:rPr lang="zh-CN" altLang="en-US" sz="2100" dirty="0">
                <a:latin typeface="微软雅黑" panose="020B0503020204020204" pitchFamily="34" charset="-122"/>
                <a:ea typeface="微软雅黑" panose="020B0503020204020204" pitchFamily="34" charset="-122"/>
              </a:rPr>
              <a:t>把主程序的参数（如果存在）复制到栈顶</a:t>
            </a:r>
          </a:p>
          <a:p>
            <a:pPr lvl="1"/>
            <a:r>
              <a:rPr lang="en-US" altLang="zh-CN" sz="2100" dirty="0">
                <a:latin typeface="微软雅黑" panose="020B0503020204020204" pitchFamily="34" charset="-122"/>
                <a:ea typeface="微软雅黑" panose="020B0503020204020204" pitchFamily="34" charset="-122"/>
              </a:rPr>
              <a:t> </a:t>
            </a:r>
            <a:r>
              <a:rPr lang="zh-CN" altLang="en-US" sz="2100" dirty="0">
                <a:latin typeface="微软雅黑" panose="020B0503020204020204" pitchFamily="34" charset="-122"/>
                <a:ea typeface="微软雅黑" panose="020B0503020204020204" pitchFamily="34" charset="-122"/>
              </a:rPr>
              <a:t>初始化机器寄存器，将栈指针指向第一个空位置</a:t>
            </a:r>
          </a:p>
          <a:p>
            <a:pPr lvl="1"/>
            <a:r>
              <a:rPr lang="en-US" altLang="zh-CN" sz="2100" dirty="0">
                <a:latin typeface="微软雅黑" panose="020B0503020204020204" pitchFamily="34" charset="-122"/>
                <a:ea typeface="微软雅黑" panose="020B0503020204020204" pitchFamily="34" charset="-122"/>
              </a:rPr>
              <a:t> </a:t>
            </a:r>
            <a:r>
              <a:rPr lang="zh-CN" altLang="en-US" sz="2100" dirty="0">
                <a:latin typeface="微软雅黑" panose="020B0503020204020204" pitchFamily="34" charset="-122"/>
                <a:ea typeface="微软雅黑" panose="020B0503020204020204" pitchFamily="34" charset="-122"/>
              </a:rPr>
              <a:t>跳转到启动例程，它将参数复制到参数寄存器并且调用程序的</a:t>
            </a:r>
            <a:r>
              <a:rPr lang="en-US" altLang="zh-CN" sz="2100" dirty="0">
                <a:latin typeface="微软雅黑" panose="020B0503020204020204" pitchFamily="34" charset="-122"/>
                <a:ea typeface="微软雅黑" panose="020B0503020204020204" pitchFamily="34" charset="-122"/>
              </a:rPr>
              <a:t>main</a:t>
            </a:r>
            <a:r>
              <a:rPr lang="zh-CN" altLang="en-US" sz="2100" dirty="0">
                <a:latin typeface="微软雅黑" panose="020B0503020204020204" pitchFamily="34" charset="-122"/>
                <a:ea typeface="微软雅黑" panose="020B0503020204020204" pitchFamily="34" charset="-122"/>
              </a:rPr>
              <a:t>函数。当</a:t>
            </a:r>
            <a:r>
              <a:rPr lang="en-US" altLang="zh-CN" sz="2100" dirty="0">
                <a:latin typeface="微软雅黑" panose="020B0503020204020204" pitchFamily="34" charset="-122"/>
                <a:ea typeface="微软雅黑" panose="020B0503020204020204" pitchFamily="34" charset="-122"/>
              </a:rPr>
              <a:t>main</a:t>
            </a:r>
            <a:r>
              <a:rPr lang="zh-CN" altLang="en-US" sz="2100" dirty="0">
                <a:latin typeface="微软雅黑" panose="020B0503020204020204" pitchFamily="34" charset="-122"/>
                <a:ea typeface="微软雅黑" panose="020B0503020204020204" pitchFamily="34" charset="-122"/>
              </a:rPr>
              <a:t>函数返回时，启动例程通过系统调用 </a:t>
            </a:r>
            <a:r>
              <a:rPr lang="en-US" altLang="zh-CN" sz="2100" dirty="0">
                <a:latin typeface="微软雅黑" panose="020B0503020204020204" pitchFamily="34" charset="-122"/>
                <a:ea typeface="微软雅黑" panose="020B0503020204020204" pitchFamily="34" charset="-122"/>
              </a:rPr>
              <a:t>exit </a:t>
            </a:r>
            <a:r>
              <a:rPr lang="zh-CN" altLang="en-US" sz="2100" dirty="0">
                <a:latin typeface="微软雅黑" panose="020B0503020204020204" pitchFamily="34" charset="-122"/>
                <a:ea typeface="微软雅黑" panose="020B0503020204020204" pitchFamily="34" charset="-122"/>
              </a:rPr>
              <a:t>终止程序</a:t>
            </a:r>
            <a:endParaRPr lang="en-US" altLang="zh-CN" sz="2100" dirty="0">
              <a:latin typeface="微软雅黑" panose="020B0503020204020204" pitchFamily="34" charset="-122"/>
              <a:ea typeface="微软雅黑" panose="020B0503020204020204" pitchFamily="34" charset="-122"/>
            </a:endParaRPr>
          </a:p>
          <a:p>
            <a:endParaRPr lang="en-US" altLang="zh-CN" sz="2000" b="0" dirty="0"/>
          </a:p>
          <a:p>
            <a:r>
              <a:rPr lang="en-US" altLang="zh-CN" sz="2000" b="0" dirty="0">
                <a:solidFill>
                  <a:schemeClr val="accent6"/>
                </a:solidFill>
              </a:rPr>
              <a:t> </a:t>
            </a:r>
            <a:r>
              <a:rPr lang="zh-CN" altLang="en-US" sz="2400" dirty="0">
                <a:solidFill>
                  <a:schemeClr val="accent6"/>
                </a:solidFill>
              </a:rPr>
              <a:t>要理解程序运行的细节，需要理解计算机组成、</a:t>
            </a:r>
            <a:r>
              <a:rPr lang="en-US" altLang="zh-CN" sz="2400" dirty="0">
                <a:solidFill>
                  <a:schemeClr val="accent6"/>
                </a:solidFill>
              </a:rPr>
              <a:t>OS</a:t>
            </a:r>
            <a:r>
              <a:rPr lang="zh-CN" altLang="en-US" sz="2400" dirty="0">
                <a:solidFill>
                  <a:schemeClr val="accent6"/>
                </a:solidFill>
              </a:rPr>
              <a:t>和编译器协同工作原理</a:t>
            </a:r>
            <a:endParaRPr lang="en-US" altLang="zh-CN" sz="2400" dirty="0">
              <a:solidFill>
                <a:schemeClr val="accent6"/>
              </a:solidFill>
            </a:endParaRPr>
          </a:p>
          <a:p>
            <a:endParaRPr lang="en-US" altLang="zh-CN" sz="2400" dirty="0">
              <a:solidFill>
                <a:schemeClr val="accent6"/>
              </a:solidFill>
            </a:endParaRPr>
          </a:p>
          <a:p>
            <a:r>
              <a:rPr lang="zh-CN" altLang="en-US" sz="2400" dirty="0">
                <a:solidFill>
                  <a:schemeClr val="accent1"/>
                </a:solidFill>
              </a:rPr>
              <a:t>如果你能够完全理解</a:t>
            </a:r>
            <a:r>
              <a:rPr lang="en-US" altLang="zh-CN" sz="2400" dirty="0" err="1">
                <a:solidFill>
                  <a:schemeClr val="accent1"/>
                </a:solidFill>
              </a:rPr>
              <a:t>hello.c</a:t>
            </a:r>
            <a:r>
              <a:rPr lang="zh-CN" altLang="en-US" sz="2400" dirty="0">
                <a:solidFill>
                  <a:schemeClr val="accent1"/>
                </a:solidFill>
              </a:rPr>
              <a:t>从</a:t>
            </a:r>
            <a:r>
              <a:rPr lang="en-US" altLang="zh-CN" sz="2400" dirty="0">
                <a:solidFill>
                  <a:schemeClr val="accent1"/>
                </a:solidFill>
              </a:rPr>
              <a:t>C</a:t>
            </a:r>
            <a:r>
              <a:rPr lang="zh-CN" altLang="en-US" sz="2400" dirty="0">
                <a:solidFill>
                  <a:schemeClr val="accent1"/>
                </a:solidFill>
              </a:rPr>
              <a:t>代码如何转换到二进制可执行程序，再了解加载过程，再清楚知道一条条二进制如何在</a:t>
            </a:r>
            <a:r>
              <a:rPr lang="en-US" altLang="zh-CN" sz="2400" dirty="0">
                <a:solidFill>
                  <a:schemeClr val="accent1"/>
                </a:solidFill>
              </a:rPr>
              <a:t>CPU</a:t>
            </a:r>
            <a:r>
              <a:rPr lang="zh-CN" altLang="en-US" sz="2400" dirty="0">
                <a:solidFill>
                  <a:schemeClr val="accent1"/>
                </a:solidFill>
              </a:rPr>
              <a:t>上执行的整个过程。恭喜，这门课你可以毕业了！</a:t>
            </a:r>
          </a:p>
        </p:txBody>
      </p:sp>
    </p:spTree>
    <p:extLst>
      <p:ext uri="{BB962C8B-B14F-4D97-AF65-F5344CB8AC3E}">
        <p14:creationId xmlns:p14="http://schemas.microsoft.com/office/powerpoint/2010/main" val="3124254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6979">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6979">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6979">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6979">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6979">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6979">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6979">
                                            <p:txEl>
                                              <p:pRg st="10" end="1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6979">
                                            <p:txEl>
                                              <p:pRg st="12" end="1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6979">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2"/>
          <p:cNvSpPr>
            <a:spLocks noChangeArrowheads="1"/>
          </p:cNvSpPr>
          <p:nvPr/>
        </p:nvSpPr>
        <p:spPr bwMode="auto">
          <a:xfrm>
            <a:off x="3791744" y="180650"/>
            <a:ext cx="4338482" cy="426844"/>
          </a:xfrm>
          <a:prstGeom prst="rect">
            <a:avLst/>
          </a:prstGeom>
          <a:noFill/>
          <a:ln w="9525">
            <a:noFill/>
            <a:miter lim="800000"/>
            <a:headEnd/>
            <a:tailEnd/>
          </a:ln>
        </p:spPr>
        <p:txBody>
          <a:bodyPr/>
          <a:lstStyle/>
          <a:p>
            <a:pPr algn="ctr">
              <a:lnSpc>
                <a:spcPct val="87000"/>
              </a:lnSpc>
              <a:buNone/>
            </a:pPr>
            <a:r>
              <a:rPr lang="zh-CN" altLang="en-US" sz="2800" dirty="0">
                <a:latin typeface="微软雅黑" panose="020B0503020204020204" pitchFamily="34" charset="-122"/>
                <a:ea typeface="微软雅黑" panose="020B0503020204020204" pitchFamily="34" charset="-122"/>
                <a:cs typeface="楷体_GB2312"/>
              </a:rPr>
              <a:t>第一章：绪论</a:t>
            </a:r>
          </a:p>
        </p:txBody>
      </p:sp>
      <p:grpSp>
        <p:nvGrpSpPr>
          <p:cNvPr id="3" name="组合 2"/>
          <p:cNvGrpSpPr/>
          <p:nvPr/>
        </p:nvGrpSpPr>
        <p:grpSpPr>
          <a:xfrm>
            <a:off x="3881541" y="1402184"/>
            <a:ext cx="4464708" cy="5267176"/>
            <a:chOff x="3881541" y="1402184"/>
            <a:chExt cx="4464708" cy="5267176"/>
          </a:xfrm>
        </p:grpSpPr>
        <p:sp>
          <p:nvSpPr>
            <p:cNvPr id="13" name="Rectangle 13"/>
            <p:cNvSpPr>
              <a:spLocks noChangeArrowheads="1"/>
            </p:cNvSpPr>
            <p:nvPr/>
          </p:nvSpPr>
          <p:spPr bwMode="auto">
            <a:xfrm>
              <a:off x="4295800" y="1412776"/>
              <a:ext cx="4050449" cy="5256584"/>
            </a:xfrm>
            <a:prstGeom prst="rect">
              <a:avLst/>
            </a:prstGeom>
            <a:noFill/>
            <a:ln w="28575">
              <a:noFill/>
              <a:miter lim="800000"/>
              <a:headEnd/>
              <a:tailEnd/>
            </a:ln>
          </p:spPr>
          <p:txBody>
            <a:bodyPr wrap="square" lIns="47625" tIns="99900" rIns="47625" bIns="99900">
              <a:noAutofit/>
            </a:bodyPr>
            <a:lstStyle/>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系统思维</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计算机发展历程</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程序编译与加载</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chemeClr val="accent1"/>
                  </a:solidFill>
                  <a:latin typeface="微软雅黑" panose="020B0503020204020204" pitchFamily="34" charset="-122"/>
                  <a:ea typeface="微软雅黑" panose="020B0503020204020204" pitchFamily="34" charset="-122"/>
                </a:rPr>
                <a:t>程序执行的基本过程</a:t>
              </a:r>
              <a:endParaRPr lang="en-US" altLang="zh-CN" sz="2400" dirty="0">
                <a:solidFill>
                  <a:schemeClr val="accent1"/>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计算机层次结构</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资源抽象</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几个重要的概念</a:t>
              </a:r>
            </a:p>
          </p:txBody>
        </p:sp>
        <p:sp>
          <p:nvSpPr>
            <p:cNvPr id="2" name="矩形 1"/>
            <p:cNvSpPr/>
            <p:nvPr/>
          </p:nvSpPr>
          <p:spPr bwMode="auto">
            <a:xfrm>
              <a:off x="3881541" y="1402184"/>
              <a:ext cx="4464708" cy="4259064"/>
            </a:xfrm>
            <a:prstGeom prst="rect">
              <a:avLst/>
            </a:prstGeom>
            <a:noFill/>
            <a:ln w="19050" cap="flat" cmpd="sng" algn="ctr">
              <a:solidFill>
                <a:schemeClr val="accent2"/>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algn="ctr">
                <a:lnSpc>
                  <a:spcPct val="100000"/>
                </a:lnSpc>
                <a:spcBef>
                  <a:spcPct val="0"/>
                </a:spcBef>
                <a:buClrTx/>
                <a:buSzTx/>
                <a:buNone/>
              </a:pPr>
              <a:endParaRPr lang="zh-CN" altLang="en-US" b="0" dirty="0">
                <a:solidFill>
                  <a:schemeClr val="accent1"/>
                </a:solidFill>
              </a:endParaRPr>
            </a:p>
          </p:txBody>
        </p:sp>
      </p:grpSp>
    </p:spTree>
    <p:extLst>
      <p:ext uri="{BB962C8B-B14F-4D97-AF65-F5344CB8AC3E}">
        <p14:creationId xmlns:p14="http://schemas.microsoft.com/office/powerpoint/2010/main" val="8780376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1140" name="Rectangle 4"/>
          <p:cNvSpPr>
            <a:spLocks noGrp="1" noChangeArrowheads="1"/>
          </p:cNvSpPr>
          <p:nvPr>
            <p:ph type="title" idx="4294967295"/>
          </p:nvPr>
        </p:nvSpPr>
        <p:spPr>
          <a:xfrm>
            <a:off x="0" y="252000"/>
            <a:ext cx="5006975" cy="963191"/>
          </a:xfrm>
        </p:spPr>
        <p:txBody>
          <a:bodyPr>
            <a:normAutofit/>
          </a:bodyPr>
          <a:lstStyle/>
          <a:p>
            <a:r>
              <a:rPr lang="en-US" altLang="zh-CN" sz="2400" dirty="0">
                <a:latin typeface="+mn-lt"/>
              </a:rPr>
              <a:t>  </a:t>
            </a:r>
            <a:r>
              <a:rPr lang="zh-CN" altLang="en-US" sz="2400" dirty="0">
                <a:latin typeface="+mn-lt"/>
              </a:rPr>
              <a:t>计算机的工作过程</a:t>
            </a:r>
            <a:endParaRPr lang="en-US" altLang="zh-CN" sz="2400" dirty="0">
              <a:latin typeface="+mn-lt"/>
            </a:endParaRPr>
          </a:p>
        </p:txBody>
      </p:sp>
      <p:sp>
        <p:nvSpPr>
          <p:cNvPr id="91139" name="Rectangle 3"/>
          <p:cNvSpPr>
            <a:spLocks noGrp="1" noChangeArrowheads="1"/>
          </p:cNvSpPr>
          <p:nvPr>
            <p:ph idx="4294967295"/>
          </p:nvPr>
        </p:nvSpPr>
        <p:spPr>
          <a:xfrm>
            <a:off x="260226" y="861573"/>
            <a:ext cx="8572078" cy="1683154"/>
          </a:xfrm>
          <a:noFill/>
          <a:ln/>
        </p:spPr>
        <p:txBody>
          <a:bodyPr vert="horz" wrap="square" lIns="67866" tIns="33338" rIns="67866" bIns="33338" numCol="1" rtlCol="0" anchor="t" anchorCtr="0" compatLnSpc="1">
            <a:prstTxWarp prst="textNoShape">
              <a:avLst/>
            </a:prstTxWarp>
            <a:spAutoFit/>
          </a:bodyPr>
          <a:lstStyle/>
          <a:p>
            <a:r>
              <a:rPr lang="zh-CN" altLang="en-US" sz="2400" dirty="0">
                <a:latin typeface="微软雅黑" panose="020B0503020204020204" pitchFamily="34" charset="-122"/>
                <a:ea typeface="微软雅黑" panose="020B0503020204020204" pitchFamily="34" charset="-122"/>
              </a:rPr>
              <a:t>机器指令</a:t>
            </a:r>
            <a:r>
              <a:rPr lang="zh-CN" altLang="en-US" sz="2000" dirty="0">
                <a:latin typeface="微软雅黑" panose="020B0503020204020204" pitchFamily="34" charset="-122"/>
                <a:ea typeface="微软雅黑" panose="020B0503020204020204" pitchFamily="34" charset="-122"/>
              </a:rPr>
              <a:t>：计算机硬件可以执行的、完成一种基本操作的二进制代码。</a:t>
            </a:r>
          </a:p>
          <a:p>
            <a:pPr lvl="1"/>
            <a:r>
              <a:rPr lang="zh-CN" altLang="en-US" sz="2000" dirty="0">
                <a:latin typeface="微软雅黑" panose="020B0503020204020204" pitchFamily="34" charset="-122"/>
                <a:ea typeface="微软雅黑" panose="020B0503020204020204" pitchFamily="34" charset="-122"/>
              </a:rPr>
              <a:t> 指令格式：操作码 ＋ 操作数（操作数地址）</a:t>
            </a:r>
          </a:p>
          <a:p>
            <a:pPr lvl="1"/>
            <a:r>
              <a:rPr lang="zh-CN" altLang="en-US" sz="2000" dirty="0">
                <a:latin typeface="微软雅黑" panose="020B0503020204020204" pitchFamily="34" charset="-122"/>
                <a:ea typeface="微软雅黑" panose="020B0503020204020204" pitchFamily="34" charset="-122"/>
              </a:rPr>
              <a:t> 操作码：指明指令的操作性质</a:t>
            </a:r>
          </a:p>
          <a:p>
            <a:pPr lvl="1"/>
            <a:r>
              <a:rPr lang="zh-CN" altLang="en-US" sz="2000" dirty="0">
                <a:latin typeface="微软雅黑" panose="020B0503020204020204" pitchFamily="34" charset="-122"/>
                <a:ea typeface="微软雅黑" panose="020B0503020204020204" pitchFamily="34" charset="-122"/>
              </a:rPr>
              <a:t> 操作数（地址）：指令操作数的位置（或操作数本身）</a:t>
            </a:r>
          </a:p>
        </p:txBody>
      </p:sp>
      <p:sp>
        <p:nvSpPr>
          <p:cNvPr id="91157" name="Rectangle 21"/>
          <p:cNvSpPr>
            <a:spLocks noChangeArrowheads="1"/>
          </p:cNvSpPr>
          <p:nvPr/>
        </p:nvSpPr>
        <p:spPr bwMode="auto">
          <a:xfrm>
            <a:off x="360000" y="4149080"/>
            <a:ext cx="11280616" cy="2194519"/>
          </a:xfrm>
          <a:prstGeom prst="rect">
            <a:avLst/>
          </a:prstGeom>
          <a:noFill/>
          <a:ln w="12700">
            <a:noFill/>
            <a:miter lim="800000"/>
            <a:headEnd/>
            <a:tailEnd/>
          </a:ln>
          <a:effectLst/>
        </p:spPr>
        <p:txBody>
          <a:bodyPr lIns="67866" tIns="33338" rIns="67866" bIns="33338"/>
          <a:lstStyle/>
          <a:p>
            <a:pPr marL="213122" indent="-213122">
              <a:lnSpc>
                <a:spcPct val="100000"/>
              </a:lnSpc>
              <a:spcBef>
                <a:spcPct val="65000"/>
              </a:spcBef>
              <a:buClr>
                <a:srgbClr val="FF0000"/>
              </a:buClr>
              <a:buFont typeface="Wingdings" pitchFamily="2" charset="2"/>
              <a:buChar char="v"/>
            </a:pPr>
            <a:r>
              <a:rPr lang="zh-CN" altLang="en-US" sz="2400" dirty="0">
                <a:latin typeface="微软雅黑" panose="020B0503020204020204" pitchFamily="34" charset="-122"/>
                <a:ea typeface="微软雅黑" panose="020B0503020204020204" pitchFamily="34" charset="-122"/>
              </a:rPr>
              <a:t>程序</a:t>
            </a:r>
            <a:r>
              <a:rPr lang="zh-CN" altLang="en-US" sz="2000" dirty="0">
                <a:latin typeface="微软雅黑" panose="020B0503020204020204" pitchFamily="34" charset="-122"/>
                <a:ea typeface="微软雅黑" panose="020B0503020204020204" pitchFamily="34" charset="-122"/>
              </a:rPr>
              <a:t>：在此特指一段机器指令序列。采用某种算法完成一定的功能；</a:t>
            </a:r>
          </a:p>
          <a:p>
            <a:pPr marL="501254" lvl="1" indent="-145256">
              <a:lnSpc>
                <a:spcPct val="100000"/>
              </a:lnSpc>
            </a:pPr>
            <a:r>
              <a:rPr lang="zh-CN" altLang="en-US" sz="2000" dirty="0">
                <a:latin typeface="微软雅黑" panose="020B0503020204020204" pitchFamily="34" charset="-122"/>
                <a:ea typeface="微软雅黑" panose="020B0503020204020204" pitchFamily="34" charset="-122"/>
              </a:rPr>
              <a:t> 计算机按照程序所规定的流程和指令顺序，一条一条地执行指令，直到执行完所有的指令。</a:t>
            </a:r>
            <a:endParaRPr lang="en-US" altLang="zh-CN" sz="2000" dirty="0">
              <a:latin typeface="微软雅黑" panose="020B0503020204020204" pitchFamily="34" charset="-122"/>
              <a:ea typeface="微软雅黑" panose="020B0503020204020204" pitchFamily="34" charset="-122"/>
            </a:endParaRPr>
          </a:p>
          <a:p>
            <a:pPr marL="355998" lvl="1">
              <a:lnSpc>
                <a:spcPct val="100000"/>
              </a:lnSpc>
              <a:buNone/>
            </a:pPr>
            <a:r>
              <a:rPr lang="en-US" altLang="zh-CN" sz="2000" dirty="0">
                <a:solidFill>
                  <a:schemeClr val="accent1"/>
                </a:solidFill>
                <a:latin typeface="微软雅黑" panose="020B0503020204020204" pitchFamily="34" charset="-122"/>
                <a:ea typeface="微软雅黑" panose="020B0503020204020204" pitchFamily="34" charset="-122"/>
              </a:rPr>
              <a:t>     </a:t>
            </a:r>
            <a:r>
              <a:rPr lang="zh-CN" altLang="en-US" sz="2000" dirty="0">
                <a:solidFill>
                  <a:schemeClr val="accent1"/>
                </a:solidFill>
                <a:latin typeface="微软雅黑" panose="020B0503020204020204" pitchFamily="34" charset="-122"/>
                <a:ea typeface="微软雅黑" panose="020B0503020204020204" pitchFamily="34" charset="-122"/>
              </a:rPr>
              <a:t>会不会有永远都执行不完的程序？</a:t>
            </a:r>
          </a:p>
          <a:p>
            <a:pPr marL="501254" lvl="1" indent="-145256">
              <a:lnSpc>
                <a:spcPct val="100000"/>
              </a:lnSpc>
            </a:pPr>
            <a:r>
              <a:rPr lang="zh-CN" altLang="en-US" sz="2000" dirty="0">
                <a:latin typeface="微软雅黑" panose="020B0503020204020204" pitchFamily="34" charset="-122"/>
                <a:ea typeface="微软雅黑" panose="020B0503020204020204" pitchFamily="34" charset="-122"/>
              </a:rPr>
              <a:t> 计算机采用程序计算器（</a:t>
            </a:r>
            <a:r>
              <a:rPr lang="en-US" altLang="zh-CN" sz="2000" dirty="0">
                <a:latin typeface="微软雅黑" panose="020B0503020204020204" pitchFamily="34" charset="-122"/>
                <a:ea typeface="微软雅黑" panose="020B0503020204020204" pitchFamily="34" charset="-122"/>
              </a:rPr>
              <a:t>Program Counter</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PC）</a:t>
            </a:r>
            <a:r>
              <a:rPr lang="zh-CN" altLang="en-US" sz="2000" dirty="0">
                <a:latin typeface="微软雅黑" panose="020B0503020204020204" pitchFamily="34" charset="-122"/>
                <a:ea typeface="微软雅黑" panose="020B0503020204020204" pitchFamily="34" charset="-122"/>
              </a:rPr>
              <a:t>来决定下一条指令的地址。</a:t>
            </a:r>
          </a:p>
        </p:txBody>
      </p:sp>
      <p:grpSp>
        <p:nvGrpSpPr>
          <p:cNvPr id="91159" name="Group 23"/>
          <p:cNvGrpSpPr>
            <a:grpSpLocks/>
          </p:cNvGrpSpPr>
          <p:nvPr/>
        </p:nvGrpSpPr>
        <p:grpSpPr bwMode="auto">
          <a:xfrm>
            <a:off x="6303962" y="2852936"/>
            <a:ext cx="4400550" cy="800100"/>
            <a:chOff x="720" y="1872"/>
            <a:chExt cx="3696" cy="672"/>
          </a:xfrm>
        </p:grpSpPr>
        <p:sp>
          <p:nvSpPr>
            <p:cNvPr id="91155" name="Rectangle 19"/>
            <p:cNvSpPr>
              <a:spLocks noChangeArrowheads="1"/>
            </p:cNvSpPr>
            <p:nvPr/>
          </p:nvSpPr>
          <p:spPr bwMode="auto">
            <a:xfrm>
              <a:off x="720" y="1872"/>
              <a:ext cx="1488" cy="384"/>
            </a:xfrm>
            <a:prstGeom prst="rect">
              <a:avLst/>
            </a:prstGeom>
            <a:solidFill>
              <a:srgbClr val="C0C0C0"/>
            </a:solid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b="0">
                  <a:solidFill>
                    <a:schemeClr val="accent1"/>
                  </a:solidFill>
                </a:rPr>
                <a:t>操作码</a:t>
              </a:r>
            </a:p>
          </p:txBody>
        </p:sp>
        <p:sp>
          <p:nvSpPr>
            <p:cNvPr id="91156" name="Rectangle 20"/>
            <p:cNvSpPr>
              <a:spLocks noChangeArrowheads="1"/>
            </p:cNvSpPr>
            <p:nvPr/>
          </p:nvSpPr>
          <p:spPr bwMode="auto">
            <a:xfrm>
              <a:off x="2208" y="1872"/>
              <a:ext cx="2208" cy="384"/>
            </a:xfrm>
            <a:prstGeom prst="rect">
              <a:avLst/>
            </a:prstGeom>
            <a:solidFill>
              <a:srgbClr val="FFFF99"/>
            </a:solid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b="0">
                  <a:solidFill>
                    <a:srgbClr val="001ADC"/>
                  </a:solidFill>
                </a:rPr>
                <a:t>操作数地址</a:t>
              </a:r>
            </a:p>
          </p:txBody>
        </p:sp>
        <p:sp>
          <p:nvSpPr>
            <p:cNvPr id="91158" name="Rectangle 22"/>
            <p:cNvSpPr>
              <a:spLocks noChangeArrowheads="1"/>
            </p:cNvSpPr>
            <p:nvPr/>
          </p:nvSpPr>
          <p:spPr bwMode="auto">
            <a:xfrm>
              <a:off x="720" y="2304"/>
              <a:ext cx="3696" cy="240"/>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b="0">
                  <a:solidFill>
                    <a:schemeClr val="accent1"/>
                  </a:solidFill>
                </a:rPr>
                <a:t>11010101 10000100 01010001 10100000</a:t>
              </a:r>
            </a:p>
          </p:txBody>
        </p:sp>
      </p:grpSp>
    </p:spTree>
    <p:extLst>
      <p:ext uri="{BB962C8B-B14F-4D97-AF65-F5344CB8AC3E}">
        <p14:creationId xmlns:p14="http://schemas.microsoft.com/office/powerpoint/2010/main" val="139124248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91139">
                                            <p:txEl>
                                              <p:pRg st="0" end="0"/>
                                            </p:txEl>
                                          </p:spTgt>
                                        </p:tgtEl>
                                        <p:attrNameLst>
                                          <p:attrName>style.visibility</p:attrName>
                                        </p:attrNameLst>
                                      </p:cBhvr>
                                      <p:to>
                                        <p:strVal val="visible"/>
                                      </p:to>
                                    </p:set>
                                    <p:anim calcmode="lin" valueType="num">
                                      <p:cBhvr additive="base">
                                        <p:cTn id="7" dur="500" fill="hold"/>
                                        <p:tgtEl>
                                          <p:spTgt spid="91139">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91139">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91139">
                                            <p:txEl>
                                              <p:pRg st="1" end="1"/>
                                            </p:txEl>
                                          </p:spTgt>
                                        </p:tgtEl>
                                        <p:attrNameLst>
                                          <p:attrName>style.visibility</p:attrName>
                                        </p:attrNameLst>
                                      </p:cBhvr>
                                      <p:to>
                                        <p:strVal val="visible"/>
                                      </p:to>
                                    </p:set>
                                    <p:anim calcmode="lin" valueType="num">
                                      <p:cBhvr additive="base">
                                        <p:cTn id="11" dur="500" fill="hold"/>
                                        <p:tgtEl>
                                          <p:spTgt spid="91139">
                                            <p:txEl>
                                              <p:pRg st="1" end="1"/>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91139">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91139">
                                            <p:txEl>
                                              <p:pRg st="2" end="2"/>
                                            </p:txEl>
                                          </p:spTgt>
                                        </p:tgtEl>
                                        <p:attrNameLst>
                                          <p:attrName>style.visibility</p:attrName>
                                        </p:attrNameLst>
                                      </p:cBhvr>
                                      <p:to>
                                        <p:strVal val="visible"/>
                                      </p:to>
                                    </p:set>
                                    <p:anim calcmode="lin" valueType="num">
                                      <p:cBhvr additive="base">
                                        <p:cTn id="15" dur="500" fill="hold"/>
                                        <p:tgtEl>
                                          <p:spTgt spid="91139">
                                            <p:txEl>
                                              <p:pRg st="2" end="2"/>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91139">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91139">
                                            <p:txEl>
                                              <p:pRg st="3" end="3"/>
                                            </p:txEl>
                                          </p:spTgt>
                                        </p:tgtEl>
                                        <p:attrNameLst>
                                          <p:attrName>style.visibility</p:attrName>
                                        </p:attrNameLst>
                                      </p:cBhvr>
                                      <p:to>
                                        <p:strVal val="visible"/>
                                      </p:to>
                                    </p:set>
                                    <p:anim calcmode="lin" valueType="num">
                                      <p:cBhvr additive="base">
                                        <p:cTn id="19" dur="500" fill="hold"/>
                                        <p:tgtEl>
                                          <p:spTgt spid="91139">
                                            <p:txEl>
                                              <p:pRg st="3" end="3"/>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91139">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91159"/>
                                        </p:tgtEl>
                                        <p:attrNameLst>
                                          <p:attrName>style.visibility</p:attrName>
                                        </p:attrNameLst>
                                      </p:cBhvr>
                                      <p:to>
                                        <p:strVal val="visible"/>
                                      </p:to>
                                    </p:set>
                                    <p:anim calcmode="lin" valueType="num">
                                      <p:cBhvr additive="base">
                                        <p:cTn id="25" dur="500" fill="hold"/>
                                        <p:tgtEl>
                                          <p:spTgt spid="91159"/>
                                        </p:tgtEl>
                                        <p:attrNameLst>
                                          <p:attrName>ppt_x</p:attrName>
                                        </p:attrNameLst>
                                      </p:cBhvr>
                                      <p:tavLst>
                                        <p:tav tm="0">
                                          <p:val>
                                            <p:strVal val="0-#ppt_w/2"/>
                                          </p:val>
                                        </p:tav>
                                        <p:tav tm="100000">
                                          <p:val>
                                            <p:strVal val="#ppt_x"/>
                                          </p:val>
                                        </p:tav>
                                      </p:tavLst>
                                    </p:anim>
                                    <p:anim calcmode="lin" valueType="num">
                                      <p:cBhvr additive="base">
                                        <p:cTn id="26" dur="500" fill="hold"/>
                                        <p:tgtEl>
                                          <p:spTgt spid="91159"/>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91157">
                                            <p:txEl>
                                              <p:pRg st="0" end="0"/>
                                            </p:txEl>
                                          </p:spTgt>
                                        </p:tgtEl>
                                        <p:attrNameLst>
                                          <p:attrName>style.visibility</p:attrName>
                                        </p:attrNameLst>
                                      </p:cBhvr>
                                      <p:to>
                                        <p:strVal val="visible"/>
                                      </p:to>
                                    </p:set>
                                    <p:anim calcmode="lin" valueType="num">
                                      <p:cBhvr additive="base">
                                        <p:cTn id="31" dur="500" fill="hold"/>
                                        <p:tgtEl>
                                          <p:spTgt spid="91157">
                                            <p:txEl>
                                              <p:pRg st="0" end="0"/>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91157">
                                            <p:txEl>
                                              <p:pRg st="0" end="0"/>
                                            </p:txEl>
                                          </p:spTgt>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91157">
                                            <p:txEl>
                                              <p:pRg st="1" end="1"/>
                                            </p:txEl>
                                          </p:spTgt>
                                        </p:tgtEl>
                                        <p:attrNameLst>
                                          <p:attrName>style.visibility</p:attrName>
                                        </p:attrNameLst>
                                      </p:cBhvr>
                                      <p:to>
                                        <p:strVal val="visible"/>
                                      </p:to>
                                    </p:set>
                                    <p:anim calcmode="lin" valueType="num">
                                      <p:cBhvr additive="base">
                                        <p:cTn id="35" dur="500" fill="hold"/>
                                        <p:tgtEl>
                                          <p:spTgt spid="91157">
                                            <p:txEl>
                                              <p:pRg st="1" end="1"/>
                                            </p:txEl>
                                          </p:spTgt>
                                        </p:tgtEl>
                                        <p:attrNameLst>
                                          <p:attrName>ppt_x</p:attrName>
                                        </p:attrNameLst>
                                      </p:cBhvr>
                                      <p:tavLst>
                                        <p:tav tm="0">
                                          <p:val>
                                            <p:strVal val="1+#ppt_w/2"/>
                                          </p:val>
                                        </p:tav>
                                        <p:tav tm="100000">
                                          <p:val>
                                            <p:strVal val="#ppt_x"/>
                                          </p:val>
                                        </p:tav>
                                      </p:tavLst>
                                    </p:anim>
                                    <p:anim calcmode="lin" valueType="num">
                                      <p:cBhvr additive="base">
                                        <p:cTn id="36" dur="500" fill="hold"/>
                                        <p:tgtEl>
                                          <p:spTgt spid="91157">
                                            <p:txEl>
                                              <p:pRg st="1" end="1"/>
                                            </p:txEl>
                                          </p:spTgt>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91157">
                                            <p:txEl>
                                              <p:pRg st="2" end="2"/>
                                            </p:txEl>
                                          </p:spTgt>
                                        </p:tgtEl>
                                        <p:attrNameLst>
                                          <p:attrName>style.visibility</p:attrName>
                                        </p:attrNameLst>
                                      </p:cBhvr>
                                      <p:to>
                                        <p:strVal val="visible"/>
                                      </p:to>
                                    </p:set>
                                    <p:anim calcmode="lin" valueType="num">
                                      <p:cBhvr additive="base">
                                        <p:cTn id="39" dur="500" fill="hold"/>
                                        <p:tgtEl>
                                          <p:spTgt spid="91157">
                                            <p:txEl>
                                              <p:pRg st="2" end="2"/>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91157">
                                            <p:txEl>
                                              <p:pRg st="2" end="2"/>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91157">
                                            <p:txEl>
                                              <p:pRg st="3" end="3"/>
                                            </p:txEl>
                                          </p:spTgt>
                                        </p:tgtEl>
                                        <p:attrNameLst>
                                          <p:attrName>style.visibility</p:attrName>
                                        </p:attrNameLst>
                                      </p:cBhvr>
                                      <p:to>
                                        <p:strVal val="visible"/>
                                      </p:to>
                                    </p:set>
                                    <p:anim calcmode="lin" valueType="num">
                                      <p:cBhvr additive="base">
                                        <p:cTn id="43" dur="500" fill="hold"/>
                                        <p:tgtEl>
                                          <p:spTgt spid="91157">
                                            <p:txEl>
                                              <p:pRg st="3" end="3"/>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91157">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139" grpId="0" build="p" autoUpdateAnimBg="0"/>
      <p:bldP spid="91157" grpId="0" build="p" autoUpdateAnimBg="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2"/>
          <p:cNvSpPr>
            <a:spLocks noGrp="1" noChangeArrowheads="1"/>
          </p:cNvSpPr>
          <p:nvPr>
            <p:ph type="title" idx="4294967295"/>
          </p:nvPr>
        </p:nvSpPr>
        <p:spPr>
          <a:xfrm>
            <a:off x="0" y="252000"/>
            <a:ext cx="3289300" cy="747167"/>
          </a:xfrm>
          <a:noFill/>
          <a:ln/>
        </p:spPr>
        <p:txBody>
          <a:bodyPr>
            <a:normAutofit/>
          </a:bodyPr>
          <a:lstStyle/>
          <a:p>
            <a:r>
              <a:rPr lang="en-US" altLang="zh-CN" sz="2400" dirty="0">
                <a:latin typeface="+mn-lt"/>
              </a:rPr>
              <a:t>  </a:t>
            </a:r>
            <a:r>
              <a:rPr lang="zh-CN" altLang="en-US" sz="2400" dirty="0">
                <a:latin typeface="+mn-lt"/>
              </a:rPr>
              <a:t>指令的执行过程</a:t>
            </a:r>
            <a:endParaRPr lang="en-US" altLang="zh-CN" sz="2400" dirty="0">
              <a:latin typeface="+mn-lt"/>
            </a:endParaRPr>
          </a:p>
        </p:txBody>
      </p:sp>
      <p:graphicFrame>
        <p:nvGraphicFramePr>
          <p:cNvPr id="154627" name="Object 3"/>
          <p:cNvGraphicFramePr>
            <a:graphicFrameLocks noChangeAspect="1"/>
          </p:cNvGraphicFramePr>
          <p:nvPr>
            <p:extLst>
              <p:ext uri="{D42A27DB-BD31-4B8C-83A1-F6EECF244321}">
                <p14:modId xmlns:p14="http://schemas.microsoft.com/office/powerpoint/2010/main" val="3073507931"/>
              </p:ext>
            </p:extLst>
          </p:nvPr>
        </p:nvGraphicFramePr>
        <p:xfrm>
          <a:off x="1271975" y="821107"/>
          <a:ext cx="9648561" cy="4696126"/>
        </p:xfrm>
        <a:graphic>
          <a:graphicData uri="http://schemas.openxmlformats.org/presentationml/2006/ole">
            <mc:AlternateContent xmlns:mc="http://schemas.openxmlformats.org/markup-compatibility/2006">
              <mc:Choice xmlns:v="urn:schemas-microsoft-com:vml" Requires="v">
                <p:oleObj name="Visio" r:id="rId3" imgW="5380020" imgH="2627552" progId="Visio.Drawing.11">
                  <p:embed/>
                </p:oleObj>
              </mc:Choice>
              <mc:Fallback>
                <p:oleObj name="Visio" r:id="rId3" imgW="5380020" imgH="2627552" progId="Visio.Drawing.11">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1975" y="821107"/>
                        <a:ext cx="9648561" cy="4696126"/>
                      </a:xfrm>
                      <a:prstGeom prst="rect">
                        <a:avLst/>
                      </a:prstGeom>
                      <a:noFill/>
                      <a:ln w="9525">
                        <a:solidFill>
                          <a:schemeClr val="tx1"/>
                        </a:solidFill>
                        <a:miter lim="800000"/>
                        <a:headEnd/>
                        <a:tailEnd/>
                      </a:ln>
                    </p:spPr>
                  </p:pic>
                </p:oleObj>
              </mc:Fallback>
            </mc:AlternateContent>
          </a:graphicData>
        </a:graphic>
      </p:graphicFrame>
      <p:sp>
        <p:nvSpPr>
          <p:cNvPr id="154628" name="Text Box 4"/>
          <p:cNvSpPr txBox="1">
            <a:spLocks noChangeArrowheads="1"/>
          </p:cNvSpPr>
          <p:nvPr/>
        </p:nvSpPr>
        <p:spPr bwMode="auto">
          <a:xfrm>
            <a:off x="695400" y="1955272"/>
            <a:ext cx="360040" cy="2677656"/>
          </a:xfrm>
          <a:prstGeom prst="rect">
            <a:avLst/>
          </a:prstGeom>
          <a:noFill/>
          <a:ln w="12700">
            <a:noFill/>
            <a:miter lim="800000"/>
            <a:headEnd/>
            <a:tailEnd/>
          </a:ln>
          <a:effectLst/>
        </p:spPr>
        <p:txBody>
          <a:bodyPr wrap="square">
            <a:spAutoFit/>
          </a:bodyPr>
          <a:lstStyle/>
          <a:p>
            <a:pPr algn="ctr">
              <a:lnSpc>
                <a:spcPct val="100000"/>
              </a:lnSpc>
              <a:spcBef>
                <a:spcPct val="50000"/>
              </a:spcBef>
              <a:buClrTx/>
              <a:buSzTx/>
              <a:buFontTx/>
              <a:buNone/>
            </a:pPr>
            <a:r>
              <a:rPr lang="zh-CN" altLang="en-US" sz="2400" dirty="0"/>
              <a:t>机器结构简化图</a:t>
            </a:r>
          </a:p>
        </p:txBody>
      </p:sp>
      <p:sp>
        <p:nvSpPr>
          <p:cNvPr id="2" name="文本框 1"/>
          <p:cNvSpPr txBox="1"/>
          <p:nvPr/>
        </p:nvSpPr>
        <p:spPr>
          <a:xfrm>
            <a:off x="551384" y="5733256"/>
            <a:ext cx="11089232" cy="1438855"/>
          </a:xfrm>
          <a:prstGeom prst="rect">
            <a:avLst/>
          </a:prstGeom>
          <a:noFill/>
        </p:spPr>
        <p:txBody>
          <a:bodyPr wrap="square" rtlCol="0">
            <a:spAutoFit/>
          </a:bodyPr>
          <a:lstStyle/>
          <a:p>
            <a:pPr>
              <a:buNone/>
            </a:pPr>
            <a:r>
              <a:rPr lang="zh-CN" altLang="en-US" sz="2000" dirty="0">
                <a:solidFill>
                  <a:schemeClr val="accent6"/>
                </a:solidFill>
                <a:latin typeface="微软雅黑" panose="020B0503020204020204" pitchFamily="34" charset="-122"/>
                <a:ea typeface="微软雅黑" panose="020B0503020204020204" pitchFamily="34" charset="-122"/>
              </a:rPr>
              <a:t>为什么同样的</a:t>
            </a:r>
            <a:r>
              <a:rPr lang="en-US" altLang="zh-CN" sz="2000" dirty="0">
                <a:solidFill>
                  <a:schemeClr val="accent6"/>
                </a:solidFill>
                <a:latin typeface="微软雅黑" panose="020B0503020204020204" pitchFamily="34" charset="-122"/>
                <a:ea typeface="微软雅黑" panose="020B0503020204020204" pitchFamily="34" charset="-122"/>
              </a:rPr>
              <a:t>CPU</a:t>
            </a:r>
            <a:r>
              <a:rPr lang="zh-CN" altLang="en-US" sz="2000" dirty="0">
                <a:solidFill>
                  <a:schemeClr val="accent6"/>
                </a:solidFill>
                <a:latin typeface="微软雅黑" panose="020B0503020204020204" pitchFamily="34" charset="-122"/>
                <a:ea typeface="微软雅黑" panose="020B0503020204020204" pitchFamily="34" charset="-122"/>
              </a:rPr>
              <a:t>部件和数据通路，可以执行不同的指令呢？</a:t>
            </a:r>
            <a:endParaRPr lang="en-US" altLang="zh-CN" sz="2000" dirty="0">
              <a:solidFill>
                <a:schemeClr val="accent6"/>
              </a:solidFill>
              <a:latin typeface="微软雅黑" panose="020B0503020204020204" pitchFamily="34" charset="-122"/>
              <a:ea typeface="微软雅黑" panose="020B0503020204020204" pitchFamily="34" charset="-122"/>
            </a:endParaRPr>
          </a:p>
          <a:p>
            <a:pPr>
              <a:lnSpc>
                <a:spcPct val="100000"/>
              </a:lnSpc>
              <a:buNone/>
            </a:pPr>
            <a:r>
              <a:rPr lang="zh-CN" altLang="en-US" sz="2000" dirty="0">
                <a:solidFill>
                  <a:schemeClr val="accent1"/>
                </a:solidFill>
                <a:latin typeface="微软雅黑" panose="020B0503020204020204" pitchFamily="34" charset="-122"/>
                <a:ea typeface="微软雅黑" panose="020B0503020204020204" pitchFamily="34" charset="-122"/>
              </a:rPr>
              <a:t>对比：多列自动驾驶的火车均从北京南站出发，在（岔道）控制信号的作用下，有的车开到了上海，有的车开到了重庆，有的车开到了广州。为什么？</a:t>
            </a:r>
          </a:p>
          <a:p>
            <a:pPr>
              <a:buNone/>
            </a:pPr>
            <a:endParaRPr lang="zh-CN" altLang="en-US" dirty="0"/>
          </a:p>
        </p:txBody>
      </p:sp>
    </p:spTree>
    <p:extLst>
      <p:ext uri="{BB962C8B-B14F-4D97-AF65-F5344CB8AC3E}">
        <p14:creationId xmlns:p14="http://schemas.microsoft.com/office/powerpoint/2010/main" val="3743262756"/>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p:cNvSpPr>
            <a:spLocks noGrp="1" noChangeArrowheads="1"/>
          </p:cNvSpPr>
          <p:nvPr>
            <p:ph type="title" idx="4294967295"/>
          </p:nvPr>
        </p:nvSpPr>
        <p:spPr>
          <a:xfrm>
            <a:off x="0" y="252000"/>
            <a:ext cx="3215679" cy="918368"/>
          </a:xfrm>
          <a:noFill/>
          <a:ln/>
        </p:spPr>
        <p:txBody>
          <a:bodyPr>
            <a:normAutofit/>
          </a:bodyPr>
          <a:lstStyle/>
          <a:p>
            <a:r>
              <a:rPr lang="en-US" altLang="zh-CN" sz="2400" dirty="0">
                <a:latin typeface="+mn-lt"/>
              </a:rPr>
              <a:t>  </a:t>
            </a:r>
            <a:r>
              <a:rPr lang="zh-CN" altLang="en-US" sz="2400" dirty="0">
                <a:latin typeface="+mn-lt"/>
              </a:rPr>
              <a:t>指令的执行过程</a:t>
            </a:r>
            <a:endParaRPr lang="en-US" altLang="zh-CN" sz="2400" dirty="0">
              <a:latin typeface="+mn-lt"/>
            </a:endParaRPr>
          </a:p>
        </p:txBody>
      </p:sp>
      <p:graphicFrame>
        <p:nvGraphicFramePr>
          <p:cNvPr id="155651" name="Object 3"/>
          <p:cNvGraphicFramePr>
            <a:graphicFrameLocks noChangeAspect="1"/>
          </p:cNvGraphicFramePr>
          <p:nvPr/>
        </p:nvGraphicFramePr>
        <p:xfrm>
          <a:off x="4413547" y="1087887"/>
          <a:ext cx="4629150" cy="2378869"/>
        </p:xfrm>
        <a:graphic>
          <a:graphicData uri="http://schemas.openxmlformats.org/presentationml/2006/ole">
            <mc:AlternateContent xmlns:mc="http://schemas.openxmlformats.org/markup-compatibility/2006">
              <mc:Choice xmlns:v="urn:schemas-microsoft-com:vml" Requires="v">
                <p:oleObj name="Visio" r:id="rId2" imgW="5380020" imgH="2627552" progId="Visio.Drawing.11">
                  <p:embed/>
                </p:oleObj>
              </mc:Choice>
              <mc:Fallback>
                <p:oleObj name="Visio" r:id="rId2" imgW="5380020" imgH="2627552" progId="Visio.Drawing.11">
                  <p:embed/>
                  <p:pic>
                    <p:nvPicPr>
                      <p:cNvPr id="0" na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3547" y="1087887"/>
                        <a:ext cx="4629150" cy="237886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155652" name="Group 4"/>
          <p:cNvGrpSpPr>
            <a:grpSpLocks/>
          </p:cNvGrpSpPr>
          <p:nvPr/>
        </p:nvGrpSpPr>
        <p:grpSpPr bwMode="auto">
          <a:xfrm>
            <a:off x="2927648" y="1142654"/>
            <a:ext cx="1095375" cy="4124325"/>
            <a:chOff x="376" y="520"/>
            <a:chExt cx="1204" cy="3472"/>
          </a:xfrm>
        </p:grpSpPr>
        <p:sp>
          <p:nvSpPr>
            <p:cNvPr id="155653" name="Rectangle 5"/>
            <p:cNvSpPr>
              <a:spLocks noChangeArrowheads="1"/>
            </p:cNvSpPr>
            <p:nvPr/>
          </p:nvSpPr>
          <p:spPr bwMode="auto">
            <a:xfrm>
              <a:off x="588" y="720"/>
              <a:ext cx="992" cy="362"/>
            </a:xfrm>
            <a:prstGeom prst="rect">
              <a:avLst/>
            </a:prstGeom>
            <a:noFill/>
            <a:ln w="12700">
              <a:solidFill>
                <a:schemeClr val="tx1"/>
              </a:solidFill>
              <a:miter lim="800000"/>
              <a:headEnd/>
              <a:tailEnd/>
            </a:ln>
            <a:effectLst/>
          </p:spPr>
          <p:txBody>
            <a:bodyPr lIns="47625" tIns="19050" rIns="47625" bIns="19050">
              <a:spAutoFit/>
            </a:bodyPr>
            <a:lstStyle/>
            <a:p>
              <a:pPr marL="257175" indent="-257175" algn="ctr">
                <a:lnSpc>
                  <a:spcPct val="86000"/>
                </a:lnSpc>
                <a:buClrTx/>
                <a:buSzTx/>
                <a:buNone/>
              </a:pPr>
              <a:r>
                <a:rPr lang="en-US" altLang="zh-CN" sz="1200" i="1"/>
                <a:t>Instruction</a:t>
              </a:r>
            </a:p>
            <a:p>
              <a:pPr marL="257175" indent="-257175" algn="ctr">
                <a:lnSpc>
                  <a:spcPct val="86000"/>
                </a:lnSpc>
                <a:buClrTx/>
                <a:buSzTx/>
                <a:buNone/>
              </a:pPr>
              <a:r>
                <a:rPr lang="en-US" altLang="zh-CN" sz="1200" i="1"/>
                <a:t>Fetch</a:t>
              </a:r>
            </a:p>
          </p:txBody>
        </p:sp>
        <p:sp>
          <p:nvSpPr>
            <p:cNvPr id="155654" name="Rectangle 6"/>
            <p:cNvSpPr>
              <a:spLocks noChangeArrowheads="1"/>
            </p:cNvSpPr>
            <p:nvPr/>
          </p:nvSpPr>
          <p:spPr bwMode="auto">
            <a:xfrm>
              <a:off x="588" y="1312"/>
              <a:ext cx="992" cy="362"/>
            </a:xfrm>
            <a:prstGeom prst="rect">
              <a:avLst/>
            </a:prstGeom>
            <a:noFill/>
            <a:ln w="12700">
              <a:solidFill>
                <a:schemeClr val="tx1"/>
              </a:solidFill>
              <a:miter lim="800000"/>
              <a:headEnd/>
              <a:tailEnd/>
            </a:ln>
            <a:effectLst/>
          </p:spPr>
          <p:txBody>
            <a:bodyPr lIns="47625" tIns="19050" rIns="47625" bIns="19050">
              <a:spAutoFit/>
            </a:bodyPr>
            <a:lstStyle/>
            <a:p>
              <a:pPr marL="257175" indent="-257175" algn="ctr">
                <a:lnSpc>
                  <a:spcPct val="86000"/>
                </a:lnSpc>
                <a:buClrTx/>
                <a:buSzTx/>
                <a:buNone/>
              </a:pPr>
              <a:r>
                <a:rPr lang="en-US" altLang="zh-CN" sz="1200" i="1"/>
                <a:t>Instruction</a:t>
              </a:r>
            </a:p>
            <a:p>
              <a:pPr marL="257175" indent="-257175" algn="ctr">
                <a:lnSpc>
                  <a:spcPct val="86000"/>
                </a:lnSpc>
                <a:buClrTx/>
                <a:buSzTx/>
                <a:buNone/>
              </a:pPr>
              <a:r>
                <a:rPr lang="en-US" altLang="zh-CN" sz="1200" i="1"/>
                <a:t>Decode</a:t>
              </a:r>
            </a:p>
          </p:txBody>
        </p:sp>
        <p:sp>
          <p:nvSpPr>
            <p:cNvPr id="155655" name="Rectangle 7"/>
            <p:cNvSpPr>
              <a:spLocks noChangeArrowheads="1"/>
            </p:cNvSpPr>
            <p:nvPr/>
          </p:nvSpPr>
          <p:spPr bwMode="auto">
            <a:xfrm>
              <a:off x="588" y="1902"/>
              <a:ext cx="992" cy="362"/>
            </a:xfrm>
            <a:prstGeom prst="rect">
              <a:avLst/>
            </a:prstGeom>
            <a:noFill/>
            <a:ln w="12700">
              <a:solidFill>
                <a:schemeClr val="tx1"/>
              </a:solidFill>
              <a:miter lim="800000"/>
              <a:headEnd/>
              <a:tailEnd/>
            </a:ln>
            <a:effectLst/>
          </p:spPr>
          <p:txBody>
            <a:bodyPr lIns="47625" tIns="19050" rIns="47625" bIns="19050">
              <a:spAutoFit/>
            </a:bodyPr>
            <a:lstStyle/>
            <a:p>
              <a:pPr marL="257175" indent="-257175" algn="ctr">
                <a:lnSpc>
                  <a:spcPct val="86000"/>
                </a:lnSpc>
                <a:buClrTx/>
                <a:buSzTx/>
                <a:buNone/>
              </a:pPr>
              <a:r>
                <a:rPr lang="en-US" altLang="zh-CN" sz="1200" i="1"/>
                <a:t>Operand</a:t>
              </a:r>
            </a:p>
            <a:p>
              <a:pPr marL="257175" indent="-257175" algn="ctr">
                <a:lnSpc>
                  <a:spcPct val="86000"/>
                </a:lnSpc>
                <a:buClrTx/>
                <a:buSzTx/>
                <a:buNone/>
              </a:pPr>
              <a:r>
                <a:rPr lang="en-US" altLang="zh-CN" sz="1200" i="1"/>
                <a:t>Fetch</a:t>
              </a:r>
            </a:p>
          </p:txBody>
        </p:sp>
        <p:sp>
          <p:nvSpPr>
            <p:cNvPr id="155656" name="Rectangle 8"/>
            <p:cNvSpPr>
              <a:spLocks noChangeArrowheads="1"/>
            </p:cNvSpPr>
            <p:nvPr/>
          </p:nvSpPr>
          <p:spPr bwMode="auto">
            <a:xfrm>
              <a:off x="588" y="2494"/>
              <a:ext cx="992" cy="169"/>
            </a:xfrm>
            <a:prstGeom prst="rect">
              <a:avLst/>
            </a:prstGeom>
            <a:noFill/>
            <a:ln w="12700">
              <a:solidFill>
                <a:schemeClr val="tx1"/>
              </a:solidFill>
              <a:miter lim="800000"/>
              <a:headEnd/>
              <a:tailEnd/>
            </a:ln>
            <a:effectLst/>
          </p:spPr>
          <p:txBody>
            <a:bodyPr lIns="47625" tIns="19050" rIns="47625" bIns="19050">
              <a:spAutoFit/>
            </a:bodyPr>
            <a:lstStyle/>
            <a:p>
              <a:pPr marL="257175" indent="-257175" algn="ctr">
                <a:lnSpc>
                  <a:spcPct val="88000"/>
                </a:lnSpc>
                <a:spcBef>
                  <a:spcPct val="43000"/>
                </a:spcBef>
                <a:buClrTx/>
                <a:buSzTx/>
                <a:buNone/>
              </a:pPr>
              <a:r>
                <a:rPr lang="en-US" altLang="zh-CN" sz="1200" i="1"/>
                <a:t>Execute</a:t>
              </a:r>
            </a:p>
          </p:txBody>
        </p:sp>
        <p:sp>
          <p:nvSpPr>
            <p:cNvPr id="155657" name="Rectangle 9"/>
            <p:cNvSpPr>
              <a:spLocks noChangeArrowheads="1"/>
            </p:cNvSpPr>
            <p:nvPr/>
          </p:nvSpPr>
          <p:spPr bwMode="auto">
            <a:xfrm>
              <a:off x="588" y="2902"/>
              <a:ext cx="992" cy="362"/>
            </a:xfrm>
            <a:prstGeom prst="rect">
              <a:avLst/>
            </a:prstGeom>
            <a:noFill/>
            <a:ln w="12700">
              <a:solidFill>
                <a:schemeClr val="tx1"/>
              </a:solidFill>
              <a:miter lim="800000"/>
              <a:headEnd/>
              <a:tailEnd/>
            </a:ln>
            <a:effectLst/>
          </p:spPr>
          <p:txBody>
            <a:bodyPr lIns="47625" tIns="19050" rIns="47625" bIns="19050">
              <a:spAutoFit/>
            </a:bodyPr>
            <a:lstStyle/>
            <a:p>
              <a:pPr marL="257175" indent="-257175" algn="ctr">
                <a:lnSpc>
                  <a:spcPct val="86000"/>
                </a:lnSpc>
                <a:buClrTx/>
                <a:buSzTx/>
                <a:buNone/>
              </a:pPr>
              <a:r>
                <a:rPr lang="en-US" altLang="zh-CN" sz="1200" i="1"/>
                <a:t>Result</a:t>
              </a:r>
            </a:p>
            <a:p>
              <a:pPr marL="257175" indent="-257175" algn="ctr">
                <a:lnSpc>
                  <a:spcPct val="86000"/>
                </a:lnSpc>
                <a:buClrTx/>
                <a:buSzTx/>
                <a:buNone/>
              </a:pPr>
              <a:r>
                <a:rPr lang="en-US" altLang="zh-CN" sz="1200" i="1"/>
                <a:t>Store</a:t>
              </a:r>
            </a:p>
          </p:txBody>
        </p:sp>
        <p:sp>
          <p:nvSpPr>
            <p:cNvPr id="155658" name="Rectangle 10"/>
            <p:cNvSpPr>
              <a:spLocks noChangeArrowheads="1"/>
            </p:cNvSpPr>
            <p:nvPr/>
          </p:nvSpPr>
          <p:spPr bwMode="auto">
            <a:xfrm>
              <a:off x="588" y="3494"/>
              <a:ext cx="992" cy="362"/>
            </a:xfrm>
            <a:prstGeom prst="rect">
              <a:avLst/>
            </a:prstGeom>
            <a:noFill/>
            <a:ln w="12700">
              <a:solidFill>
                <a:schemeClr val="tx1"/>
              </a:solidFill>
              <a:miter lim="800000"/>
              <a:headEnd/>
              <a:tailEnd/>
            </a:ln>
            <a:effectLst/>
          </p:spPr>
          <p:txBody>
            <a:bodyPr lIns="47625" tIns="19050" rIns="47625" bIns="19050">
              <a:spAutoFit/>
            </a:bodyPr>
            <a:lstStyle/>
            <a:p>
              <a:pPr marL="257175" indent="-257175" algn="ctr">
                <a:lnSpc>
                  <a:spcPct val="86000"/>
                </a:lnSpc>
                <a:buClrTx/>
                <a:buSzTx/>
                <a:buNone/>
              </a:pPr>
              <a:r>
                <a:rPr lang="en-US" altLang="zh-CN" sz="1200" i="1"/>
                <a:t>Next</a:t>
              </a:r>
            </a:p>
            <a:p>
              <a:pPr marL="257175" indent="-257175" algn="ctr">
                <a:lnSpc>
                  <a:spcPct val="86000"/>
                </a:lnSpc>
                <a:buClrTx/>
                <a:buSzTx/>
                <a:buNone/>
              </a:pPr>
              <a:r>
                <a:rPr lang="en-US" altLang="zh-CN" sz="1200" i="1"/>
                <a:t>Instruction</a:t>
              </a:r>
            </a:p>
          </p:txBody>
        </p:sp>
        <p:sp>
          <p:nvSpPr>
            <p:cNvPr id="155659" name="Line 11"/>
            <p:cNvSpPr>
              <a:spLocks noChangeShapeType="1"/>
            </p:cNvSpPr>
            <p:nvPr/>
          </p:nvSpPr>
          <p:spPr bwMode="auto">
            <a:xfrm>
              <a:off x="1056" y="1128"/>
              <a:ext cx="0" cy="166"/>
            </a:xfrm>
            <a:prstGeom prst="line">
              <a:avLst/>
            </a:prstGeom>
            <a:noFill/>
            <a:ln w="25400">
              <a:solidFill>
                <a:schemeClr val="tx1"/>
              </a:solidFill>
              <a:round/>
              <a:headEnd/>
              <a:tailEnd type="triangle" w="med" len="med"/>
            </a:ln>
            <a:effectLst/>
          </p:spPr>
          <p:txBody>
            <a:bodyPr wrap="none" anchor="ctr"/>
            <a:lstStyle/>
            <a:p>
              <a:endParaRPr lang="zh-CN" altLang="en-US"/>
            </a:p>
          </p:txBody>
        </p:sp>
        <p:sp>
          <p:nvSpPr>
            <p:cNvPr id="155660" name="Line 12"/>
            <p:cNvSpPr>
              <a:spLocks noChangeShapeType="1"/>
            </p:cNvSpPr>
            <p:nvPr/>
          </p:nvSpPr>
          <p:spPr bwMode="auto">
            <a:xfrm>
              <a:off x="1056" y="2310"/>
              <a:ext cx="0" cy="166"/>
            </a:xfrm>
            <a:prstGeom prst="line">
              <a:avLst/>
            </a:prstGeom>
            <a:noFill/>
            <a:ln w="25400">
              <a:solidFill>
                <a:schemeClr val="tx1"/>
              </a:solidFill>
              <a:round/>
              <a:headEnd/>
              <a:tailEnd type="triangle" w="med" len="med"/>
            </a:ln>
            <a:effectLst/>
          </p:spPr>
          <p:txBody>
            <a:bodyPr wrap="none" anchor="ctr"/>
            <a:lstStyle/>
            <a:p>
              <a:endParaRPr lang="zh-CN" altLang="en-US"/>
            </a:p>
          </p:txBody>
        </p:sp>
        <p:sp>
          <p:nvSpPr>
            <p:cNvPr id="155661" name="Line 13"/>
            <p:cNvSpPr>
              <a:spLocks noChangeShapeType="1"/>
            </p:cNvSpPr>
            <p:nvPr/>
          </p:nvSpPr>
          <p:spPr bwMode="auto">
            <a:xfrm>
              <a:off x="1056" y="1718"/>
              <a:ext cx="0" cy="166"/>
            </a:xfrm>
            <a:prstGeom prst="line">
              <a:avLst/>
            </a:prstGeom>
            <a:noFill/>
            <a:ln w="25400">
              <a:solidFill>
                <a:schemeClr val="tx1"/>
              </a:solidFill>
              <a:round/>
              <a:headEnd/>
              <a:tailEnd type="triangle" w="med" len="med"/>
            </a:ln>
            <a:effectLst/>
          </p:spPr>
          <p:txBody>
            <a:bodyPr wrap="none" anchor="ctr"/>
            <a:lstStyle/>
            <a:p>
              <a:endParaRPr lang="zh-CN" altLang="en-US"/>
            </a:p>
          </p:txBody>
        </p:sp>
        <p:sp>
          <p:nvSpPr>
            <p:cNvPr id="155662" name="Line 14"/>
            <p:cNvSpPr>
              <a:spLocks noChangeShapeType="1"/>
            </p:cNvSpPr>
            <p:nvPr/>
          </p:nvSpPr>
          <p:spPr bwMode="auto">
            <a:xfrm>
              <a:off x="1056" y="3310"/>
              <a:ext cx="0" cy="166"/>
            </a:xfrm>
            <a:prstGeom prst="line">
              <a:avLst/>
            </a:prstGeom>
            <a:noFill/>
            <a:ln w="25400">
              <a:solidFill>
                <a:schemeClr val="tx1"/>
              </a:solidFill>
              <a:round/>
              <a:headEnd/>
              <a:tailEnd type="triangle" w="med" len="med"/>
            </a:ln>
            <a:effectLst/>
          </p:spPr>
          <p:txBody>
            <a:bodyPr wrap="none" anchor="ctr"/>
            <a:lstStyle/>
            <a:p>
              <a:endParaRPr lang="zh-CN" altLang="en-US"/>
            </a:p>
          </p:txBody>
        </p:sp>
        <p:sp>
          <p:nvSpPr>
            <p:cNvPr id="155663" name="Line 15"/>
            <p:cNvSpPr>
              <a:spLocks noChangeShapeType="1"/>
            </p:cNvSpPr>
            <p:nvPr/>
          </p:nvSpPr>
          <p:spPr bwMode="auto">
            <a:xfrm>
              <a:off x="1056" y="2674"/>
              <a:ext cx="0" cy="210"/>
            </a:xfrm>
            <a:prstGeom prst="line">
              <a:avLst/>
            </a:prstGeom>
            <a:noFill/>
            <a:ln w="25400">
              <a:solidFill>
                <a:schemeClr val="tx1"/>
              </a:solidFill>
              <a:round/>
              <a:headEnd/>
              <a:tailEnd type="triangle" w="med" len="med"/>
            </a:ln>
            <a:effectLst/>
          </p:spPr>
          <p:txBody>
            <a:bodyPr wrap="none" anchor="ctr"/>
            <a:lstStyle/>
            <a:p>
              <a:endParaRPr lang="zh-CN" altLang="en-US"/>
            </a:p>
          </p:txBody>
        </p:sp>
        <p:sp>
          <p:nvSpPr>
            <p:cNvPr id="155664" name="Line 16"/>
            <p:cNvSpPr>
              <a:spLocks noChangeShapeType="1"/>
            </p:cNvSpPr>
            <p:nvPr/>
          </p:nvSpPr>
          <p:spPr bwMode="auto">
            <a:xfrm>
              <a:off x="1056" y="3902"/>
              <a:ext cx="0" cy="74"/>
            </a:xfrm>
            <a:prstGeom prst="line">
              <a:avLst/>
            </a:prstGeom>
            <a:noFill/>
            <a:ln w="25400">
              <a:solidFill>
                <a:schemeClr val="tx1"/>
              </a:solidFill>
              <a:round/>
              <a:headEnd/>
              <a:tailEnd/>
            </a:ln>
            <a:effectLst/>
          </p:spPr>
          <p:txBody>
            <a:bodyPr wrap="none" anchor="ctr"/>
            <a:lstStyle/>
            <a:p>
              <a:endParaRPr lang="zh-CN" altLang="en-US"/>
            </a:p>
          </p:txBody>
        </p:sp>
        <p:sp>
          <p:nvSpPr>
            <p:cNvPr id="155665" name="Line 17"/>
            <p:cNvSpPr>
              <a:spLocks noChangeShapeType="1"/>
            </p:cNvSpPr>
            <p:nvPr/>
          </p:nvSpPr>
          <p:spPr bwMode="auto">
            <a:xfrm flipH="1">
              <a:off x="376" y="3984"/>
              <a:ext cx="688" cy="0"/>
            </a:xfrm>
            <a:prstGeom prst="line">
              <a:avLst/>
            </a:prstGeom>
            <a:noFill/>
            <a:ln w="25400">
              <a:solidFill>
                <a:schemeClr val="tx1"/>
              </a:solidFill>
              <a:round/>
              <a:headEnd/>
              <a:tailEnd/>
            </a:ln>
            <a:effectLst/>
          </p:spPr>
          <p:txBody>
            <a:bodyPr wrap="none" anchor="ctr"/>
            <a:lstStyle/>
            <a:p>
              <a:endParaRPr lang="zh-CN" altLang="en-US"/>
            </a:p>
          </p:txBody>
        </p:sp>
        <p:sp>
          <p:nvSpPr>
            <p:cNvPr id="155666" name="Line 18"/>
            <p:cNvSpPr>
              <a:spLocks noChangeShapeType="1"/>
            </p:cNvSpPr>
            <p:nvPr/>
          </p:nvSpPr>
          <p:spPr bwMode="auto">
            <a:xfrm flipV="1">
              <a:off x="384" y="520"/>
              <a:ext cx="0" cy="3472"/>
            </a:xfrm>
            <a:prstGeom prst="line">
              <a:avLst/>
            </a:prstGeom>
            <a:noFill/>
            <a:ln w="25400">
              <a:solidFill>
                <a:schemeClr val="tx1"/>
              </a:solidFill>
              <a:round/>
              <a:headEnd/>
              <a:tailEnd/>
            </a:ln>
            <a:effectLst/>
          </p:spPr>
          <p:txBody>
            <a:bodyPr wrap="none" anchor="ctr"/>
            <a:lstStyle/>
            <a:p>
              <a:endParaRPr lang="zh-CN" altLang="en-US"/>
            </a:p>
          </p:txBody>
        </p:sp>
        <p:sp>
          <p:nvSpPr>
            <p:cNvPr id="155667" name="Line 19"/>
            <p:cNvSpPr>
              <a:spLocks noChangeShapeType="1"/>
            </p:cNvSpPr>
            <p:nvPr/>
          </p:nvSpPr>
          <p:spPr bwMode="auto">
            <a:xfrm>
              <a:off x="392" y="528"/>
              <a:ext cx="656" cy="0"/>
            </a:xfrm>
            <a:prstGeom prst="line">
              <a:avLst/>
            </a:prstGeom>
            <a:noFill/>
            <a:ln w="25400">
              <a:solidFill>
                <a:schemeClr val="tx1"/>
              </a:solidFill>
              <a:round/>
              <a:headEnd/>
              <a:tailEnd/>
            </a:ln>
            <a:effectLst/>
          </p:spPr>
          <p:txBody>
            <a:bodyPr wrap="none" anchor="ctr"/>
            <a:lstStyle/>
            <a:p>
              <a:endParaRPr lang="zh-CN" altLang="en-US"/>
            </a:p>
          </p:txBody>
        </p:sp>
        <p:sp>
          <p:nvSpPr>
            <p:cNvPr id="155668" name="Line 20"/>
            <p:cNvSpPr>
              <a:spLocks noChangeShapeType="1"/>
            </p:cNvSpPr>
            <p:nvPr/>
          </p:nvSpPr>
          <p:spPr bwMode="auto">
            <a:xfrm>
              <a:off x="1056" y="536"/>
              <a:ext cx="0" cy="166"/>
            </a:xfrm>
            <a:prstGeom prst="line">
              <a:avLst/>
            </a:prstGeom>
            <a:noFill/>
            <a:ln w="25400">
              <a:solidFill>
                <a:schemeClr val="tx1"/>
              </a:solidFill>
              <a:round/>
              <a:headEnd/>
              <a:tailEnd type="triangle" w="med" len="med"/>
            </a:ln>
            <a:effectLst/>
          </p:spPr>
          <p:txBody>
            <a:bodyPr wrap="none" anchor="ctr"/>
            <a:lstStyle/>
            <a:p>
              <a:endParaRPr lang="zh-CN" altLang="en-US"/>
            </a:p>
          </p:txBody>
        </p:sp>
      </p:grpSp>
      <p:sp>
        <p:nvSpPr>
          <p:cNvPr id="155669" name="AutoShape 21"/>
          <p:cNvSpPr>
            <a:spLocks noChangeArrowheads="1"/>
          </p:cNvSpPr>
          <p:nvPr/>
        </p:nvSpPr>
        <p:spPr bwMode="auto">
          <a:xfrm>
            <a:off x="6604297" y="2330897"/>
            <a:ext cx="1543050" cy="457200"/>
          </a:xfrm>
          <a:prstGeom prst="wedgeRectCallout">
            <a:avLst>
              <a:gd name="adj1" fmla="val -91898"/>
              <a:gd name="adj2" fmla="val 93491"/>
            </a:avLst>
          </a:prstGeom>
          <a:solidFill>
            <a:srgbClr val="535CA1"/>
          </a:solidFill>
          <a:ln w="12700">
            <a:solidFill>
              <a:srgbClr val="05AD01"/>
            </a:solidFill>
            <a:miter lim="800000"/>
            <a:headEnd/>
            <a:tailEnd/>
          </a:ln>
          <a:effectLst/>
        </p:spPr>
        <p:txBody>
          <a:bodyPr/>
          <a:lstStyle/>
          <a:p>
            <a:pPr algn="ctr">
              <a:lnSpc>
                <a:spcPct val="100000"/>
              </a:lnSpc>
              <a:spcBef>
                <a:spcPct val="0"/>
              </a:spcBef>
              <a:buClrTx/>
              <a:buSzTx/>
              <a:buFontTx/>
              <a:buNone/>
            </a:pPr>
            <a:r>
              <a:rPr lang="zh-CN" altLang="en-US" sz="1200" b="0">
                <a:solidFill>
                  <a:schemeClr val="bg1"/>
                </a:solidFill>
              </a:rPr>
              <a:t>根据</a:t>
            </a:r>
            <a:r>
              <a:rPr lang="en-US" altLang="zh-CN" sz="1200" b="0">
                <a:solidFill>
                  <a:schemeClr val="bg1"/>
                </a:solidFill>
              </a:rPr>
              <a:t>PC</a:t>
            </a:r>
            <a:r>
              <a:rPr lang="zh-CN" altLang="en-US" sz="1200" b="0">
                <a:solidFill>
                  <a:schemeClr val="bg1"/>
                </a:solidFill>
              </a:rPr>
              <a:t>内容从存储器取指令送</a:t>
            </a:r>
            <a:r>
              <a:rPr lang="en-US" altLang="zh-CN" sz="1200" b="0">
                <a:solidFill>
                  <a:schemeClr val="bg1"/>
                </a:solidFill>
              </a:rPr>
              <a:t>IR</a:t>
            </a:r>
          </a:p>
        </p:txBody>
      </p:sp>
      <p:sp>
        <p:nvSpPr>
          <p:cNvPr id="155670" name="AutoShape 22"/>
          <p:cNvSpPr>
            <a:spLocks noChangeArrowheads="1"/>
          </p:cNvSpPr>
          <p:nvPr/>
        </p:nvSpPr>
        <p:spPr bwMode="auto">
          <a:xfrm>
            <a:off x="6766223" y="980728"/>
            <a:ext cx="1566863" cy="647700"/>
          </a:xfrm>
          <a:prstGeom prst="wedgeRectCallout">
            <a:avLst>
              <a:gd name="adj1" fmla="val -101444"/>
              <a:gd name="adj2" fmla="val 96690"/>
            </a:avLst>
          </a:prstGeom>
          <a:solidFill>
            <a:srgbClr val="535CA1"/>
          </a:solidFill>
          <a:ln w="12700">
            <a:solidFill>
              <a:srgbClr val="05AD01"/>
            </a:solidFill>
            <a:miter lim="800000"/>
            <a:headEnd/>
            <a:tailEnd/>
          </a:ln>
          <a:effectLst/>
        </p:spPr>
        <p:txBody>
          <a:bodyPr/>
          <a:lstStyle/>
          <a:p>
            <a:pPr algn="ctr">
              <a:lnSpc>
                <a:spcPct val="100000"/>
              </a:lnSpc>
              <a:spcBef>
                <a:spcPct val="0"/>
              </a:spcBef>
              <a:buClrTx/>
              <a:buSzTx/>
              <a:buFontTx/>
              <a:buNone/>
            </a:pPr>
            <a:r>
              <a:rPr lang="zh-CN" altLang="en-US" sz="1200" b="0">
                <a:solidFill>
                  <a:schemeClr val="bg1"/>
                </a:solidFill>
              </a:rPr>
              <a:t>指令译码器译码（解释指令），形成微操作控制信号</a:t>
            </a:r>
            <a:endParaRPr lang="en-US" altLang="zh-CN" sz="1200" b="0">
              <a:solidFill>
                <a:schemeClr val="bg1"/>
              </a:solidFill>
            </a:endParaRPr>
          </a:p>
        </p:txBody>
      </p:sp>
      <p:sp>
        <p:nvSpPr>
          <p:cNvPr id="155671" name="AutoShape 23"/>
          <p:cNvSpPr>
            <a:spLocks noChangeArrowheads="1"/>
          </p:cNvSpPr>
          <p:nvPr/>
        </p:nvSpPr>
        <p:spPr bwMode="auto">
          <a:xfrm>
            <a:off x="4065885" y="3140522"/>
            <a:ext cx="1600200" cy="514350"/>
          </a:xfrm>
          <a:prstGeom prst="wedgeRectCallout">
            <a:avLst>
              <a:gd name="adj1" fmla="val -11829"/>
              <a:gd name="adj2" fmla="val -206250"/>
            </a:avLst>
          </a:prstGeom>
          <a:solidFill>
            <a:srgbClr val="535CA1"/>
          </a:solidFill>
          <a:ln w="12700">
            <a:solidFill>
              <a:srgbClr val="05AD01"/>
            </a:solidFill>
            <a:miter lim="800000"/>
            <a:headEnd/>
            <a:tailEnd/>
          </a:ln>
          <a:effectLst/>
        </p:spPr>
        <p:txBody>
          <a:bodyPr/>
          <a:lstStyle/>
          <a:p>
            <a:pPr algn="ctr">
              <a:lnSpc>
                <a:spcPct val="100000"/>
              </a:lnSpc>
              <a:spcBef>
                <a:spcPct val="0"/>
              </a:spcBef>
              <a:buClrTx/>
              <a:buSzTx/>
              <a:buFontTx/>
              <a:buNone/>
            </a:pPr>
            <a:r>
              <a:rPr lang="zh-CN" altLang="en-US" sz="1200" b="0">
                <a:solidFill>
                  <a:schemeClr val="bg1"/>
                </a:solidFill>
              </a:rPr>
              <a:t>在控制信号的作用下取操作数送运算器</a:t>
            </a:r>
            <a:endParaRPr lang="en-US" altLang="zh-CN" sz="1200" b="0">
              <a:solidFill>
                <a:schemeClr val="bg1"/>
              </a:solidFill>
            </a:endParaRPr>
          </a:p>
        </p:txBody>
      </p:sp>
      <p:sp>
        <p:nvSpPr>
          <p:cNvPr id="155672" name="AutoShape 24"/>
          <p:cNvSpPr>
            <a:spLocks noChangeArrowheads="1"/>
          </p:cNvSpPr>
          <p:nvPr/>
        </p:nvSpPr>
        <p:spPr bwMode="auto">
          <a:xfrm>
            <a:off x="5470822" y="2708326"/>
            <a:ext cx="1143000" cy="514350"/>
          </a:xfrm>
          <a:prstGeom prst="wedgeRectCallout">
            <a:avLst>
              <a:gd name="adj1" fmla="val -87398"/>
              <a:gd name="adj2" fmla="val -200463"/>
            </a:avLst>
          </a:prstGeom>
          <a:solidFill>
            <a:srgbClr val="535CA1"/>
          </a:solidFill>
          <a:ln w="12700">
            <a:solidFill>
              <a:srgbClr val="05AD01"/>
            </a:solidFill>
            <a:miter lim="800000"/>
            <a:headEnd/>
            <a:tailEnd/>
          </a:ln>
          <a:effectLst/>
        </p:spPr>
        <p:txBody>
          <a:bodyPr/>
          <a:lstStyle/>
          <a:p>
            <a:pPr algn="ctr">
              <a:lnSpc>
                <a:spcPct val="100000"/>
              </a:lnSpc>
              <a:spcBef>
                <a:spcPct val="0"/>
              </a:spcBef>
              <a:buClrTx/>
              <a:buSzTx/>
              <a:buFontTx/>
              <a:buNone/>
            </a:pPr>
            <a:r>
              <a:rPr lang="zh-CN" altLang="en-US" sz="1200" b="0">
                <a:solidFill>
                  <a:schemeClr val="bg1"/>
                </a:solidFill>
              </a:rPr>
              <a:t>运算器执行指令功能</a:t>
            </a:r>
            <a:endParaRPr lang="en-US" altLang="zh-CN" sz="1200" b="0">
              <a:solidFill>
                <a:schemeClr val="bg1"/>
              </a:solidFill>
            </a:endParaRPr>
          </a:p>
        </p:txBody>
      </p:sp>
      <p:sp>
        <p:nvSpPr>
          <p:cNvPr id="155673" name="AutoShape 25"/>
          <p:cNvSpPr>
            <a:spLocks noChangeArrowheads="1"/>
          </p:cNvSpPr>
          <p:nvPr/>
        </p:nvSpPr>
        <p:spPr bwMode="auto">
          <a:xfrm>
            <a:off x="3580110" y="2276128"/>
            <a:ext cx="800100" cy="514350"/>
          </a:xfrm>
          <a:prstGeom prst="wedgeRectCallout">
            <a:avLst>
              <a:gd name="adj1" fmla="val 125296"/>
              <a:gd name="adj2" fmla="val -187269"/>
            </a:avLst>
          </a:prstGeom>
          <a:solidFill>
            <a:srgbClr val="535CA1"/>
          </a:solidFill>
          <a:ln w="12700">
            <a:solidFill>
              <a:srgbClr val="05AD01"/>
            </a:solidFill>
            <a:miter lim="800000"/>
            <a:headEnd/>
            <a:tailEnd/>
          </a:ln>
          <a:effectLst/>
        </p:spPr>
        <p:txBody>
          <a:bodyPr/>
          <a:lstStyle/>
          <a:p>
            <a:pPr algn="ctr">
              <a:lnSpc>
                <a:spcPct val="100000"/>
              </a:lnSpc>
              <a:spcBef>
                <a:spcPct val="0"/>
              </a:spcBef>
              <a:buClrTx/>
              <a:buSzTx/>
              <a:buFontTx/>
              <a:buNone/>
            </a:pPr>
            <a:r>
              <a:rPr lang="zh-CN" altLang="en-US" sz="1200" b="0">
                <a:solidFill>
                  <a:schemeClr val="bg1"/>
                </a:solidFill>
              </a:rPr>
              <a:t>保存指令结果</a:t>
            </a:r>
            <a:endParaRPr lang="en-US" altLang="zh-CN" sz="1200" b="0">
              <a:solidFill>
                <a:schemeClr val="bg1"/>
              </a:solidFill>
            </a:endParaRPr>
          </a:p>
        </p:txBody>
      </p:sp>
      <p:sp>
        <p:nvSpPr>
          <p:cNvPr id="155674" name="AutoShape 26"/>
          <p:cNvSpPr>
            <a:spLocks noChangeArrowheads="1"/>
          </p:cNvSpPr>
          <p:nvPr/>
        </p:nvSpPr>
        <p:spPr bwMode="auto">
          <a:xfrm>
            <a:off x="7198419" y="1736776"/>
            <a:ext cx="1143000" cy="514350"/>
          </a:xfrm>
          <a:prstGeom prst="wedgeRectCallout">
            <a:avLst>
              <a:gd name="adj1" fmla="val -113750"/>
              <a:gd name="adj2" fmla="val -72685"/>
            </a:avLst>
          </a:prstGeom>
          <a:solidFill>
            <a:srgbClr val="535CA1"/>
          </a:solidFill>
          <a:ln w="12700">
            <a:solidFill>
              <a:srgbClr val="05AD01"/>
            </a:solidFill>
            <a:miter lim="800000"/>
            <a:headEnd/>
            <a:tailEnd/>
          </a:ln>
          <a:effectLst/>
        </p:spPr>
        <p:txBody>
          <a:bodyPr/>
          <a:lstStyle/>
          <a:p>
            <a:pPr algn="ctr">
              <a:lnSpc>
                <a:spcPct val="100000"/>
              </a:lnSpc>
              <a:spcBef>
                <a:spcPct val="0"/>
              </a:spcBef>
              <a:buClrTx/>
              <a:buSzTx/>
              <a:buFontTx/>
              <a:buNone/>
            </a:pPr>
            <a:r>
              <a:rPr lang="zh-CN" altLang="en-US" sz="1200" b="0">
                <a:solidFill>
                  <a:schemeClr val="bg1"/>
                </a:solidFill>
              </a:rPr>
              <a:t>形成下条指令的地址并送</a:t>
            </a:r>
            <a:r>
              <a:rPr lang="en-US" altLang="zh-CN" sz="1200" b="0">
                <a:solidFill>
                  <a:schemeClr val="bg1"/>
                </a:solidFill>
              </a:rPr>
              <a:t>PC</a:t>
            </a:r>
          </a:p>
        </p:txBody>
      </p:sp>
      <p:sp>
        <p:nvSpPr>
          <p:cNvPr id="155676" name="Text Box 28"/>
          <p:cNvSpPr txBox="1">
            <a:spLocks noChangeArrowheads="1"/>
          </p:cNvSpPr>
          <p:nvPr/>
        </p:nvSpPr>
        <p:spPr bwMode="auto">
          <a:xfrm>
            <a:off x="4444505" y="3681067"/>
            <a:ext cx="4751785" cy="2460601"/>
          </a:xfrm>
          <a:prstGeom prst="rect">
            <a:avLst/>
          </a:prstGeom>
          <a:solidFill>
            <a:srgbClr val="F6F7BF"/>
          </a:solidFill>
          <a:ln w="12700" algn="ctr">
            <a:solidFill>
              <a:schemeClr val="accent1"/>
            </a:solidFill>
            <a:miter lim="800000"/>
            <a:headEnd/>
            <a:tailEnd/>
          </a:ln>
          <a:effectLst/>
        </p:spPr>
        <p:txBody>
          <a:bodyPr lIns="47625" tIns="72900" rIns="47625" bIns="45900">
            <a:spAutoFit/>
          </a:bodyPr>
          <a:lstStyle/>
          <a:p>
            <a:pPr marL="342900" indent="-342900">
              <a:spcBef>
                <a:spcPct val="50000"/>
              </a:spcBef>
              <a:buFont typeface="Wingdings" pitchFamily="2" charset="2"/>
              <a:buAutoNum type="arabicPeriod"/>
            </a:pPr>
            <a:r>
              <a:rPr lang="zh-CN" altLang="en-US">
                <a:solidFill>
                  <a:srgbClr val="001ADC"/>
                </a:solidFill>
              </a:rPr>
              <a:t>根据</a:t>
            </a:r>
            <a:r>
              <a:rPr lang="en-US" altLang="zh-CN">
                <a:solidFill>
                  <a:srgbClr val="001ADC"/>
                </a:solidFill>
              </a:rPr>
              <a:t>PC</a:t>
            </a:r>
            <a:r>
              <a:rPr lang="zh-CN" altLang="en-US">
                <a:solidFill>
                  <a:srgbClr val="001ADC"/>
                </a:solidFill>
              </a:rPr>
              <a:t>内容从存储器取指令送</a:t>
            </a:r>
            <a:r>
              <a:rPr lang="en-US" altLang="zh-CN">
                <a:solidFill>
                  <a:srgbClr val="001ADC"/>
                </a:solidFill>
              </a:rPr>
              <a:t>IR</a:t>
            </a:r>
            <a:r>
              <a:rPr lang="zh-CN" altLang="en-US">
                <a:solidFill>
                  <a:srgbClr val="001ADC"/>
                </a:solidFill>
              </a:rPr>
              <a:t>；</a:t>
            </a:r>
          </a:p>
          <a:p>
            <a:pPr marL="342900" indent="-342900">
              <a:spcBef>
                <a:spcPct val="50000"/>
              </a:spcBef>
              <a:buFont typeface="Wingdings" pitchFamily="2" charset="2"/>
              <a:buAutoNum type="arabicPeriod"/>
            </a:pPr>
            <a:r>
              <a:rPr lang="zh-CN" altLang="en-US">
                <a:solidFill>
                  <a:srgbClr val="001ADC"/>
                </a:solidFill>
              </a:rPr>
              <a:t>指令译码器译码（解释指令），形成微操作控制信号；</a:t>
            </a:r>
          </a:p>
          <a:p>
            <a:pPr marL="342900" indent="-342900">
              <a:spcBef>
                <a:spcPct val="50000"/>
              </a:spcBef>
              <a:buFont typeface="Wingdings" pitchFamily="2" charset="2"/>
              <a:buAutoNum type="arabicPeriod"/>
            </a:pPr>
            <a:r>
              <a:rPr lang="zh-CN" altLang="en-US">
                <a:solidFill>
                  <a:srgbClr val="001ADC"/>
                </a:solidFill>
              </a:rPr>
              <a:t>在控制信号的作用下取操作数送运算器；</a:t>
            </a:r>
          </a:p>
          <a:p>
            <a:pPr marL="342900" indent="-342900">
              <a:spcBef>
                <a:spcPct val="50000"/>
              </a:spcBef>
              <a:buFont typeface="Wingdings" pitchFamily="2" charset="2"/>
              <a:buAutoNum type="arabicPeriod"/>
            </a:pPr>
            <a:r>
              <a:rPr lang="zh-CN" altLang="en-US">
                <a:solidFill>
                  <a:srgbClr val="001ADC"/>
                </a:solidFill>
              </a:rPr>
              <a:t>运算器运行；</a:t>
            </a:r>
          </a:p>
          <a:p>
            <a:pPr marL="342900" indent="-342900">
              <a:spcBef>
                <a:spcPct val="50000"/>
              </a:spcBef>
              <a:buFont typeface="Wingdings" pitchFamily="2" charset="2"/>
              <a:buAutoNum type="arabicPeriod"/>
            </a:pPr>
            <a:r>
              <a:rPr lang="zh-CN" altLang="en-US">
                <a:solidFill>
                  <a:srgbClr val="001ADC"/>
                </a:solidFill>
              </a:rPr>
              <a:t>保存结果；</a:t>
            </a:r>
          </a:p>
          <a:p>
            <a:pPr marL="342900" indent="-342900">
              <a:spcBef>
                <a:spcPct val="50000"/>
              </a:spcBef>
              <a:buFont typeface="Wingdings" pitchFamily="2" charset="2"/>
              <a:buAutoNum type="arabicPeriod"/>
            </a:pPr>
            <a:r>
              <a:rPr lang="zh-CN" altLang="en-US">
                <a:solidFill>
                  <a:srgbClr val="001ADC"/>
                </a:solidFill>
              </a:rPr>
              <a:t>形成下一条指令地址送</a:t>
            </a:r>
            <a:r>
              <a:rPr lang="en-US" altLang="zh-CN">
                <a:solidFill>
                  <a:srgbClr val="001ADC"/>
                </a:solidFill>
              </a:rPr>
              <a:t>PC</a:t>
            </a:r>
            <a:r>
              <a:rPr lang="zh-CN" altLang="en-US">
                <a:solidFill>
                  <a:srgbClr val="001ADC"/>
                </a:solidFill>
              </a:rPr>
              <a:t>。</a:t>
            </a:r>
          </a:p>
        </p:txBody>
      </p:sp>
      <p:cxnSp>
        <p:nvCxnSpPr>
          <p:cNvPr id="3" name="直接箭头连接符 2"/>
          <p:cNvCxnSpPr/>
          <p:nvPr/>
        </p:nvCxnSpPr>
        <p:spPr bwMode="auto">
          <a:xfrm flipH="1" flipV="1">
            <a:off x="5159896" y="1844824"/>
            <a:ext cx="310926" cy="0"/>
          </a:xfrm>
          <a:prstGeom prst="straightConnector1">
            <a:avLst/>
          </a:prstGeom>
          <a:noFill/>
          <a:ln w="12700"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262554744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5652"/>
                                        </p:tgtEl>
                                        <p:attrNameLst>
                                          <p:attrName>style.visibility</p:attrName>
                                        </p:attrNameLst>
                                      </p:cBhvr>
                                      <p:to>
                                        <p:strVal val="visible"/>
                                      </p:to>
                                    </p:set>
                                    <p:anim calcmode="lin" valueType="num">
                                      <p:cBhvr additive="base">
                                        <p:cTn id="7" dur="500" fill="hold"/>
                                        <p:tgtEl>
                                          <p:spTgt spid="155652"/>
                                        </p:tgtEl>
                                        <p:attrNameLst>
                                          <p:attrName>ppt_x</p:attrName>
                                        </p:attrNameLst>
                                      </p:cBhvr>
                                      <p:tavLst>
                                        <p:tav tm="0">
                                          <p:val>
                                            <p:strVal val="0-#ppt_w/2"/>
                                          </p:val>
                                        </p:tav>
                                        <p:tav tm="100000">
                                          <p:val>
                                            <p:strVal val="#ppt_x"/>
                                          </p:val>
                                        </p:tav>
                                      </p:tavLst>
                                    </p:anim>
                                    <p:anim calcmode="lin" valueType="num">
                                      <p:cBhvr additive="base">
                                        <p:cTn id="8" dur="500" fill="hold"/>
                                        <p:tgtEl>
                                          <p:spTgt spid="15565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155676">
                                            <p:bg/>
                                          </p:spTgt>
                                        </p:tgtEl>
                                        <p:attrNameLst>
                                          <p:attrName>style.visibility</p:attrName>
                                        </p:attrNameLst>
                                      </p:cBhvr>
                                      <p:to>
                                        <p:strVal val="visible"/>
                                      </p:to>
                                    </p:set>
                                    <p:animEffect transition="in" filter="checkerboard(across)">
                                      <p:cBhvr>
                                        <p:cTn id="13" dur="500"/>
                                        <p:tgtEl>
                                          <p:spTgt spid="155676">
                                            <p:bg/>
                                          </p:spTgt>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155676">
                                            <p:txEl>
                                              <p:pRg st="0" end="0"/>
                                            </p:txEl>
                                          </p:spTgt>
                                        </p:tgtEl>
                                        <p:attrNameLst>
                                          <p:attrName>style.visibility</p:attrName>
                                        </p:attrNameLst>
                                      </p:cBhvr>
                                      <p:to>
                                        <p:strVal val="visible"/>
                                      </p:to>
                                    </p:set>
                                    <p:animEffect transition="in" filter="checkerboard(across)">
                                      <p:cBhvr>
                                        <p:cTn id="16" dur="500"/>
                                        <p:tgtEl>
                                          <p:spTgt spid="155676">
                                            <p:txEl>
                                              <p:pRg st="0" end="0"/>
                                            </p:txEl>
                                          </p:spTgt>
                                        </p:tgtEl>
                                      </p:cBhvr>
                                    </p:animEffect>
                                  </p:childTnLst>
                                </p:cTn>
                              </p:par>
                              <p:par>
                                <p:cTn id="17" presetID="2" presetClass="entr" presetSubtype="8" fill="hold" nodeType="withEffect">
                                  <p:stCondLst>
                                    <p:cond delay="0"/>
                                  </p:stCondLst>
                                  <p:childTnLst>
                                    <p:set>
                                      <p:cBhvr>
                                        <p:cTn id="18" dur="1" fill="hold">
                                          <p:stCondLst>
                                            <p:cond delay="0"/>
                                          </p:stCondLst>
                                        </p:cTn>
                                        <p:tgtEl>
                                          <p:spTgt spid="155669"/>
                                        </p:tgtEl>
                                        <p:attrNameLst>
                                          <p:attrName>style.visibility</p:attrName>
                                        </p:attrNameLst>
                                      </p:cBhvr>
                                      <p:to>
                                        <p:strVal val="visible"/>
                                      </p:to>
                                    </p:set>
                                    <p:anim calcmode="lin" valueType="num">
                                      <p:cBhvr additive="base">
                                        <p:cTn id="19" dur="500" fill="hold"/>
                                        <p:tgtEl>
                                          <p:spTgt spid="155669"/>
                                        </p:tgtEl>
                                        <p:attrNameLst>
                                          <p:attrName>ppt_x</p:attrName>
                                        </p:attrNameLst>
                                      </p:cBhvr>
                                      <p:tavLst>
                                        <p:tav tm="0">
                                          <p:val>
                                            <p:strVal val="0-#ppt_w/2"/>
                                          </p:val>
                                        </p:tav>
                                        <p:tav tm="100000">
                                          <p:val>
                                            <p:strVal val="#ppt_x"/>
                                          </p:val>
                                        </p:tav>
                                      </p:tavLst>
                                    </p:anim>
                                    <p:anim calcmode="lin" valueType="num">
                                      <p:cBhvr additive="base">
                                        <p:cTn id="20" dur="500" fill="hold"/>
                                        <p:tgtEl>
                                          <p:spTgt spid="155669"/>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155669"/>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5" presetClass="entr" presetSubtype="10" fill="hold" grpId="0" nodeType="clickEffect">
                                  <p:stCondLst>
                                    <p:cond delay="0"/>
                                  </p:stCondLst>
                                  <p:childTnLst>
                                    <p:set>
                                      <p:cBhvr>
                                        <p:cTn id="24" dur="1" fill="hold">
                                          <p:stCondLst>
                                            <p:cond delay="0"/>
                                          </p:stCondLst>
                                        </p:cTn>
                                        <p:tgtEl>
                                          <p:spTgt spid="155676">
                                            <p:txEl>
                                              <p:pRg st="1" end="1"/>
                                            </p:txEl>
                                          </p:spTgt>
                                        </p:tgtEl>
                                        <p:attrNameLst>
                                          <p:attrName>style.visibility</p:attrName>
                                        </p:attrNameLst>
                                      </p:cBhvr>
                                      <p:to>
                                        <p:strVal val="visible"/>
                                      </p:to>
                                    </p:set>
                                    <p:animEffect transition="in" filter="checkerboard(across)">
                                      <p:cBhvr>
                                        <p:cTn id="25" dur="500"/>
                                        <p:tgtEl>
                                          <p:spTgt spid="155676">
                                            <p:txEl>
                                              <p:pRg st="1" end="1"/>
                                            </p:txEl>
                                          </p:spTgt>
                                        </p:tgtEl>
                                      </p:cBhvr>
                                    </p:animEffect>
                                  </p:childTnLst>
                                </p:cTn>
                              </p:par>
                              <p:par>
                                <p:cTn id="26" presetID="2" presetClass="entr" presetSubtype="2" fill="hold" nodeType="withEffect">
                                  <p:stCondLst>
                                    <p:cond delay="0"/>
                                  </p:stCondLst>
                                  <p:childTnLst>
                                    <p:set>
                                      <p:cBhvr>
                                        <p:cTn id="27" dur="1" fill="hold">
                                          <p:stCondLst>
                                            <p:cond delay="0"/>
                                          </p:stCondLst>
                                        </p:cTn>
                                        <p:tgtEl>
                                          <p:spTgt spid="155670"/>
                                        </p:tgtEl>
                                        <p:attrNameLst>
                                          <p:attrName>style.visibility</p:attrName>
                                        </p:attrNameLst>
                                      </p:cBhvr>
                                      <p:to>
                                        <p:strVal val="visible"/>
                                      </p:to>
                                    </p:set>
                                    <p:anim calcmode="lin" valueType="num">
                                      <p:cBhvr additive="base">
                                        <p:cTn id="28" dur="500" fill="hold"/>
                                        <p:tgtEl>
                                          <p:spTgt spid="155670"/>
                                        </p:tgtEl>
                                        <p:attrNameLst>
                                          <p:attrName>ppt_x</p:attrName>
                                        </p:attrNameLst>
                                      </p:cBhvr>
                                      <p:tavLst>
                                        <p:tav tm="0">
                                          <p:val>
                                            <p:strVal val="1+#ppt_w/2"/>
                                          </p:val>
                                        </p:tav>
                                        <p:tav tm="100000">
                                          <p:val>
                                            <p:strVal val="#ppt_x"/>
                                          </p:val>
                                        </p:tav>
                                      </p:tavLst>
                                    </p:anim>
                                    <p:anim calcmode="lin" valueType="num">
                                      <p:cBhvr additive="base">
                                        <p:cTn id="29" dur="500" fill="hold"/>
                                        <p:tgtEl>
                                          <p:spTgt spid="155670"/>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155670"/>
                                        </p:tgtEl>
                                        <p:attrNameLst>
                                          <p:attrName>style.visibility</p:attrName>
                                        </p:attrNameLst>
                                      </p:cBhvr>
                                      <p:to>
                                        <p:strVal val="hidden"/>
                                      </p:to>
                                    </p:set>
                                  </p:subTnLst>
                                </p:cTn>
                              </p:par>
                            </p:childTnLst>
                          </p:cTn>
                        </p:par>
                      </p:childTnLst>
                    </p:cTn>
                  </p:par>
                  <p:par>
                    <p:cTn id="30" fill="hold">
                      <p:stCondLst>
                        <p:cond delay="indefinite"/>
                      </p:stCondLst>
                      <p:childTnLst>
                        <p:par>
                          <p:cTn id="31" fill="hold">
                            <p:stCondLst>
                              <p:cond delay="0"/>
                            </p:stCondLst>
                            <p:childTnLst>
                              <p:par>
                                <p:cTn id="32" presetID="5" presetClass="entr" presetSubtype="10" fill="hold" grpId="0" nodeType="clickEffect">
                                  <p:stCondLst>
                                    <p:cond delay="0"/>
                                  </p:stCondLst>
                                  <p:childTnLst>
                                    <p:set>
                                      <p:cBhvr>
                                        <p:cTn id="33" dur="1" fill="hold">
                                          <p:stCondLst>
                                            <p:cond delay="0"/>
                                          </p:stCondLst>
                                        </p:cTn>
                                        <p:tgtEl>
                                          <p:spTgt spid="155676">
                                            <p:txEl>
                                              <p:pRg st="2" end="2"/>
                                            </p:txEl>
                                          </p:spTgt>
                                        </p:tgtEl>
                                        <p:attrNameLst>
                                          <p:attrName>style.visibility</p:attrName>
                                        </p:attrNameLst>
                                      </p:cBhvr>
                                      <p:to>
                                        <p:strVal val="visible"/>
                                      </p:to>
                                    </p:set>
                                    <p:animEffect transition="in" filter="checkerboard(across)">
                                      <p:cBhvr>
                                        <p:cTn id="34" dur="500"/>
                                        <p:tgtEl>
                                          <p:spTgt spid="155676">
                                            <p:txEl>
                                              <p:pRg st="2" end="2"/>
                                            </p:txEl>
                                          </p:spTgt>
                                        </p:tgtEl>
                                      </p:cBhvr>
                                    </p:animEffect>
                                  </p:childTnLst>
                                </p:cTn>
                              </p:par>
                              <p:par>
                                <p:cTn id="35" presetID="2" presetClass="entr" presetSubtype="1" fill="hold" nodeType="withEffect">
                                  <p:stCondLst>
                                    <p:cond delay="0"/>
                                  </p:stCondLst>
                                  <p:childTnLst>
                                    <p:set>
                                      <p:cBhvr>
                                        <p:cTn id="36" dur="1" fill="hold">
                                          <p:stCondLst>
                                            <p:cond delay="0"/>
                                          </p:stCondLst>
                                        </p:cTn>
                                        <p:tgtEl>
                                          <p:spTgt spid="155671"/>
                                        </p:tgtEl>
                                        <p:attrNameLst>
                                          <p:attrName>style.visibility</p:attrName>
                                        </p:attrNameLst>
                                      </p:cBhvr>
                                      <p:to>
                                        <p:strVal val="visible"/>
                                      </p:to>
                                    </p:set>
                                    <p:anim calcmode="lin" valueType="num">
                                      <p:cBhvr additive="base">
                                        <p:cTn id="37" dur="500" fill="hold"/>
                                        <p:tgtEl>
                                          <p:spTgt spid="155671"/>
                                        </p:tgtEl>
                                        <p:attrNameLst>
                                          <p:attrName>ppt_x</p:attrName>
                                        </p:attrNameLst>
                                      </p:cBhvr>
                                      <p:tavLst>
                                        <p:tav tm="0">
                                          <p:val>
                                            <p:strVal val="#ppt_x"/>
                                          </p:val>
                                        </p:tav>
                                        <p:tav tm="100000">
                                          <p:val>
                                            <p:strVal val="#ppt_x"/>
                                          </p:val>
                                        </p:tav>
                                      </p:tavLst>
                                    </p:anim>
                                    <p:anim calcmode="lin" valueType="num">
                                      <p:cBhvr additive="base">
                                        <p:cTn id="38" dur="500" fill="hold"/>
                                        <p:tgtEl>
                                          <p:spTgt spid="155671"/>
                                        </p:tgtEl>
                                        <p:attrNameLst>
                                          <p:attrName>ppt_y</p:attrName>
                                        </p:attrNameLst>
                                      </p:cBhvr>
                                      <p:tavLst>
                                        <p:tav tm="0">
                                          <p:val>
                                            <p:strVal val="0-#ppt_h/2"/>
                                          </p:val>
                                        </p:tav>
                                        <p:tav tm="100000">
                                          <p:val>
                                            <p:strVal val="#ppt_y"/>
                                          </p:val>
                                        </p:tav>
                                      </p:tavLst>
                                    </p:anim>
                                  </p:childTnLst>
                                  <p:subTnLst>
                                    <p:set>
                                      <p:cBhvr override="childStyle">
                                        <p:cTn dur="1" fill="hold" display="0" masterRel="nextClick" afterEffect="1"/>
                                        <p:tgtEl>
                                          <p:spTgt spid="155671"/>
                                        </p:tgtEl>
                                        <p:attrNameLst>
                                          <p:attrName>style.visibility</p:attrName>
                                        </p:attrNameLst>
                                      </p:cBhvr>
                                      <p:to>
                                        <p:strVal val="hidden"/>
                                      </p:to>
                                    </p:set>
                                  </p:subTnLst>
                                </p:cTn>
                              </p:par>
                            </p:childTnLst>
                          </p:cTn>
                        </p:par>
                      </p:childTnLst>
                    </p:cTn>
                  </p:par>
                  <p:par>
                    <p:cTn id="39" fill="hold">
                      <p:stCondLst>
                        <p:cond delay="indefinite"/>
                      </p:stCondLst>
                      <p:childTnLst>
                        <p:par>
                          <p:cTn id="40" fill="hold">
                            <p:stCondLst>
                              <p:cond delay="0"/>
                            </p:stCondLst>
                            <p:childTnLst>
                              <p:par>
                                <p:cTn id="41" presetID="5" presetClass="entr" presetSubtype="10" fill="hold" grpId="0" nodeType="clickEffect">
                                  <p:stCondLst>
                                    <p:cond delay="0"/>
                                  </p:stCondLst>
                                  <p:childTnLst>
                                    <p:set>
                                      <p:cBhvr>
                                        <p:cTn id="42" dur="1" fill="hold">
                                          <p:stCondLst>
                                            <p:cond delay="0"/>
                                          </p:stCondLst>
                                        </p:cTn>
                                        <p:tgtEl>
                                          <p:spTgt spid="155676">
                                            <p:txEl>
                                              <p:pRg st="3" end="3"/>
                                            </p:txEl>
                                          </p:spTgt>
                                        </p:tgtEl>
                                        <p:attrNameLst>
                                          <p:attrName>style.visibility</p:attrName>
                                        </p:attrNameLst>
                                      </p:cBhvr>
                                      <p:to>
                                        <p:strVal val="visible"/>
                                      </p:to>
                                    </p:set>
                                    <p:animEffect transition="in" filter="checkerboard(across)">
                                      <p:cBhvr>
                                        <p:cTn id="43" dur="500"/>
                                        <p:tgtEl>
                                          <p:spTgt spid="155676">
                                            <p:txEl>
                                              <p:pRg st="3" end="3"/>
                                            </p:txEl>
                                          </p:spTgt>
                                        </p:tgtEl>
                                      </p:cBhvr>
                                    </p:animEffect>
                                  </p:childTnLst>
                                </p:cTn>
                              </p:par>
                              <p:par>
                                <p:cTn id="44" presetID="2" presetClass="entr" presetSubtype="12" fill="hold" nodeType="withEffect">
                                  <p:stCondLst>
                                    <p:cond delay="0"/>
                                  </p:stCondLst>
                                  <p:childTnLst>
                                    <p:set>
                                      <p:cBhvr>
                                        <p:cTn id="45" dur="1" fill="hold">
                                          <p:stCondLst>
                                            <p:cond delay="0"/>
                                          </p:stCondLst>
                                        </p:cTn>
                                        <p:tgtEl>
                                          <p:spTgt spid="155672"/>
                                        </p:tgtEl>
                                        <p:attrNameLst>
                                          <p:attrName>style.visibility</p:attrName>
                                        </p:attrNameLst>
                                      </p:cBhvr>
                                      <p:to>
                                        <p:strVal val="visible"/>
                                      </p:to>
                                    </p:set>
                                    <p:anim calcmode="lin" valueType="num">
                                      <p:cBhvr additive="base">
                                        <p:cTn id="46" dur="500" fill="hold"/>
                                        <p:tgtEl>
                                          <p:spTgt spid="155672"/>
                                        </p:tgtEl>
                                        <p:attrNameLst>
                                          <p:attrName>ppt_x</p:attrName>
                                        </p:attrNameLst>
                                      </p:cBhvr>
                                      <p:tavLst>
                                        <p:tav tm="0">
                                          <p:val>
                                            <p:strVal val="0-#ppt_w/2"/>
                                          </p:val>
                                        </p:tav>
                                        <p:tav tm="100000">
                                          <p:val>
                                            <p:strVal val="#ppt_x"/>
                                          </p:val>
                                        </p:tav>
                                      </p:tavLst>
                                    </p:anim>
                                    <p:anim calcmode="lin" valueType="num">
                                      <p:cBhvr additive="base">
                                        <p:cTn id="47" dur="500" fill="hold"/>
                                        <p:tgtEl>
                                          <p:spTgt spid="155672"/>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155672"/>
                                        </p:tgtEl>
                                        <p:attrNameLst>
                                          <p:attrName>style.visibility</p:attrName>
                                        </p:attrNameLst>
                                      </p:cBhvr>
                                      <p:to>
                                        <p:strVal val="hidden"/>
                                      </p:to>
                                    </p:set>
                                  </p:subTnLst>
                                </p:cTn>
                              </p:par>
                            </p:childTnLst>
                          </p:cTn>
                        </p:par>
                      </p:childTnLst>
                    </p:cTn>
                  </p:par>
                  <p:par>
                    <p:cTn id="48" fill="hold">
                      <p:stCondLst>
                        <p:cond delay="indefinite"/>
                      </p:stCondLst>
                      <p:childTnLst>
                        <p:par>
                          <p:cTn id="49" fill="hold">
                            <p:stCondLst>
                              <p:cond delay="0"/>
                            </p:stCondLst>
                            <p:childTnLst>
                              <p:par>
                                <p:cTn id="50" presetID="5" presetClass="entr" presetSubtype="10" fill="hold" grpId="0" nodeType="clickEffect">
                                  <p:stCondLst>
                                    <p:cond delay="0"/>
                                  </p:stCondLst>
                                  <p:childTnLst>
                                    <p:set>
                                      <p:cBhvr>
                                        <p:cTn id="51" dur="1" fill="hold">
                                          <p:stCondLst>
                                            <p:cond delay="0"/>
                                          </p:stCondLst>
                                        </p:cTn>
                                        <p:tgtEl>
                                          <p:spTgt spid="155676">
                                            <p:txEl>
                                              <p:pRg st="4" end="4"/>
                                            </p:txEl>
                                          </p:spTgt>
                                        </p:tgtEl>
                                        <p:attrNameLst>
                                          <p:attrName>style.visibility</p:attrName>
                                        </p:attrNameLst>
                                      </p:cBhvr>
                                      <p:to>
                                        <p:strVal val="visible"/>
                                      </p:to>
                                    </p:set>
                                    <p:animEffect transition="in" filter="checkerboard(across)">
                                      <p:cBhvr>
                                        <p:cTn id="52" dur="500"/>
                                        <p:tgtEl>
                                          <p:spTgt spid="155676">
                                            <p:txEl>
                                              <p:pRg st="4" end="4"/>
                                            </p:txEl>
                                          </p:spTgt>
                                        </p:tgtEl>
                                      </p:cBhvr>
                                    </p:animEffect>
                                  </p:childTnLst>
                                </p:cTn>
                              </p:par>
                              <p:par>
                                <p:cTn id="53" presetID="2" presetClass="entr" presetSubtype="9" fill="hold" nodeType="withEffect">
                                  <p:stCondLst>
                                    <p:cond delay="0"/>
                                  </p:stCondLst>
                                  <p:childTnLst>
                                    <p:set>
                                      <p:cBhvr>
                                        <p:cTn id="54" dur="1" fill="hold">
                                          <p:stCondLst>
                                            <p:cond delay="0"/>
                                          </p:stCondLst>
                                        </p:cTn>
                                        <p:tgtEl>
                                          <p:spTgt spid="155673"/>
                                        </p:tgtEl>
                                        <p:attrNameLst>
                                          <p:attrName>style.visibility</p:attrName>
                                        </p:attrNameLst>
                                      </p:cBhvr>
                                      <p:to>
                                        <p:strVal val="visible"/>
                                      </p:to>
                                    </p:set>
                                    <p:anim calcmode="lin" valueType="num">
                                      <p:cBhvr additive="base">
                                        <p:cTn id="55" dur="500" fill="hold"/>
                                        <p:tgtEl>
                                          <p:spTgt spid="155673"/>
                                        </p:tgtEl>
                                        <p:attrNameLst>
                                          <p:attrName>ppt_x</p:attrName>
                                        </p:attrNameLst>
                                      </p:cBhvr>
                                      <p:tavLst>
                                        <p:tav tm="0">
                                          <p:val>
                                            <p:strVal val="0-#ppt_w/2"/>
                                          </p:val>
                                        </p:tav>
                                        <p:tav tm="100000">
                                          <p:val>
                                            <p:strVal val="#ppt_x"/>
                                          </p:val>
                                        </p:tav>
                                      </p:tavLst>
                                    </p:anim>
                                    <p:anim calcmode="lin" valueType="num">
                                      <p:cBhvr additive="base">
                                        <p:cTn id="56" dur="500" fill="hold"/>
                                        <p:tgtEl>
                                          <p:spTgt spid="155673"/>
                                        </p:tgtEl>
                                        <p:attrNameLst>
                                          <p:attrName>ppt_y</p:attrName>
                                        </p:attrNameLst>
                                      </p:cBhvr>
                                      <p:tavLst>
                                        <p:tav tm="0">
                                          <p:val>
                                            <p:strVal val="0-#ppt_h/2"/>
                                          </p:val>
                                        </p:tav>
                                        <p:tav tm="100000">
                                          <p:val>
                                            <p:strVal val="#ppt_y"/>
                                          </p:val>
                                        </p:tav>
                                      </p:tavLst>
                                    </p:anim>
                                  </p:childTnLst>
                                  <p:subTnLst>
                                    <p:set>
                                      <p:cBhvr override="childStyle">
                                        <p:cTn dur="1" fill="hold" display="0" masterRel="nextClick" afterEffect="1"/>
                                        <p:tgtEl>
                                          <p:spTgt spid="155673"/>
                                        </p:tgtEl>
                                        <p:attrNameLst>
                                          <p:attrName>style.visibility</p:attrName>
                                        </p:attrNameLst>
                                      </p:cBhvr>
                                      <p:to>
                                        <p:strVal val="hidden"/>
                                      </p:to>
                                    </p:set>
                                  </p:subTnLst>
                                </p:cTn>
                              </p:par>
                            </p:childTnLst>
                          </p:cTn>
                        </p:par>
                      </p:childTnLst>
                    </p:cTn>
                  </p:par>
                  <p:par>
                    <p:cTn id="57" fill="hold">
                      <p:stCondLst>
                        <p:cond delay="indefinite"/>
                      </p:stCondLst>
                      <p:childTnLst>
                        <p:par>
                          <p:cTn id="58" fill="hold">
                            <p:stCondLst>
                              <p:cond delay="0"/>
                            </p:stCondLst>
                            <p:childTnLst>
                              <p:par>
                                <p:cTn id="59" presetID="5" presetClass="entr" presetSubtype="10" fill="hold" grpId="0" nodeType="clickEffect">
                                  <p:stCondLst>
                                    <p:cond delay="0"/>
                                  </p:stCondLst>
                                  <p:childTnLst>
                                    <p:set>
                                      <p:cBhvr>
                                        <p:cTn id="60" dur="1" fill="hold">
                                          <p:stCondLst>
                                            <p:cond delay="0"/>
                                          </p:stCondLst>
                                        </p:cTn>
                                        <p:tgtEl>
                                          <p:spTgt spid="155676">
                                            <p:txEl>
                                              <p:pRg st="5" end="5"/>
                                            </p:txEl>
                                          </p:spTgt>
                                        </p:tgtEl>
                                        <p:attrNameLst>
                                          <p:attrName>style.visibility</p:attrName>
                                        </p:attrNameLst>
                                      </p:cBhvr>
                                      <p:to>
                                        <p:strVal val="visible"/>
                                      </p:to>
                                    </p:set>
                                    <p:animEffect transition="in" filter="checkerboard(across)">
                                      <p:cBhvr>
                                        <p:cTn id="61" dur="500"/>
                                        <p:tgtEl>
                                          <p:spTgt spid="155676">
                                            <p:txEl>
                                              <p:pRg st="5" end="5"/>
                                            </p:txEl>
                                          </p:spTgt>
                                        </p:tgtEl>
                                      </p:cBhvr>
                                    </p:animEffect>
                                  </p:childTnLst>
                                </p:cTn>
                              </p:par>
                              <p:par>
                                <p:cTn id="62" presetID="2" presetClass="entr" presetSubtype="3" fill="hold" nodeType="withEffect">
                                  <p:stCondLst>
                                    <p:cond delay="0"/>
                                  </p:stCondLst>
                                  <p:childTnLst>
                                    <p:set>
                                      <p:cBhvr>
                                        <p:cTn id="63" dur="1" fill="hold">
                                          <p:stCondLst>
                                            <p:cond delay="0"/>
                                          </p:stCondLst>
                                        </p:cTn>
                                        <p:tgtEl>
                                          <p:spTgt spid="155674"/>
                                        </p:tgtEl>
                                        <p:attrNameLst>
                                          <p:attrName>style.visibility</p:attrName>
                                        </p:attrNameLst>
                                      </p:cBhvr>
                                      <p:to>
                                        <p:strVal val="visible"/>
                                      </p:to>
                                    </p:set>
                                    <p:anim calcmode="lin" valueType="num">
                                      <p:cBhvr additive="base">
                                        <p:cTn id="64" dur="500" fill="hold"/>
                                        <p:tgtEl>
                                          <p:spTgt spid="155674"/>
                                        </p:tgtEl>
                                        <p:attrNameLst>
                                          <p:attrName>ppt_x</p:attrName>
                                        </p:attrNameLst>
                                      </p:cBhvr>
                                      <p:tavLst>
                                        <p:tav tm="0">
                                          <p:val>
                                            <p:strVal val="1+#ppt_w/2"/>
                                          </p:val>
                                        </p:tav>
                                        <p:tav tm="100000">
                                          <p:val>
                                            <p:strVal val="#ppt_x"/>
                                          </p:val>
                                        </p:tav>
                                      </p:tavLst>
                                    </p:anim>
                                    <p:anim calcmode="lin" valueType="num">
                                      <p:cBhvr additive="base">
                                        <p:cTn id="65" dur="500" fill="hold"/>
                                        <p:tgtEl>
                                          <p:spTgt spid="155674"/>
                                        </p:tgtEl>
                                        <p:attrNameLst>
                                          <p:attrName>ppt_y</p:attrName>
                                        </p:attrNameLst>
                                      </p:cBhvr>
                                      <p:tavLst>
                                        <p:tav tm="0">
                                          <p:val>
                                            <p:strVal val="0-#ppt_h/2"/>
                                          </p:val>
                                        </p:tav>
                                        <p:tav tm="100000">
                                          <p:val>
                                            <p:strVal val="#ppt_y"/>
                                          </p:val>
                                        </p:tav>
                                      </p:tavLst>
                                    </p:anim>
                                  </p:childTnLst>
                                  <p:subTnLst>
                                    <p:set>
                                      <p:cBhvr override="childStyle">
                                        <p:cTn dur="1" fill="hold" display="0" masterRel="nextClick" afterEffect="1"/>
                                        <p:tgtEl>
                                          <p:spTgt spid="15567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676" grpId="0"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119336" y="188640"/>
            <a:ext cx="7752184" cy="426368"/>
          </a:xfrm>
        </p:spPr>
        <p:txBody>
          <a:bodyPr>
            <a:normAutofit/>
          </a:bodyPr>
          <a:lstStyle/>
          <a:p>
            <a:r>
              <a:rPr lang="zh-CN" altLang="en-US" sz="2400" i="0" dirty="0">
                <a:latin typeface="微软雅黑" panose="020B0503020204020204" pitchFamily="34" charset="-122"/>
                <a:ea typeface="微软雅黑" panose="020B0503020204020204" pitchFamily="34" charset="-122"/>
              </a:rPr>
              <a:t>可能会颠覆你的认知</a:t>
            </a:r>
          </a:p>
        </p:txBody>
      </p:sp>
      <p:sp>
        <p:nvSpPr>
          <p:cNvPr id="4" name="Rectangle 4"/>
          <p:cNvSpPr txBox="1">
            <a:spLocks noChangeArrowheads="1"/>
          </p:cNvSpPr>
          <p:nvPr/>
        </p:nvSpPr>
        <p:spPr>
          <a:xfrm>
            <a:off x="335360" y="708739"/>
            <a:ext cx="8208912" cy="5867400"/>
          </a:xfrm>
          <a:prstGeom prst="rect">
            <a:avLst/>
          </a:prstGeom>
          <a:ln/>
        </p:spPr>
        <p:txBody>
          <a:bodyPr/>
          <a:lstStyle>
            <a:lvl1pPr marL="213122" indent="-213122" algn="l" rtl="0" eaLnBrk="1" fontAlgn="base" hangingPunct="1">
              <a:lnSpc>
                <a:spcPct val="125000"/>
              </a:lnSpc>
              <a:spcBef>
                <a:spcPts val="0"/>
              </a:spcBef>
              <a:spcAft>
                <a:spcPct val="0"/>
              </a:spcAft>
              <a:buClr>
                <a:srgbClr val="FF0000"/>
              </a:buClr>
              <a:buSzPct val="100000"/>
              <a:buFont typeface="Wingdings" pitchFamily="2" charset="2"/>
              <a:buChar char="v"/>
              <a:defRPr sz="1800" b="1">
                <a:solidFill>
                  <a:schemeClr val="tx1"/>
                </a:solidFill>
                <a:latin typeface="+mn-lt"/>
                <a:ea typeface="+mn-ea"/>
                <a:cs typeface="+mn-cs"/>
              </a:defRPr>
            </a:lvl1pPr>
            <a:lvl2pPr marL="501254" indent="-145256" algn="l" rtl="0" eaLnBrk="1" fontAlgn="base" hangingPunct="1">
              <a:lnSpc>
                <a:spcPct val="125000"/>
              </a:lnSpc>
              <a:spcBef>
                <a:spcPts val="0"/>
              </a:spcBef>
              <a:spcAft>
                <a:spcPct val="0"/>
              </a:spcAft>
              <a:buClr>
                <a:srgbClr val="001ADC"/>
              </a:buClr>
              <a:buSzPct val="100000"/>
              <a:buFont typeface="Wingdings" pitchFamily="2" charset="2"/>
              <a:buChar char="Ø"/>
              <a:defRPr b="1">
                <a:solidFill>
                  <a:schemeClr val="tx1"/>
                </a:solidFill>
                <a:latin typeface="+mn-lt"/>
              </a:defRPr>
            </a:lvl2pPr>
            <a:lvl3pPr marL="788194" indent="-144066" algn="l" rtl="0" eaLnBrk="1" fontAlgn="base" hangingPunct="1">
              <a:lnSpc>
                <a:spcPct val="125000"/>
              </a:lnSpc>
              <a:spcBef>
                <a:spcPts val="0"/>
              </a:spcBef>
              <a:spcAft>
                <a:spcPct val="0"/>
              </a:spcAft>
              <a:buClr>
                <a:srgbClr val="05AD01"/>
              </a:buClr>
              <a:buSzPct val="100000"/>
              <a:buFont typeface="Wingdings" pitchFamily="2" charset="2"/>
              <a:buChar char="§"/>
              <a:defRPr b="1">
                <a:solidFill>
                  <a:schemeClr val="tx1"/>
                </a:solidFill>
                <a:latin typeface="+mn-lt"/>
              </a:defRPr>
            </a:lvl3pPr>
            <a:lvl4pPr marL="1476375" indent="-257175" algn="l" rtl="0" eaLnBrk="1" fontAlgn="base" hangingPunct="1">
              <a:spcBef>
                <a:spcPct val="20000"/>
              </a:spcBef>
              <a:spcAft>
                <a:spcPct val="0"/>
              </a:spcAft>
              <a:buChar char="–"/>
              <a:defRPr sz="1500">
                <a:solidFill>
                  <a:schemeClr val="tx1"/>
                </a:solidFill>
                <a:latin typeface="Times New Roman" pitchFamily="18" charset="0"/>
              </a:defRPr>
            </a:lvl4pPr>
            <a:lvl5pPr marL="1876425" indent="-257175" algn="l" rtl="0" eaLnBrk="1" fontAlgn="base" hangingPunct="1">
              <a:spcBef>
                <a:spcPct val="20000"/>
              </a:spcBef>
              <a:spcAft>
                <a:spcPct val="0"/>
              </a:spcAft>
              <a:buChar char="»"/>
              <a:defRPr sz="1500">
                <a:solidFill>
                  <a:schemeClr val="tx1"/>
                </a:solidFill>
                <a:latin typeface="Times New Roman" pitchFamily="18" charset="0"/>
              </a:defRPr>
            </a:lvl5pPr>
            <a:lvl6pPr marL="2219325" indent="-257175" algn="l" rtl="0" eaLnBrk="1" fontAlgn="base" hangingPunct="1">
              <a:spcBef>
                <a:spcPct val="20000"/>
              </a:spcBef>
              <a:spcAft>
                <a:spcPct val="0"/>
              </a:spcAft>
              <a:buChar char="»"/>
              <a:defRPr sz="1500">
                <a:solidFill>
                  <a:schemeClr val="tx1"/>
                </a:solidFill>
                <a:latin typeface="Times New Roman" pitchFamily="18" charset="0"/>
              </a:defRPr>
            </a:lvl6pPr>
            <a:lvl7pPr marL="2562225" indent="-257175" algn="l" rtl="0" eaLnBrk="1" fontAlgn="base" hangingPunct="1">
              <a:spcBef>
                <a:spcPct val="20000"/>
              </a:spcBef>
              <a:spcAft>
                <a:spcPct val="0"/>
              </a:spcAft>
              <a:buChar char="»"/>
              <a:defRPr sz="1500">
                <a:solidFill>
                  <a:schemeClr val="tx1"/>
                </a:solidFill>
                <a:latin typeface="Times New Roman" pitchFamily="18" charset="0"/>
              </a:defRPr>
            </a:lvl7pPr>
            <a:lvl8pPr marL="2905125" indent="-257175" algn="l" rtl="0" eaLnBrk="1" fontAlgn="base" hangingPunct="1">
              <a:spcBef>
                <a:spcPct val="20000"/>
              </a:spcBef>
              <a:spcAft>
                <a:spcPct val="0"/>
              </a:spcAft>
              <a:buChar char="»"/>
              <a:defRPr sz="1500">
                <a:solidFill>
                  <a:schemeClr val="tx1"/>
                </a:solidFill>
                <a:latin typeface="Times New Roman" pitchFamily="18" charset="0"/>
              </a:defRPr>
            </a:lvl8pPr>
            <a:lvl9pPr marL="3248025" indent="-257175" algn="l" rtl="0" eaLnBrk="1" fontAlgn="base" hangingPunct="1">
              <a:spcBef>
                <a:spcPct val="20000"/>
              </a:spcBef>
              <a:spcAft>
                <a:spcPct val="0"/>
              </a:spcAft>
              <a:buChar char="»"/>
              <a:defRPr sz="1500">
                <a:solidFill>
                  <a:schemeClr val="tx1"/>
                </a:solidFill>
                <a:latin typeface="Times New Roman" pitchFamily="18" charset="0"/>
              </a:defRPr>
            </a:lvl9pPr>
          </a:lstStyle>
          <a:p>
            <a:r>
              <a:rPr lang="zh-CN" altLang="en-US" kern="0" dirty="0"/>
              <a:t>例子</a:t>
            </a:r>
            <a:r>
              <a:rPr lang="en-US" kern="0" dirty="0"/>
              <a:t>1: </a:t>
            </a:r>
            <a:r>
              <a:rPr lang="zh-CN" altLang="en-US" kern="0" dirty="0"/>
              <a:t>在现实世界里，</a:t>
            </a:r>
            <a:r>
              <a:rPr lang="en-US" kern="0" dirty="0"/>
              <a:t>x</a:t>
            </a:r>
            <a:r>
              <a:rPr lang="en-US" kern="0" baseline="32000" dirty="0"/>
              <a:t>2</a:t>
            </a:r>
            <a:r>
              <a:rPr lang="en-US" kern="0" dirty="0"/>
              <a:t> ≥ 0</a:t>
            </a:r>
            <a:r>
              <a:rPr lang="zh-CN" altLang="en-US" kern="0" dirty="0"/>
              <a:t>总是成立，但在计算机世界里，并不一定成立。</a:t>
            </a:r>
            <a:endParaRPr lang="en-US" kern="0" dirty="0"/>
          </a:p>
          <a:p>
            <a:pPr marL="552450" lvl="1"/>
            <a:r>
              <a:rPr lang="en-US" kern="0" dirty="0"/>
              <a:t>Float’s: Yes!</a:t>
            </a:r>
          </a:p>
          <a:p>
            <a:pPr marL="552450" lvl="1"/>
            <a:r>
              <a:rPr lang="en-US" kern="0" dirty="0" err="1"/>
              <a:t>Int’s</a:t>
            </a:r>
            <a:r>
              <a:rPr lang="en-US" kern="0" dirty="0"/>
              <a:t>:</a:t>
            </a:r>
          </a:p>
          <a:p>
            <a:pPr marL="838200" lvl="2"/>
            <a:r>
              <a:rPr lang="en-US" kern="0" dirty="0">
                <a:ea typeface="Zapf Dingbats" charset="2"/>
                <a:cs typeface="Zapf Dingbats" charset="2"/>
              </a:rPr>
              <a:t> 40000 * 40000 </a:t>
            </a:r>
            <a:r>
              <a:rPr lang="en-US" altLang="zh-CN" kern="0" dirty="0"/>
              <a:t>--&gt;</a:t>
            </a:r>
            <a:r>
              <a:rPr lang="en-US" kern="0" dirty="0">
                <a:ea typeface="Zapf Dingbats" charset="2"/>
                <a:cs typeface="Zapf Dingbats" charset="2"/>
              </a:rPr>
              <a:t> 1600000000</a:t>
            </a:r>
            <a:endParaRPr lang="en-US" kern="0" dirty="0"/>
          </a:p>
          <a:p>
            <a:pPr marL="838200" lvl="2"/>
            <a:r>
              <a:rPr lang="en-US" kern="0" dirty="0">
                <a:ea typeface="Zapf Dingbats" charset="2"/>
                <a:cs typeface="Zapf Dingbats" charset="2"/>
              </a:rPr>
              <a:t> 50000 * 50000 </a:t>
            </a:r>
            <a:r>
              <a:rPr lang="en-US" altLang="zh-CN" kern="0" dirty="0"/>
              <a:t>--&gt;</a:t>
            </a:r>
            <a:r>
              <a:rPr lang="en-US" kern="0" dirty="0">
                <a:ea typeface="Zapf Dingbats" charset="2"/>
                <a:cs typeface="Zapf Dingbats" charset="2"/>
              </a:rPr>
              <a:t> ??</a:t>
            </a:r>
            <a:endParaRPr lang="en-US" kern="0" dirty="0"/>
          </a:p>
          <a:p>
            <a:r>
              <a:rPr lang="zh-CN" altLang="en-US" kern="0" dirty="0"/>
              <a:t>例子</a:t>
            </a:r>
            <a:r>
              <a:rPr lang="en-US" altLang="zh-CN" kern="0" dirty="0"/>
              <a:t> 2:    (x + y) + z  =  x + (y + z)?</a:t>
            </a:r>
          </a:p>
          <a:p>
            <a:pPr marL="552450" lvl="1"/>
            <a:r>
              <a:rPr lang="en-US" altLang="zh-CN" kern="0" dirty="0" err="1"/>
              <a:t>Int’s</a:t>
            </a:r>
            <a:r>
              <a:rPr lang="en-US" altLang="zh-CN" kern="0" dirty="0"/>
              <a:t>: Yes!</a:t>
            </a:r>
          </a:p>
          <a:p>
            <a:pPr marL="552450" lvl="1"/>
            <a:r>
              <a:rPr lang="en-US" altLang="zh-CN" kern="0" dirty="0"/>
              <a:t>Float’s:	</a:t>
            </a:r>
          </a:p>
          <a:p>
            <a:pPr marL="838200" lvl="2"/>
            <a:r>
              <a:rPr lang="en-US" altLang="zh-CN" kern="0" dirty="0"/>
              <a:t> (1e20 + -1e20) + 3.14 --&gt; 3.14</a:t>
            </a:r>
          </a:p>
          <a:p>
            <a:pPr marL="838200" lvl="2"/>
            <a:r>
              <a:rPr lang="en-US" altLang="zh-CN" kern="0" dirty="0"/>
              <a:t>1e20 + (-1e20 + 3.14) --&gt; ?? </a:t>
            </a:r>
          </a:p>
          <a:p>
            <a:r>
              <a:rPr lang="zh-CN" altLang="en-US" kern="0" dirty="0"/>
              <a:t>例子</a:t>
            </a:r>
            <a:r>
              <a:rPr lang="en-US" altLang="zh-CN" kern="0" dirty="0"/>
              <a:t> 3:  x + 1 &gt;  x?</a:t>
            </a:r>
          </a:p>
          <a:p>
            <a:pPr marL="552450" lvl="1"/>
            <a:r>
              <a:rPr lang="en-US" altLang="zh-CN" kern="0" dirty="0"/>
              <a:t>Float’s:	</a:t>
            </a:r>
          </a:p>
          <a:p>
            <a:pPr marL="838200" lvl="2"/>
            <a:r>
              <a:rPr lang="en-US" altLang="zh-CN" kern="0" dirty="0"/>
              <a:t> 1e20 + 1 --&gt; 1e20</a:t>
            </a:r>
          </a:p>
          <a:p>
            <a:pPr marL="552450" lvl="1"/>
            <a:r>
              <a:rPr lang="en-US" altLang="zh-CN" kern="0" dirty="0"/>
              <a:t>Signed Short </a:t>
            </a:r>
            <a:r>
              <a:rPr lang="en-US" altLang="zh-CN" kern="0" dirty="0" err="1"/>
              <a:t>Int’s</a:t>
            </a:r>
            <a:r>
              <a:rPr lang="en-US" altLang="zh-CN" kern="0" dirty="0"/>
              <a:t>:	</a:t>
            </a:r>
          </a:p>
          <a:p>
            <a:pPr marL="838200" lvl="2"/>
            <a:r>
              <a:rPr lang="en-US" altLang="zh-CN" kern="0" dirty="0"/>
              <a:t> 32767 + 1 --&gt; -32768</a:t>
            </a:r>
          </a:p>
          <a:p>
            <a:pPr marL="552450" lvl="1"/>
            <a:r>
              <a:rPr lang="en-US" altLang="zh-CN" kern="0" dirty="0"/>
              <a:t>Unsigned Short </a:t>
            </a:r>
            <a:r>
              <a:rPr lang="en-US" altLang="zh-CN" kern="0" dirty="0" err="1"/>
              <a:t>Int’s</a:t>
            </a:r>
            <a:r>
              <a:rPr lang="en-US" altLang="zh-CN" kern="0" dirty="0"/>
              <a:t>:	</a:t>
            </a:r>
          </a:p>
          <a:p>
            <a:pPr marL="838200" lvl="2"/>
            <a:r>
              <a:rPr lang="en-US" altLang="zh-CN" kern="0" dirty="0"/>
              <a:t> 65535 + 1 --&gt; 0</a:t>
            </a:r>
          </a:p>
          <a:p>
            <a:pPr marL="317500" lvl="1" indent="0">
              <a:buFont typeface="Wingdings" pitchFamily="2" charset="2"/>
              <a:buNone/>
            </a:pPr>
            <a:endParaRPr lang="en-US" altLang="zh-CN" kern="0" dirty="0"/>
          </a:p>
        </p:txBody>
      </p:sp>
      <p:sp>
        <p:nvSpPr>
          <p:cNvPr id="5" name="文本框 4"/>
          <p:cNvSpPr txBox="1"/>
          <p:nvPr/>
        </p:nvSpPr>
        <p:spPr>
          <a:xfrm>
            <a:off x="4223792" y="2132856"/>
            <a:ext cx="2232248" cy="327782"/>
          </a:xfrm>
          <a:prstGeom prst="rect">
            <a:avLst/>
          </a:prstGeom>
          <a:noFill/>
        </p:spPr>
        <p:txBody>
          <a:bodyPr wrap="square" rtlCol="0">
            <a:spAutoFit/>
          </a:bodyPr>
          <a:lstStyle/>
          <a:p>
            <a:pPr>
              <a:buNone/>
            </a:pPr>
            <a:r>
              <a:rPr lang="en-US" altLang="zh-CN" dirty="0">
                <a:solidFill>
                  <a:schemeClr val="accent1"/>
                </a:solidFill>
              </a:rPr>
              <a:t>-1794967296</a:t>
            </a:r>
            <a:endParaRPr lang="zh-CN" altLang="en-US" dirty="0">
              <a:solidFill>
                <a:schemeClr val="accent1"/>
              </a:solidFill>
            </a:endParaRPr>
          </a:p>
        </p:txBody>
      </p:sp>
      <p:sp>
        <p:nvSpPr>
          <p:cNvPr id="7" name="文本框 6"/>
          <p:cNvSpPr txBox="1"/>
          <p:nvPr/>
        </p:nvSpPr>
        <p:spPr>
          <a:xfrm>
            <a:off x="4461148" y="3884755"/>
            <a:ext cx="2232248" cy="327782"/>
          </a:xfrm>
          <a:prstGeom prst="rect">
            <a:avLst/>
          </a:prstGeom>
          <a:noFill/>
        </p:spPr>
        <p:txBody>
          <a:bodyPr wrap="square" rtlCol="0">
            <a:spAutoFit/>
          </a:bodyPr>
          <a:lstStyle/>
          <a:p>
            <a:pPr>
              <a:buNone/>
            </a:pPr>
            <a:r>
              <a:rPr lang="en-US" altLang="zh-CN" dirty="0">
                <a:solidFill>
                  <a:schemeClr val="accent1"/>
                </a:solidFill>
              </a:rPr>
              <a:t>0.0</a:t>
            </a:r>
            <a:endParaRPr lang="zh-CN" altLang="en-US" dirty="0">
              <a:solidFill>
                <a:schemeClr val="accent1"/>
              </a:solidFill>
            </a:endParaRPr>
          </a:p>
        </p:txBody>
      </p:sp>
      <p:sp>
        <p:nvSpPr>
          <p:cNvPr id="6" name="文本框 5"/>
          <p:cNvSpPr txBox="1"/>
          <p:nvPr/>
        </p:nvSpPr>
        <p:spPr>
          <a:xfrm>
            <a:off x="5303912" y="5636654"/>
            <a:ext cx="6768752" cy="720197"/>
          </a:xfrm>
          <a:prstGeom prst="rect">
            <a:avLst/>
          </a:prstGeom>
          <a:noFill/>
        </p:spPr>
        <p:txBody>
          <a:bodyPr wrap="square" rtlCol="0">
            <a:spAutoFit/>
          </a:bodyPr>
          <a:lstStyle/>
          <a:p>
            <a:pPr>
              <a:buNone/>
            </a:pPr>
            <a:r>
              <a:rPr lang="zh-CN" altLang="en-US" sz="2400" dirty="0">
                <a:solidFill>
                  <a:schemeClr val="accent1"/>
                </a:solidFill>
                <a:latin typeface="微软雅黑" panose="020B0503020204020204" pitchFamily="34" charset="-122"/>
                <a:ea typeface="微软雅黑" panose="020B0503020204020204" pitchFamily="34" charset="-122"/>
              </a:rPr>
              <a:t>如果不知道这些细节，编程很容易出错，而且难以查出这些错误</a:t>
            </a:r>
          </a:p>
        </p:txBody>
      </p:sp>
    </p:spTree>
    <p:extLst>
      <p:ext uri="{BB962C8B-B14F-4D97-AF65-F5344CB8AC3E}">
        <p14:creationId xmlns:p14="http://schemas.microsoft.com/office/powerpoint/2010/main" val="515112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11" end="11"/>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
                                            <p:txEl>
                                              <p:pRg st="12" end="12"/>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
                                            <p:txEl>
                                              <p:pRg st="13" end="1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
                                            <p:txEl>
                                              <p:pRg st="14" end="1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
                                            <p:txEl>
                                              <p:pRg st="15" end="1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idx="4294967295"/>
          </p:nvPr>
        </p:nvSpPr>
        <p:spPr>
          <a:xfrm>
            <a:off x="0" y="252000"/>
            <a:ext cx="1631504" cy="983665"/>
          </a:xfrm>
          <a:noFill/>
          <a:ln/>
        </p:spPr>
        <p:txBody>
          <a:bodyPr wrap="none">
            <a:normAutofit/>
          </a:bodyPr>
          <a:lstStyle/>
          <a:p>
            <a:r>
              <a:rPr lang="en-US" altLang="zh-CN" sz="2400" dirty="0">
                <a:latin typeface="+mn-lt"/>
                <a:ea typeface="宋体" pitchFamily="2" charset="-122"/>
              </a:rPr>
              <a:t>  </a:t>
            </a:r>
            <a:r>
              <a:rPr lang="zh-CN" altLang="en-US" sz="2400" dirty="0">
                <a:latin typeface="+mn-lt"/>
                <a:ea typeface="宋体" pitchFamily="2" charset="-122"/>
              </a:rPr>
              <a:t>例</a:t>
            </a:r>
            <a:r>
              <a:rPr lang="en-US" altLang="zh-CN" sz="2400" dirty="0">
                <a:latin typeface="+mn-lt"/>
                <a:ea typeface="宋体" pitchFamily="2" charset="-122"/>
              </a:rPr>
              <a:t>1 </a:t>
            </a:r>
          </a:p>
        </p:txBody>
      </p:sp>
      <p:sp>
        <p:nvSpPr>
          <p:cNvPr id="11315" name="Text Box 51"/>
          <p:cNvSpPr txBox="1">
            <a:spLocks noChangeArrowheads="1"/>
          </p:cNvSpPr>
          <p:nvPr/>
        </p:nvSpPr>
        <p:spPr bwMode="auto">
          <a:xfrm>
            <a:off x="1421185" y="1051028"/>
            <a:ext cx="7978030" cy="400110"/>
          </a:xfrm>
          <a:prstGeom prst="rect">
            <a:avLst/>
          </a:prstGeom>
          <a:noFill/>
          <a:ln w="12700">
            <a:noFill/>
            <a:miter lim="800000"/>
            <a:headEnd/>
            <a:tailEnd/>
          </a:ln>
          <a:effectLst/>
        </p:spPr>
        <p:txBody>
          <a:bodyPr wrap="square">
            <a:spAutoFit/>
          </a:bodyPr>
          <a:lstStyle/>
          <a:p>
            <a:pPr>
              <a:lnSpc>
                <a:spcPct val="100000"/>
              </a:lnSpc>
              <a:spcBef>
                <a:spcPct val="50000"/>
              </a:spcBef>
              <a:buClrTx/>
              <a:buSzTx/>
              <a:buFontTx/>
              <a:buNone/>
            </a:pPr>
            <a:r>
              <a:rPr lang="en-US" altLang="zh-CN" sz="2000" dirty="0">
                <a:latin typeface="微软雅黑" panose="020B0503020204020204" pitchFamily="34" charset="-122"/>
                <a:ea typeface="微软雅黑" panose="020B0503020204020204" pitchFamily="34" charset="-122"/>
              </a:rPr>
              <a:t>Y=ax</a:t>
            </a:r>
            <a:r>
              <a:rPr lang="en-US" altLang="zh-CN" sz="2000" baseline="30000" dirty="0">
                <a:latin typeface="微软雅黑" panose="020B0503020204020204" pitchFamily="34" charset="-122"/>
                <a:ea typeface="微软雅黑" panose="020B0503020204020204" pitchFamily="34" charset="-122"/>
              </a:rPr>
              <a:t>2</a:t>
            </a:r>
            <a:r>
              <a:rPr lang="en-US" altLang="zh-CN" sz="2000" dirty="0">
                <a:latin typeface="微软雅黑" panose="020B0503020204020204" pitchFamily="34" charset="-122"/>
                <a:ea typeface="微软雅黑" panose="020B0503020204020204" pitchFamily="34" charset="-122"/>
              </a:rPr>
              <a:t>+bx-c  </a:t>
            </a:r>
            <a:r>
              <a:rPr lang="zh-CN" altLang="en-US" sz="2000" dirty="0">
                <a:latin typeface="微软雅黑" panose="020B0503020204020204" pitchFamily="34" charset="-122"/>
                <a:ea typeface="微软雅黑" panose="020B0503020204020204" pitchFamily="34" charset="-122"/>
              </a:rPr>
              <a:t>假定</a:t>
            </a:r>
            <a:r>
              <a:rPr lang="en-US" altLang="zh-CN" sz="2000" dirty="0" err="1">
                <a:latin typeface="微软雅黑" panose="020B0503020204020204" pitchFamily="34" charset="-122"/>
                <a:ea typeface="微软雅黑" panose="020B0503020204020204" pitchFamily="34" charset="-122"/>
              </a:rPr>
              <a:t>a,b,c,x</a:t>
            </a:r>
            <a:r>
              <a:rPr lang="zh-CN" altLang="en-US" sz="2000" dirty="0">
                <a:latin typeface="微软雅黑" panose="020B0503020204020204" pitchFamily="34" charset="-122"/>
                <a:ea typeface="微软雅黑" panose="020B0503020204020204" pitchFamily="34" charset="-122"/>
              </a:rPr>
              <a:t>均为已知数，且已存放在内存，求</a:t>
            </a:r>
            <a:r>
              <a:rPr lang="en-US" altLang="zh-CN" sz="2000" dirty="0">
                <a:latin typeface="微软雅黑" panose="020B0503020204020204" pitchFamily="34" charset="-122"/>
                <a:ea typeface="微软雅黑" panose="020B0503020204020204" pitchFamily="34" charset="-122"/>
              </a:rPr>
              <a:t>y。</a:t>
            </a:r>
          </a:p>
        </p:txBody>
      </p:sp>
      <p:grpSp>
        <p:nvGrpSpPr>
          <p:cNvPr id="11352" name="Group 88"/>
          <p:cNvGrpSpPr>
            <a:grpSpLocks/>
          </p:cNvGrpSpPr>
          <p:nvPr/>
        </p:nvGrpSpPr>
        <p:grpSpPr bwMode="auto">
          <a:xfrm>
            <a:off x="7181851" y="1943100"/>
            <a:ext cx="2075260" cy="3314700"/>
            <a:chOff x="3792" y="912"/>
            <a:chExt cx="1743" cy="2784"/>
          </a:xfrm>
        </p:grpSpPr>
        <p:sp>
          <p:nvSpPr>
            <p:cNvPr id="11332" name="Text Box 68"/>
            <p:cNvSpPr txBox="1">
              <a:spLocks noChangeArrowheads="1"/>
            </p:cNvSpPr>
            <p:nvPr/>
          </p:nvSpPr>
          <p:spPr bwMode="auto">
            <a:xfrm>
              <a:off x="4944" y="912"/>
              <a:ext cx="591" cy="233"/>
            </a:xfrm>
            <a:prstGeom prst="rect">
              <a:avLst/>
            </a:prstGeom>
            <a:noFill/>
            <a:ln w="12700">
              <a:noFill/>
              <a:miter lim="800000"/>
              <a:headEnd/>
              <a:tailEnd/>
            </a:ln>
            <a:effectLst/>
          </p:spPr>
          <p:txBody>
            <a:bodyPr>
              <a:spAutoFit/>
            </a:bodyPr>
            <a:lstStyle/>
            <a:p>
              <a:pPr>
                <a:lnSpc>
                  <a:spcPct val="100000"/>
                </a:lnSpc>
                <a:spcBef>
                  <a:spcPct val="50000"/>
                </a:spcBef>
                <a:buClrTx/>
                <a:buSzTx/>
                <a:buFontTx/>
                <a:buNone/>
              </a:pPr>
              <a:r>
                <a:rPr lang="zh-CN" altLang="en-US" sz="1200">
                  <a:solidFill>
                    <a:srgbClr val="FF0000"/>
                  </a:solidFill>
                  <a:latin typeface="微软雅黑" panose="020B0503020204020204" pitchFamily="34" charset="-122"/>
                  <a:ea typeface="微软雅黑" panose="020B0503020204020204" pitchFamily="34" charset="-122"/>
                </a:rPr>
                <a:t>地址</a:t>
              </a:r>
            </a:p>
          </p:txBody>
        </p:sp>
        <p:sp>
          <p:nvSpPr>
            <p:cNvPr id="11316" name="Rectangle 52"/>
            <p:cNvSpPr>
              <a:spLocks noChangeArrowheads="1"/>
            </p:cNvSpPr>
            <p:nvPr/>
          </p:nvSpPr>
          <p:spPr bwMode="auto">
            <a:xfrm>
              <a:off x="3792" y="1200"/>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1317" name="Rectangle 53"/>
            <p:cNvSpPr>
              <a:spLocks noChangeArrowheads="1"/>
            </p:cNvSpPr>
            <p:nvPr/>
          </p:nvSpPr>
          <p:spPr bwMode="auto">
            <a:xfrm>
              <a:off x="3792" y="1392"/>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1318" name="Rectangle 54"/>
            <p:cNvSpPr>
              <a:spLocks noChangeArrowheads="1"/>
            </p:cNvSpPr>
            <p:nvPr/>
          </p:nvSpPr>
          <p:spPr bwMode="auto">
            <a:xfrm>
              <a:off x="3792" y="1584"/>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1319" name="Rectangle 55"/>
            <p:cNvSpPr>
              <a:spLocks noChangeArrowheads="1"/>
            </p:cNvSpPr>
            <p:nvPr/>
          </p:nvSpPr>
          <p:spPr bwMode="auto">
            <a:xfrm>
              <a:off x="3792" y="1776"/>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1322" name="Rectangle 58"/>
            <p:cNvSpPr>
              <a:spLocks noChangeArrowheads="1"/>
            </p:cNvSpPr>
            <p:nvPr/>
          </p:nvSpPr>
          <p:spPr bwMode="auto">
            <a:xfrm>
              <a:off x="3792" y="1968"/>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1323" name="Rectangle 59"/>
            <p:cNvSpPr>
              <a:spLocks noChangeArrowheads="1"/>
            </p:cNvSpPr>
            <p:nvPr/>
          </p:nvSpPr>
          <p:spPr bwMode="auto">
            <a:xfrm>
              <a:off x="3792" y="2160"/>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1324" name="Rectangle 60"/>
            <p:cNvSpPr>
              <a:spLocks noChangeArrowheads="1"/>
            </p:cNvSpPr>
            <p:nvPr/>
          </p:nvSpPr>
          <p:spPr bwMode="auto">
            <a:xfrm>
              <a:off x="3792" y="2352"/>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1325" name="Rectangle 61"/>
            <p:cNvSpPr>
              <a:spLocks noChangeArrowheads="1"/>
            </p:cNvSpPr>
            <p:nvPr/>
          </p:nvSpPr>
          <p:spPr bwMode="auto">
            <a:xfrm>
              <a:off x="3792" y="2544"/>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1326" name="Rectangle 62"/>
            <p:cNvSpPr>
              <a:spLocks noChangeArrowheads="1"/>
            </p:cNvSpPr>
            <p:nvPr/>
          </p:nvSpPr>
          <p:spPr bwMode="auto">
            <a:xfrm>
              <a:off x="3792" y="2736"/>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结果</a:t>
              </a:r>
              <a:r>
                <a:rPr lang="en-US" altLang="zh-CN" sz="1200">
                  <a:solidFill>
                    <a:srgbClr val="001ADC"/>
                  </a:solidFill>
                  <a:latin typeface="微软雅黑" panose="020B0503020204020204" pitchFamily="34" charset="-122"/>
                  <a:ea typeface="微软雅黑" panose="020B0503020204020204" pitchFamily="34" charset="-122"/>
                </a:rPr>
                <a:t>y</a:t>
              </a:r>
              <a:r>
                <a:rPr lang="zh-CN" altLang="en-US" sz="1200">
                  <a:solidFill>
                    <a:srgbClr val="001ADC"/>
                  </a:solidFill>
                  <a:latin typeface="微软雅黑" panose="020B0503020204020204" pitchFamily="34" charset="-122"/>
                  <a:ea typeface="微软雅黑" panose="020B0503020204020204" pitchFamily="34" charset="-122"/>
                </a:rPr>
                <a:t>将存放在此</a:t>
              </a:r>
            </a:p>
          </p:txBody>
        </p:sp>
        <p:sp>
          <p:nvSpPr>
            <p:cNvPr id="11327" name="Rectangle 63"/>
            <p:cNvSpPr>
              <a:spLocks noChangeArrowheads="1"/>
            </p:cNvSpPr>
            <p:nvPr/>
          </p:nvSpPr>
          <p:spPr bwMode="auto">
            <a:xfrm>
              <a:off x="3792" y="2928"/>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值</a:t>
              </a:r>
              <a:r>
                <a:rPr lang="en-US" altLang="zh-CN" sz="1200">
                  <a:solidFill>
                    <a:srgbClr val="001ADC"/>
                  </a:solidFill>
                  <a:latin typeface="微软雅黑" panose="020B0503020204020204" pitchFamily="34" charset="-122"/>
                  <a:ea typeface="微软雅黑" panose="020B0503020204020204" pitchFamily="34" charset="-122"/>
                </a:rPr>
                <a:t>a</a:t>
              </a:r>
            </a:p>
          </p:txBody>
        </p:sp>
        <p:sp>
          <p:nvSpPr>
            <p:cNvPr id="11328" name="Rectangle 64"/>
            <p:cNvSpPr>
              <a:spLocks noChangeArrowheads="1"/>
            </p:cNvSpPr>
            <p:nvPr/>
          </p:nvSpPr>
          <p:spPr bwMode="auto">
            <a:xfrm>
              <a:off x="3792" y="3120"/>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值</a:t>
              </a:r>
              <a:r>
                <a:rPr lang="en-US" altLang="zh-CN" sz="1200">
                  <a:solidFill>
                    <a:srgbClr val="001ADC"/>
                  </a:solidFill>
                  <a:latin typeface="微软雅黑" panose="020B0503020204020204" pitchFamily="34" charset="-122"/>
                  <a:ea typeface="微软雅黑" panose="020B0503020204020204" pitchFamily="34" charset="-122"/>
                </a:rPr>
                <a:t>b</a:t>
              </a:r>
            </a:p>
          </p:txBody>
        </p:sp>
        <p:sp>
          <p:nvSpPr>
            <p:cNvPr id="11329" name="Rectangle 65"/>
            <p:cNvSpPr>
              <a:spLocks noChangeArrowheads="1"/>
            </p:cNvSpPr>
            <p:nvPr/>
          </p:nvSpPr>
          <p:spPr bwMode="auto">
            <a:xfrm>
              <a:off x="3792" y="3312"/>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值</a:t>
              </a:r>
              <a:r>
                <a:rPr lang="en-US" altLang="zh-CN" sz="1200">
                  <a:solidFill>
                    <a:srgbClr val="001ADC"/>
                  </a:solidFill>
                  <a:latin typeface="微软雅黑" panose="020B0503020204020204" pitchFamily="34" charset="-122"/>
                  <a:ea typeface="微软雅黑" panose="020B0503020204020204" pitchFamily="34" charset="-122"/>
                </a:rPr>
                <a:t>c</a:t>
              </a:r>
            </a:p>
          </p:txBody>
        </p:sp>
        <p:sp>
          <p:nvSpPr>
            <p:cNvPr id="11330" name="Rectangle 66"/>
            <p:cNvSpPr>
              <a:spLocks noChangeArrowheads="1"/>
            </p:cNvSpPr>
            <p:nvPr/>
          </p:nvSpPr>
          <p:spPr bwMode="auto">
            <a:xfrm>
              <a:off x="3792" y="3504"/>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值</a:t>
              </a:r>
              <a:r>
                <a:rPr lang="en-US" altLang="zh-CN" sz="1200">
                  <a:solidFill>
                    <a:srgbClr val="001ADC"/>
                  </a:solidFill>
                  <a:latin typeface="微软雅黑" panose="020B0503020204020204" pitchFamily="34" charset="-122"/>
                  <a:ea typeface="微软雅黑" panose="020B0503020204020204" pitchFamily="34" charset="-122"/>
                </a:rPr>
                <a:t>x</a:t>
              </a:r>
            </a:p>
          </p:txBody>
        </p:sp>
        <p:sp>
          <p:nvSpPr>
            <p:cNvPr id="11331" name="Text Box 67"/>
            <p:cNvSpPr txBox="1">
              <a:spLocks noChangeArrowheads="1"/>
            </p:cNvSpPr>
            <p:nvPr/>
          </p:nvSpPr>
          <p:spPr bwMode="auto">
            <a:xfrm>
              <a:off x="4080" y="912"/>
              <a:ext cx="591" cy="310"/>
            </a:xfrm>
            <a:prstGeom prst="rect">
              <a:avLst/>
            </a:prstGeom>
            <a:noFill/>
            <a:ln w="12700">
              <a:noFill/>
              <a:miter lim="800000"/>
              <a:headEnd/>
              <a:tailEnd/>
            </a:ln>
            <a:effectLst/>
          </p:spPr>
          <p:txBody>
            <a:bodyPr>
              <a:spAutoFit/>
            </a:bodyPr>
            <a:lstStyle/>
            <a:p>
              <a:pPr>
                <a:lnSpc>
                  <a:spcPct val="100000"/>
                </a:lnSpc>
                <a:spcBef>
                  <a:spcPct val="50000"/>
                </a:spcBef>
                <a:buClrTx/>
                <a:buSzTx/>
                <a:buFontTx/>
                <a:buNone/>
              </a:pPr>
              <a:r>
                <a:rPr lang="zh-CN" altLang="en-US">
                  <a:solidFill>
                    <a:schemeClr val="tx2"/>
                  </a:solidFill>
                  <a:latin typeface="微软雅黑" panose="020B0503020204020204" pitchFamily="34" charset="-122"/>
                  <a:ea typeface="微软雅黑" panose="020B0503020204020204" pitchFamily="34" charset="-122"/>
                </a:rPr>
                <a:t>内存</a:t>
              </a:r>
            </a:p>
          </p:txBody>
        </p:sp>
        <p:sp>
          <p:nvSpPr>
            <p:cNvPr id="11333" name="Rectangle 69"/>
            <p:cNvSpPr>
              <a:spLocks noChangeArrowheads="1"/>
            </p:cNvSpPr>
            <p:nvPr/>
          </p:nvSpPr>
          <p:spPr bwMode="auto">
            <a:xfrm>
              <a:off x="4896" y="1200"/>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00</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1334" name="Rectangle 70"/>
            <p:cNvSpPr>
              <a:spLocks noChangeArrowheads="1"/>
            </p:cNvSpPr>
            <p:nvPr/>
          </p:nvSpPr>
          <p:spPr bwMode="auto">
            <a:xfrm>
              <a:off x="4896" y="1392"/>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02</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1335" name="Rectangle 71"/>
            <p:cNvSpPr>
              <a:spLocks noChangeArrowheads="1"/>
            </p:cNvSpPr>
            <p:nvPr/>
          </p:nvSpPr>
          <p:spPr bwMode="auto">
            <a:xfrm>
              <a:off x="4896" y="1584"/>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04</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1336" name="Rectangle 72"/>
            <p:cNvSpPr>
              <a:spLocks noChangeArrowheads="1"/>
            </p:cNvSpPr>
            <p:nvPr/>
          </p:nvSpPr>
          <p:spPr bwMode="auto">
            <a:xfrm>
              <a:off x="4896" y="1776"/>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06</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1337" name="Rectangle 73"/>
            <p:cNvSpPr>
              <a:spLocks noChangeArrowheads="1"/>
            </p:cNvSpPr>
            <p:nvPr/>
          </p:nvSpPr>
          <p:spPr bwMode="auto">
            <a:xfrm>
              <a:off x="4896" y="1968"/>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08</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1338" name="Rectangle 74"/>
            <p:cNvSpPr>
              <a:spLocks noChangeArrowheads="1"/>
            </p:cNvSpPr>
            <p:nvPr/>
          </p:nvSpPr>
          <p:spPr bwMode="auto">
            <a:xfrm>
              <a:off x="4896" y="2160"/>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a:t>
              </a:r>
              <a:r>
                <a:rPr lang="en-US" altLang="zh-CN" sz="1200">
                  <a:solidFill>
                    <a:schemeClr val="accent1"/>
                  </a:solidFill>
                  <a:latin typeface="微软雅黑" panose="020B0503020204020204" pitchFamily="34" charset="-122"/>
                  <a:ea typeface="微软雅黑" panose="020B0503020204020204" pitchFamily="34" charset="-122"/>
                </a:rPr>
                <a:t>AH</a:t>
              </a:r>
            </a:p>
          </p:txBody>
        </p:sp>
        <p:sp>
          <p:nvSpPr>
            <p:cNvPr id="11339" name="Rectangle 75"/>
            <p:cNvSpPr>
              <a:spLocks noChangeArrowheads="1"/>
            </p:cNvSpPr>
            <p:nvPr/>
          </p:nvSpPr>
          <p:spPr bwMode="auto">
            <a:xfrm>
              <a:off x="4896" y="2352"/>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a:t>
              </a:r>
              <a:r>
                <a:rPr lang="en-US" altLang="zh-CN" sz="1200">
                  <a:solidFill>
                    <a:schemeClr val="accent1"/>
                  </a:solidFill>
                  <a:latin typeface="微软雅黑" panose="020B0503020204020204" pitchFamily="34" charset="-122"/>
                  <a:ea typeface="微软雅黑" panose="020B0503020204020204" pitchFamily="34" charset="-122"/>
                </a:rPr>
                <a:t>CH</a:t>
              </a:r>
            </a:p>
          </p:txBody>
        </p:sp>
        <p:sp>
          <p:nvSpPr>
            <p:cNvPr id="11340" name="Rectangle 76"/>
            <p:cNvSpPr>
              <a:spLocks noChangeArrowheads="1"/>
            </p:cNvSpPr>
            <p:nvPr/>
          </p:nvSpPr>
          <p:spPr bwMode="auto">
            <a:xfrm>
              <a:off x="4896" y="2544"/>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a:t>
              </a:r>
              <a:r>
                <a:rPr lang="en-US" altLang="zh-CN" sz="1200">
                  <a:solidFill>
                    <a:schemeClr val="accent1"/>
                  </a:solidFill>
                  <a:latin typeface="微软雅黑" panose="020B0503020204020204" pitchFamily="34" charset="-122"/>
                  <a:ea typeface="微软雅黑" panose="020B0503020204020204" pitchFamily="34" charset="-122"/>
                </a:rPr>
                <a:t>EH</a:t>
              </a:r>
            </a:p>
          </p:txBody>
        </p:sp>
        <p:sp>
          <p:nvSpPr>
            <p:cNvPr id="11341" name="Rectangle 77"/>
            <p:cNvSpPr>
              <a:spLocks noChangeArrowheads="1"/>
            </p:cNvSpPr>
            <p:nvPr/>
          </p:nvSpPr>
          <p:spPr bwMode="auto">
            <a:xfrm>
              <a:off x="4896" y="2736"/>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10</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1342" name="Rectangle 78"/>
            <p:cNvSpPr>
              <a:spLocks noChangeArrowheads="1"/>
            </p:cNvSpPr>
            <p:nvPr/>
          </p:nvSpPr>
          <p:spPr bwMode="auto">
            <a:xfrm>
              <a:off x="4896" y="2928"/>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12</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1343" name="Rectangle 79"/>
            <p:cNvSpPr>
              <a:spLocks noChangeArrowheads="1"/>
            </p:cNvSpPr>
            <p:nvPr/>
          </p:nvSpPr>
          <p:spPr bwMode="auto">
            <a:xfrm>
              <a:off x="4896" y="3120"/>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14</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1344" name="Rectangle 80"/>
            <p:cNvSpPr>
              <a:spLocks noChangeArrowheads="1"/>
            </p:cNvSpPr>
            <p:nvPr/>
          </p:nvSpPr>
          <p:spPr bwMode="auto">
            <a:xfrm>
              <a:off x="4896" y="3312"/>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16</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1345" name="Rectangle 81"/>
            <p:cNvSpPr>
              <a:spLocks noChangeArrowheads="1"/>
            </p:cNvSpPr>
            <p:nvPr/>
          </p:nvSpPr>
          <p:spPr bwMode="auto">
            <a:xfrm>
              <a:off x="4896" y="3504"/>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18</a:t>
              </a:r>
              <a:r>
                <a:rPr lang="en-US" altLang="zh-CN" sz="1200">
                  <a:solidFill>
                    <a:schemeClr val="accent1"/>
                  </a:solidFill>
                  <a:latin typeface="微软雅黑" panose="020B0503020204020204" pitchFamily="34" charset="-122"/>
                  <a:ea typeface="微软雅黑" panose="020B0503020204020204" pitchFamily="34" charset="-122"/>
                </a:rPr>
                <a:t>H</a:t>
              </a:r>
            </a:p>
          </p:txBody>
        </p:sp>
      </p:grpSp>
      <p:grpSp>
        <p:nvGrpSpPr>
          <p:cNvPr id="11375" name="Group 111"/>
          <p:cNvGrpSpPr>
            <a:grpSpLocks/>
          </p:cNvGrpSpPr>
          <p:nvPr/>
        </p:nvGrpSpPr>
        <p:grpSpPr bwMode="auto">
          <a:xfrm>
            <a:off x="3009900" y="1943100"/>
            <a:ext cx="3657600" cy="1028700"/>
            <a:chOff x="288" y="912"/>
            <a:chExt cx="3072" cy="864"/>
          </a:xfrm>
        </p:grpSpPr>
        <p:sp>
          <p:nvSpPr>
            <p:cNvPr id="11348" name="Text Box 84"/>
            <p:cNvSpPr txBox="1">
              <a:spLocks noChangeArrowheads="1"/>
            </p:cNvSpPr>
            <p:nvPr/>
          </p:nvSpPr>
          <p:spPr bwMode="auto">
            <a:xfrm>
              <a:off x="288" y="912"/>
              <a:ext cx="3072" cy="310"/>
            </a:xfrm>
            <a:prstGeom prst="rect">
              <a:avLst/>
            </a:prstGeom>
            <a:noFill/>
            <a:ln w="12700">
              <a:noFill/>
              <a:miter lim="800000"/>
              <a:headEnd/>
              <a:tailEnd/>
            </a:ln>
            <a:effectLst/>
          </p:spPr>
          <p:txBody>
            <a:bodyPr>
              <a:spAutoFit/>
            </a:bodyPr>
            <a:lstStyle/>
            <a:p>
              <a:pPr>
                <a:lnSpc>
                  <a:spcPct val="100000"/>
                </a:lnSpc>
                <a:spcBef>
                  <a:spcPct val="50000"/>
                </a:spcBef>
                <a:buClrTx/>
                <a:buSzTx/>
                <a:buFontTx/>
                <a:buNone/>
              </a:pPr>
              <a:r>
                <a:rPr lang="zh-CN" altLang="en-US" dirty="0">
                  <a:solidFill>
                    <a:srgbClr val="001ADC"/>
                  </a:solidFill>
                  <a:latin typeface="微软雅黑" panose="020B0503020204020204" pitchFamily="34" charset="-122"/>
                  <a:ea typeface="微软雅黑" panose="020B0503020204020204" pitchFamily="34" charset="-122"/>
                </a:rPr>
                <a:t>假定指令系统：16位指令系统</a:t>
              </a:r>
            </a:p>
          </p:txBody>
        </p:sp>
        <p:sp>
          <p:nvSpPr>
            <p:cNvPr id="11349" name="Rectangle 85"/>
            <p:cNvSpPr>
              <a:spLocks noChangeArrowheads="1"/>
            </p:cNvSpPr>
            <p:nvPr/>
          </p:nvSpPr>
          <p:spPr bwMode="auto">
            <a:xfrm>
              <a:off x="384" y="1344"/>
              <a:ext cx="960" cy="288"/>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a:solidFill>
                    <a:schemeClr val="accent1"/>
                  </a:solidFill>
                  <a:latin typeface="微软雅黑" panose="020B0503020204020204" pitchFamily="34" charset="-122"/>
                  <a:ea typeface="微软雅黑" panose="020B0503020204020204" pitchFamily="34" charset="-122"/>
                </a:rPr>
                <a:t>Opcode</a:t>
              </a:r>
            </a:p>
          </p:txBody>
        </p:sp>
        <p:sp>
          <p:nvSpPr>
            <p:cNvPr id="11351" name="Rectangle 87"/>
            <p:cNvSpPr>
              <a:spLocks noChangeArrowheads="1"/>
            </p:cNvSpPr>
            <p:nvPr/>
          </p:nvSpPr>
          <p:spPr bwMode="auto">
            <a:xfrm>
              <a:off x="1344" y="1344"/>
              <a:ext cx="960" cy="288"/>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latin typeface="微软雅黑" panose="020B0503020204020204" pitchFamily="34" charset="-122"/>
                  <a:ea typeface="微软雅黑" panose="020B0503020204020204" pitchFamily="34" charset="-122"/>
                </a:rPr>
                <a:t>Address</a:t>
              </a:r>
            </a:p>
          </p:txBody>
        </p:sp>
        <p:sp>
          <p:nvSpPr>
            <p:cNvPr id="11353" name="Rectangle 89"/>
            <p:cNvSpPr>
              <a:spLocks noChangeArrowheads="1"/>
            </p:cNvSpPr>
            <p:nvPr/>
          </p:nvSpPr>
          <p:spPr bwMode="auto">
            <a:xfrm>
              <a:off x="384" y="1632"/>
              <a:ext cx="960" cy="144"/>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8</a:t>
              </a:r>
            </a:p>
          </p:txBody>
        </p:sp>
        <p:sp>
          <p:nvSpPr>
            <p:cNvPr id="11354" name="Rectangle 90"/>
            <p:cNvSpPr>
              <a:spLocks noChangeArrowheads="1"/>
            </p:cNvSpPr>
            <p:nvPr/>
          </p:nvSpPr>
          <p:spPr bwMode="auto">
            <a:xfrm>
              <a:off x="1344" y="1632"/>
              <a:ext cx="960" cy="144"/>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8</a:t>
              </a:r>
            </a:p>
          </p:txBody>
        </p:sp>
      </p:grpSp>
      <p:grpSp>
        <p:nvGrpSpPr>
          <p:cNvPr id="11376" name="Group 112"/>
          <p:cNvGrpSpPr>
            <a:grpSpLocks/>
          </p:cNvGrpSpPr>
          <p:nvPr/>
        </p:nvGrpSpPr>
        <p:grpSpPr bwMode="auto">
          <a:xfrm>
            <a:off x="3124200" y="3143250"/>
            <a:ext cx="3657600" cy="1371600"/>
            <a:chOff x="384" y="1920"/>
            <a:chExt cx="3072" cy="1152"/>
          </a:xfrm>
        </p:grpSpPr>
        <p:sp>
          <p:nvSpPr>
            <p:cNvPr id="11355" name="Rectangle 91"/>
            <p:cNvSpPr>
              <a:spLocks noChangeArrowheads="1"/>
            </p:cNvSpPr>
            <p:nvPr/>
          </p:nvSpPr>
          <p:spPr bwMode="auto">
            <a:xfrm>
              <a:off x="960" y="1920"/>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FF0000"/>
                  </a:solidFill>
                  <a:latin typeface="微软雅黑" panose="020B0503020204020204" pitchFamily="34" charset="-122"/>
                  <a:ea typeface="微软雅黑" panose="020B0503020204020204" pitchFamily="34" charset="-122"/>
                </a:rPr>
                <a:t>操作码</a:t>
              </a:r>
            </a:p>
          </p:txBody>
        </p:sp>
        <p:sp>
          <p:nvSpPr>
            <p:cNvPr id="11356" name="Rectangle 92"/>
            <p:cNvSpPr>
              <a:spLocks noChangeArrowheads="1"/>
            </p:cNvSpPr>
            <p:nvPr/>
          </p:nvSpPr>
          <p:spPr bwMode="auto">
            <a:xfrm>
              <a:off x="1536" y="1920"/>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FF0000"/>
                  </a:solidFill>
                  <a:latin typeface="微软雅黑" panose="020B0503020204020204" pitchFamily="34" charset="-122"/>
                  <a:ea typeface="微软雅黑" panose="020B0503020204020204" pitchFamily="34" charset="-122"/>
                </a:rPr>
                <a:t>说明</a:t>
              </a:r>
            </a:p>
          </p:txBody>
        </p:sp>
        <p:sp>
          <p:nvSpPr>
            <p:cNvPr id="11357" name="Rectangle 93"/>
            <p:cNvSpPr>
              <a:spLocks noChangeArrowheads="1"/>
            </p:cNvSpPr>
            <p:nvPr/>
          </p:nvSpPr>
          <p:spPr bwMode="auto">
            <a:xfrm>
              <a:off x="960" y="2112"/>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latin typeface="微软雅黑" panose="020B0503020204020204" pitchFamily="34" charset="-122"/>
                  <a:ea typeface="微软雅黑" panose="020B0503020204020204" pitchFamily="34" charset="-122"/>
                </a:rPr>
                <a:t>00</a:t>
              </a:r>
              <a:r>
                <a:rPr lang="en-US" altLang="zh-CN" sz="1200">
                  <a:latin typeface="微软雅黑" panose="020B0503020204020204" pitchFamily="34" charset="-122"/>
                  <a:ea typeface="微软雅黑" panose="020B0503020204020204" pitchFamily="34" charset="-122"/>
                </a:rPr>
                <a:t>H</a:t>
              </a:r>
            </a:p>
          </p:txBody>
        </p:sp>
        <p:sp>
          <p:nvSpPr>
            <p:cNvPr id="11358" name="Rectangle 94"/>
            <p:cNvSpPr>
              <a:spLocks noChangeArrowheads="1"/>
            </p:cNvSpPr>
            <p:nvPr/>
          </p:nvSpPr>
          <p:spPr bwMode="auto">
            <a:xfrm>
              <a:off x="1536" y="2112"/>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(AC)＋Mem(Add)</a:t>
              </a:r>
            </a:p>
          </p:txBody>
        </p:sp>
        <p:sp>
          <p:nvSpPr>
            <p:cNvPr id="11359" name="Rectangle 95"/>
            <p:cNvSpPr>
              <a:spLocks noChangeArrowheads="1"/>
            </p:cNvSpPr>
            <p:nvPr/>
          </p:nvSpPr>
          <p:spPr bwMode="auto">
            <a:xfrm>
              <a:off x="960" y="2304"/>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latin typeface="微软雅黑" panose="020B0503020204020204" pitchFamily="34" charset="-122"/>
                  <a:ea typeface="微软雅黑" panose="020B0503020204020204" pitchFamily="34" charset="-122"/>
                </a:rPr>
                <a:t>01</a:t>
              </a:r>
              <a:r>
                <a:rPr lang="en-US" altLang="zh-CN" sz="1200">
                  <a:latin typeface="微软雅黑" panose="020B0503020204020204" pitchFamily="34" charset="-122"/>
                  <a:ea typeface="微软雅黑" panose="020B0503020204020204" pitchFamily="34" charset="-122"/>
                </a:rPr>
                <a:t>H</a:t>
              </a:r>
            </a:p>
          </p:txBody>
        </p:sp>
        <p:sp>
          <p:nvSpPr>
            <p:cNvPr id="11360" name="Rectangle 96"/>
            <p:cNvSpPr>
              <a:spLocks noChangeArrowheads="1"/>
            </p:cNvSpPr>
            <p:nvPr/>
          </p:nvSpPr>
          <p:spPr bwMode="auto">
            <a:xfrm>
              <a:off x="1536" y="2304"/>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Mem(Add)</a:t>
              </a:r>
              <a:endParaRPr lang="zh-CN" altLang="en-US" sz="1200">
                <a:latin typeface="微软雅黑" panose="020B0503020204020204" pitchFamily="34" charset="-122"/>
                <a:ea typeface="微软雅黑" panose="020B0503020204020204" pitchFamily="34" charset="-122"/>
              </a:endParaRPr>
            </a:p>
          </p:txBody>
        </p:sp>
        <p:sp>
          <p:nvSpPr>
            <p:cNvPr id="11361" name="Rectangle 97"/>
            <p:cNvSpPr>
              <a:spLocks noChangeArrowheads="1"/>
            </p:cNvSpPr>
            <p:nvPr/>
          </p:nvSpPr>
          <p:spPr bwMode="auto">
            <a:xfrm>
              <a:off x="960" y="249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latin typeface="微软雅黑" panose="020B0503020204020204" pitchFamily="34" charset="-122"/>
                  <a:ea typeface="微软雅黑" panose="020B0503020204020204" pitchFamily="34" charset="-122"/>
                </a:rPr>
                <a:t>02</a:t>
              </a:r>
              <a:r>
                <a:rPr lang="en-US" altLang="zh-CN" sz="1200">
                  <a:latin typeface="微软雅黑" panose="020B0503020204020204" pitchFamily="34" charset="-122"/>
                  <a:ea typeface="微软雅黑" panose="020B0503020204020204" pitchFamily="34" charset="-122"/>
                </a:rPr>
                <a:t>H</a:t>
              </a:r>
            </a:p>
          </p:txBody>
        </p:sp>
        <p:sp>
          <p:nvSpPr>
            <p:cNvPr id="11362" name="Rectangle 98"/>
            <p:cNvSpPr>
              <a:spLocks noChangeArrowheads="1"/>
            </p:cNvSpPr>
            <p:nvPr/>
          </p:nvSpPr>
          <p:spPr bwMode="auto">
            <a:xfrm>
              <a:off x="1536" y="2496"/>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(AC) — Mem(Add)</a:t>
              </a:r>
              <a:endParaRPr lang="zh-CN" altLang="en-US" sz="1200">
                <a:latin typeface="微软雅黑" panose="020B0503020204020204" pitchFamily="34" charset="-122"/>
                <a:ea typeface="微软雅黑" panose="020B0503020204020204" pitchFamily="34" charset="-122"/>
              </a:endParaRPr>
            </a:p>
          </p:txBody>
        </p:sp>
        <p:sp>
          <p:nvSpPr>
            <p:cNvPr id="11363" name="Rectangle 99"/>
            <p:cNvSpPr>
              <a:spLocks noChangeArrowheads="1"/>
            </p:cNvSpPr>
            <p:nvPr/>
          </p:nvSpPr>
          <p:spPr bwMode="auto">
            <a:xfrm>
              <a:off x="384" y="1920"/>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FF0000"/>
                  </a:solidFill>
                  <a:latin typeface="微软雅黑" panose="020B0503020204020204" pitchFamily="34" charset="-122"/>
                  <a:ea typeface="微软雅黑" panose="020B0503020204020204" pitchFamily="34" charset="-122"/>
                </a:rPr>
                <a:t>指令</a:t>
              </a:r>
            </a:p>
          </p:txBody>
        </p:sp>
        <p:sp>
          <p:nvSpPr>
            <p:cNvPr id="11364" name="Rectangle 100"/>
            <p:cNvSpPr>
              <a:spLocks noChangeArrowheads="1"/>
            </p:cNvSpPr>
            <p:nvPr/>
          </p:nvSpPr>
          <p:spPr bwMode="auto">
            <a:xfrm>
              <a:off x="384" y="2112"/>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ADD</a:t>
              </a:r>
            </a:p>
          </p:txBody>
        </p:sp>
        <p:sp>
          <p:nvSpPr>
            <p:cNvPr id="11365" name="Rectangle 101"/>
            <p:cNvSpPr>
              <a:spLocks noChangeArrowheads="1"/>
            </p:cNvSpPr>
            <p:nvPr/>
          </p:nvSpPr>
          <p:spPr bwMode="auto">
            <a:xfrm>
              <a:off x="384" y="2304"/>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LD</a:t>
              </a:r>
            </a:p>
          </p:txBody>
        </p:sp>
        <p:sp>
          <p:nvSpPr>
            <p:cNvPr id="11366" name="Rectangle 102"/>
            <p:cNvSpPr>
              <a:spLocks noChangeArrowheads="1"/>
            </p:cNvSpPr>
            <p:nvPr/>
          </p:nvSpPr>
          <p:spPr bwMode="auto">
            <a:xfrm>
              <a:off x="384" y="249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SUB</a:t>
              </a:r>
            </a:p>
          </p:txBody>
        </p:sp>
        <p:sp>
          <p:nvSpPr>
            <p:cNvPr id="11369" name="Rectangle 105"/>
            <p:cNvSpPr>
              <a:spLocks noChangeArrowheads="1"/>
            </p:cNvSpPr>
            <p:nvPr/>
          </p:nvSpPr>
          <p:spPr bwMode="auto">
            <a:xfrm>
              <a:off x="960" y="268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latin typeface="微软雅黑" panose="020B0503020204020204" pitchFamily="34" charset="-122"/>
                  <a:ea typeface="微软雅黑" panose="020B0503020204020204" pitchFamily="34" charset="-122"/>
                </a:rPr>
                <a:t>03</a:t>
              </a:r>
              <a:r>
                <a:rPr lang="en-US" altLang="zh-CN" sz="1200">
                  <a:latin typeface="微软雅黑" panose="020B0503020204020204" pitchFamily="34" charset="-122"/>
                  <a:ea typeface="微软雅黑" panose="020B0503020204020204" pitchFamily="34" charset="-122"/>
                </a:rPr>
                <a:t>H</a:t>
              </a:r>
            </a:p>
          </p:txBody>
        </p:sp>
        <p:sp>
          <p:nvSpPr>
            <p:cNvPr id="11370" name="Rectangle 106"/>
            <p:cNvSpPr>
              <a:spLocks noChangeArrowheads="1"/>
            </p:cNvSpPr>
            <p:nvPr/>
          </p:nvSpPr>
          <p:spPr bwMode="auto">
            <a:xfrm>
              <a:off x="1536" y="2688"/>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(AC)×Mem(Add)</a:t>
              </a:r>
              <a:endParaRPr lang="zh-CN" altLang="en-US" sz="1200">
                <a:latin typeface="微软雅黑" panose="020B0503020204020204" pitchFamily="34" charset="-122"/>
                <a:ea typeface="微软雅黑" panose="020B0503020204020204" pitchFamily="34" charset="-122"/>
              </a:endParaRPr>
            </a:p>
          </p:txBody>
        </p:sp>
        <p:sp>
          <p:nvSpPr>
            <p:cNvPr id="11371" name="Rectangle 107"/>
            <p:cNvSpPr>
              <a:spLocks noChangeArrowheads="1"/>
            </p:cNvSpPr>
            <p:nvPr/>
          </p:nvSpPr>
          <p:spPr bwMode="auto">
            <a:xfrm>
              <a:off x="384" y="268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MUL</a:t>
              </a:r>
            </a:p>
          </p:txBody>
        </p:sp>
        <p:sp>
          <p:nvSpPr>
            <p:cNvPr id="11372" name="Rectangle 108"/>
            <p:cNvSpPr>
              <a:spLocks noChangeArrowheads="1"/>
            </p:cNvSpPr>
            <p:nvPr/>
          </p:nvSpPr>
          <p:spPr bwMode="auto">
            <a:xfrm>
              <a:off x="960" y="2880"/>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latin typeface="微软雅黑" panose="020B0503020204020204" pitchFamily="34" charset="-122"/>
                  <a:ea typeface="微软雅黑" panose="020B0503020204020204" pitchFamily="34" charset="-122"/>
                </a:rPr>
                <a:t>04</a:t>
              </a:r>
              <a:r>
                <a:rPr lang="en-US" altLang="zh-CN" sz="1200">
                  <a:latin typeface="微软雅黑" panose="020B0503020204020204" pitchFamily="34" charset="-122"/>
                  <a:ea typeface="微软雅黑" panose="020B0503020204020204" pitchFamily="34" charset="-122"/>
                </a:rPr>
                <a:t>H</a:t>
              </a:r>
            </a:p>
          </p:txBody>
        </p:sp>
        <p:sp>
          <p:nvSpPr>
            <p:cNvPr id="11373" name="Rectangle 109"/>
            <p:cNvSpPr>
              <a:spLocks noChangeArrowheads="1"/>
            </p:cNvSpPr>
            <p:nvPr/>
          </p:nvSpPr>
          <p:spPr bwMode="auto">
            <a:xfrm>
              <a:off x="1536" y="2880"/>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Mem(Add)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(AC)</a:t>
              </a:r>
              <a:endParaRPr lang="zh-CN" altLang="en-US" sz="1200">
                <a:latin typeface="微软雅黑" panose="020B0503020204020204" pitchFamily="34" charset="-122"/>
                <a:ea typeface="微软雅黑" panose="020B0503020204020204" pitchFamily="34" charset="-122"/>
              </a:endParaRPr>
            </a:p>
          </p:txBody>
        </p:sp>
        <p:sp>
          <p:nvSpPr>
            <p:cNvPr id="11374" name="Rectangle 110"/>
            <p:cNvSpPr>
              <a:spLocks noChangeArrowheads="1"/>
            </p:cNvSpPr>
            <p:nvPr/>
          </p:nvSpPr>
          <p:spPr bwMode="auto">
            <a:xfrm>
              <a:off x="384" y="2880"/>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ST</a:t>
              </a:r>
            </a:p>
          </p:txBody>
        </p:sp>
      </p:grpSp>
      <p:sp>
        <p:nvSpPr>
          <p:cNvPr id="2" name="文本框 1"/>
          <p:cNvSpPr txBox="1"/>
          <p:nvPr/>
        </p:nvSpPr>
        <p:spPr>
          <a:xfrm>
            <a:off x="594767" y="3200400"/>
            <a:ext cx="1872208" cy="674031"/>
          </a:xfrm>
          <a:prstGeom prst="rect">
            <a:avLst/>
          </a:prstGeom>
          <a:noFill/>
        </p:spPr>
        <p:txBody>
          <a:bodyPr wrap="square" rtlCol="0">
            <a:spAutoFit/>
          </a:bodyPr>
          <a:lstStyle/>
          <a:p>
            <a:pPr>
              <a:buNone/>
            </a:pPr>
            <a:r>
              <a:rPr lang="en-US" altLang="zh-CN" dirty="0"/>
              <a:t>LD</a:t>
            </a:r>
            <a:r>
              <a:rPr lang="zh-CN" altLang="en-US" dirty="0"/>
              <a:t>：</a:t>
            </a:r>
            <a:r>
              <a:rPr lang="en-US" altLang="zh-CN" dirty="0"/>
              <a:t>Load</a:t>
            </a:r>
          </a:p>
          <a:p>
            <a:pPr>
              <a:buNone/>
            </a:pPr>
            <a:r>
              <a:rPr lang="en-US" altLang="zh-CN" dirty="0"/>
              <a:t>ST</a:t>
            </a:r>
            <a:r>
              <a:rPr lang="zh-CN" altLang="en-US" dirty="0"/>
              <a:t>：</a:t>
            </a:r>
            <a:r>
              <a:rPr lang="en-US" altLang="zh-CN" dirty="0"/>
              <a:t>Store</a:t>
            </a:r>
            <a:endParaRPr lang="zh-CN" altLang="en-US" dirty="0"/>
          </a:p>
        </p:txBody>
      </p:sp>
    </p:spTree>
    <p:extLst>
      <p:ext uri="{BB962C8B-B14F-4D97-AF65-F5344CB8AC3E}">
        <p14:creationId xmlns:p14="http://schemas.microsoft.com/office/powerpoint/2010/main" val="4441295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1352"/>
                                        </p:tgtEl>
                                        <p:attrNameLst>
                                          <p:attrName>style.visibility</p:attrName>
                                        </p:attrNameLst>
                                      </p:cBhvr>
                                      <p:to>
                                        <p:strVal val="visible"/>
                                      </p:to>
                                    </p:set>
                                    <p:anim calcmode="lin" valueType="num">
                                      <p:cBhvr additive="base">
                                        <p:cTn id="7" dur="500" fill="hold"/>
                                        <p:tgtEl>
                                          <p:spTgt spid="11352"/>
                                        </p:tgtEl>
                                        <p:attrNameLst>
                                          <p:attrName>ppt_x</p:attrName>
                                        </p:attrNameLst>
                                      </p:cBhvr>
                                      <p:tavLst>
                                        <p:tav tm="0">
                                          <p:val>
                                            <p:strVal val="0-#ppt_w/2"/>
                                          </p:val>
                                        </p:tav>
                                        <p:tav tm="100000">
                                          <p:val>
                                            <p:strVal val="#ppt_x"/>
                                          </p:val>
                                        </p:tav>
                                      </p:tavLst>
                                    </p:anim>
                                    <p:anim calcmode="lin" valueType="num">
                                      <p:cBhvr additive="base">
                                        <p:cTn id="8" dur="500" fill="hold"/>
                                        <p:tgtEl>
                                          <p:spTgt spid="1135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1375"/>
                                        </p:tgtEl>
                                        <p:attrNameLst>
                                          <p:attrName>style.visibility</p:attrName>
                                        </p:attrNameLst>
                                      </p:cBhvr>
                                      <p:to>
                                        <p:strVal val="visible"/>
                                      </p:to>
                                    </p:set>
                                    <p:anim calcmode="lin" valueType="num">
                                      <p:cBhvr additive="base">
                                        <p:cTn id="13" dur="500" fill="hold"/>
                                        <p:tgtEl>
                                          <p:spTgt spid="11375"/>
                                        </p:tgtEl>
                                        <p:attrNameLst>
                                          <p:attrName>ppt_x</p:attrName>
                                        </p:attrNameLst>
                                      </p:cBhvr>
                                      <p:tavLst>
                                        <p:tav tm="0">
                                          <p:val>
                                            <p:strVal val="0-#ppt_w/2"/>
                                          </p:val>
                                        </p:tav>
                                        <p:tav tm="100000">
                                          <p:val>
                                            <p:strVal val="#ppt_x"/>
                                          </p:val>
                                        </p:tav>
                                      </p:tavLst>
                                    </p:anim>
                                    <p:anim calcmode="lin" valueType="num">
                                      <p:cBhvr additive="base">
                                        <p:cTn id="14" dur="500" fill="hold"/>
                                        <p:tgtEl>
                                          <p:spTgt spid="1137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11376"/>
                                        </p:tgtEl>
                                        <p:attrNameLst>
                                          <p:attrName>style.visibility</p:attrName>
                                        </p:attrNameLst>
                                      </p:cBhvr>
                                      <p:to>
                                        <p:strVal val="visible"/>
                                      </p:to>
                                    </p:set>
                                    <p:anim calcmode="lin" valueType="num">
                                      <p:cBhvr additive="base">
                                        <p:cTn id="19" dur="500" fill="hold"/>
                                        <p:tgtEl>
                                          <p:spTgt spid="11376"/>
                                        </p:tgtEl>
                                        <p:attrNameLst>
                                          <p:attrName>ppt_x</p:attrName>
                                        </p:attrNameLst>
                                      </p:cBhvr>
                                      <p:tavLst>
                                        <p:tav tm="0">
                                          <p:val>
                                            <p:strVal val="0-#ppt_w/2"/>
                                          </p:val>
                                        </p:tav>
                                        <p:tav tm="100000">
                                          <p:val>
                                            <p:strVal val="#ppt_x"/>
                                          </p:val>
                                        </p:tav>
                                      </p:tavLst>
                                    </p:anim>
                                    <p:anim calcmode="lin" valueType="num">
                                      <p:cBhvr additive="base">
                                        <p:cTn id="20" dur="500" fill="hold"/>
                                        <p:tgtEl>
                                          <p:spTgt spid="11376"/>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500" fill="hold"/>
                                        <p:tgtEl>
                                          <p:spTgt spid="2"/>
                                        </p:tgtEl>
                                        <p:attrNameLst>
                                          <p:attrName>ppt_x</p:attrName>
                                        </p:attrNameLst>
                                      </p:cBhvr>
                                      <p:tavLst>
                                        <p:tav tm="0">
                                          <p:val>
                                            <p:strVal val="#ppt_x"/>
                                          </p:val>
                                        </p:tav>
                                        <p:tav tm="100000">
                                          <p:val>
                                            <p:strVal val="#ppt_x"/>
                                          </p:val>
                                        </p:tav>
                                      </p:tavLst>
                                    </p:anim>
                                    <p:anim calcmode="lin" valueType="num">
                                      <p:cBhvr additive="base">
                                        <p:cTn id="2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9" name="Text Box 3"/>
          <p:cNvSpPr txBox="1">
            <a:spLocks noChangeArrowheads="1"/>
          </p:cNvSpPr>
          <p:nvPr/>
        </p:nvSpPr>
        <p:spPr bwMode="auto">
          <a:xfrm>
            <a:off x="2279576" y="1217652"/>
            <a:ext cx="8615858" cy="369332"/>
          </a:xfrm>
          <a:prstGeom prst="rect">
            <a:avLst/>
          </a:prstGeom>
          <a:noFill/>
          <a:ln w="12700">
            <a:noFill/>
            <a:miter lim="800000"/>
            <a:headEnd/>
            <a:tailEnd/>
          </a:ln>
          <a:effectLst/>
        </p:spPr>
        <p:txBody>
          <a:bodyPr wrap="square">
            <a:spAutoFit/>
          </a:bodyPr>
          <a:lstStyle/>
          <a:p>
            <a:pPr>
              <a:lnSpc>
                <a:spcPct val="100000"/>
              </a:lnSpc>
              <a:spcBef>
                <a:spcPct val="50000"/>
              </a:spcBef>
              <a:buClrTx/>
              <a:buSzTx/>
              <a:buFontTx/>
              <a:buNone/>
            </a:pPr>
            <a:r>
              <a:rPr lang="en-US" altLang="zh-CN" dirty="0">
                <a:latin typeface="微软雅黑" panose="020B0503020204020204" pitchFamily="34" charset="-122"/>
                <a:ea typeface="微软雅黑" panose="020B0503020204020204" pitchFamily="34" charset="-122"/>
              </a:rPr>
              <a:t>Y=ax</a:t>
            </a:r>
            <a:r>
              <a:rPr lang="en-US" altLang="zh-CN" baseline="30000" dirty="0">
                <a:latin typeface="微软雅黑" panose="020B0503020204020204" pitchFamily="34" charset="-122"/>
                <a:ea typeface="微软雅黑" panose="020B0503020204020204" pitchFamily="34" charset="-122"/>
              </a:rPr>
              <a:t>2</a:t>
            </a:r>
            <a:r>
              <a:rPr lang="en-US" altLang="zh-CN" dirty="0">
                <a:latin typeface="微软雅黑" panose="020B0503020204020204" pitchFamily="34" charset="-122"/>
                <a:ea typeface="微软雅黑" panose="020B0503020204020204" pitchFamily="34" charset="-122"/>
              </a:rPr>
              <a:t>+bx-c  </a:t>
            </a:r>
            <a:r>
              <a:rPr lang="zh-CN" altLang="en-US" dirty="0">
                <a:latin typeface="微软雅黑" panose="020B0503020204020204" pitchFamily="34" charset="-122"/>
                <a:ea typeface="微软雅黑" panose="020B0503020204020204" pitchFamily="34" charset="-122"/>
              </a:rPr>
              <a:t>假定</a:t>
            </a:r>
            <a:r>
              <a:rPr lang="en-US" altLang="zh-CN" dirty="0" err="1">
                <a:latin typeface="微软雅黑" panose="020B0503020204020204" pitchFamily="34" charset="-122"/>
                <a:ea typeface="微软雅黑" panose="020B0503020204020204" pitchFamily="34" charset="-122"/>
              </a:rPr>
              <a:t>a,b,c,x</a:t>
            </a:r>
            <a:r>
              <a:rPr lang="zh-CN" altLang="en-US" dirty="0">
                <a:latin typeface="微软雅黑" panose="020B0503020204020204" pitchFamily="34" charset="-122"/>
                <a:ea typeface="微软雅黑" panose="020B0503020204020204" pitchFamily="34" charset="-122"/>
              </a:rPr>
              <a:t>均为已知数，且存放在内存中，求</a:t>
            </a:r>
            <a:r>
              <a:rPr lang="en-US" altLang="zh-CN" dirty="0">
                <a:latin typeface="微软雅黑" panose="020B0503020204020204" pitchFamily="34" charset="-122"/>
                <a:ea typeface="微软雅黑" panose="020B0503020204020204" pitchFamily="34" charset="-122"/>
              </a:rPr>
              <a:t>y。</a:t>
            </a:r>
          </a:p>
        </p:txBody>
      </p:sp>
      <p:grpSp>
        <p:nvGrpSpPr>
          <p:cNvPr id="101380" name="Group 4"/>
          <p:cNvGrpSpPr>
            <a:grpSpLocks/>
          </p:cNvGrpSpPr>
          <p:nvPr/>
        </p:nvGrpSpPr>
        <p:grpSpPr bwMode="auto">
          <a:xfrm>
            <a:off x="7181851" y="1943100"/>
            <a:ext cx="2075260" cy="3314700"/>
            <a:chOff x="3792" y="912"/>
            <a:chExt cx="1743" cy="2784"/>
          </a:xfrm>
        </p:grpSpPr>
        <p:sp>
          <p:nvSpPr>
            <p:cNvPr id="101381" name="Text Box 5"/>
            <p:cNvSpPr txBox="1">
              <a:spLocks noChangeArrowheads="1"/>
            </p:cNvSpPr>
            <p:nvPr/>
          </p:nvSpPr>
          <p:spPr bwMode="auto">
            <a:xfrm>
              <a:off x="4944" y="912"/>
              <a:ext cx="591" cy="233"/>
            </a:xfrm>
            <a:prstGeom prst="rect">
              <a:avLst/>
            </a:prstGeom>
            <a:noFill/>
            <a:ln w="12700">
              <a:noFill/>
              <a:miter lim="800000"/>
              <a:headEnd/>
              <a:tailEnd/>
            </a:ln>
            <a:effectLst/>
          </p:spPr>
          <p:txBody>
            <a:bodyPr>
              <a:spAutoFit/>
            </a:bodyPr>
            <a:lstStyle/>
            <a:p>
              <a:pPr>
                <a:lnSpc>
                  <a:spcPct val="100000"/>
                </a:lnSpc>
                <a:spcBef>
                  <a:spcPct val="50000"/>
                </a:spcBef>
                <a:buClrTx/>
                <a:buSzTx/>
                <a:buFontTx/>
                <a:buNone/>
              </a:pPr>
              <a:r>
                <a:rPr lang="zh-CN" altLang="en-US" sz="1200">
                  <a:solidFill>
                    <a:srgbClr val="FF0000"/>
                  </a:solidFill>
                  <a:latin typeface="微软雅黑" panose="020B0503020204020204" pitchFamily="34" charset="-122"/>
                  <a:ea typeface="微软雅黑" panose="020B0503020204020204" pitchFamily="34" charset="-122"/>
                </a:rPr>
                <a:t>地址</a:t>
              </a:r>
            </a:p>
          </p:txBody>
        </p:sp>
        <p:sp>
          <p:nvSpPr>
            <p:cNvPr id="101382" name="Rectangle 6"/>
            <p:cNvSpPr>
              <a:spLocks noChangeArrowheads="1"/>
            </p:cNvSpPr>
            <p:nvPr/>
          </p:nvSpPr>
          <p:spPr bwMode="auto">
            <a:xfrm>
              <a:off x="3792" y="1200"/>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01383" name="Rectangle 7"/>
            <p:cNvSpPr>
              <a:spLocks noChangeArrowheads="1"/>
            </p:cNvSpPr>
            <p:nvPr/>
          </p:nvSpPr>
          <p:spPr bwMode="auto">
            <a:xfrm>
              <a:off x="3792" y="1392"/>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01384" name="Rectangle 8"/>
            <p:cNvSpPr>
              <a:spLocks noChangeArrowheads="1"/>
            </p:cNvSpPr>
            <p:nvPr/>
          </p:nvSpPr>
          <p:spPr bwMode="auto">
            <a:xfrm>
              <a:off x="3792" y="1584"/>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01385" name="Rectangle 9"/>
            <p:cNvSpPr>
              <a:spLocks noChangeArrowheads="1"/>
            </p:cNvSpPr>
            <p:nvPr/>
          </p:nvSpPr>
          <p:spPr bwMode="auto">
            <a:xfrm>
              <a:off x="3792" y="1776"/>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01386" name="Rectangle 10"/>
            <p:cNvSpPr>
              <a:spLocks noChangeArrowheads="1"/>
            </p:cNvSpPr>
            <p:nvPr/>
          </p:nvSpPr>
          <p:spPr bwMode="auto">
            <a:xfrm>
              <a:off x="3792" y="1968"/>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01387" name="Rectangle 11"/>
            <p:cNvSpPr>
              <a:spLocks noChangeArrowheads="1"/>
            </p:cNvSpPr>
            <p:nvPr/>
          </p:nvSpPr>
          <p:spPr bwMode="auto">
            <a:xfrm>
              <a:off x="3792" y="2160"/>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01388" name="Rectangle 12"/>
            <p:cNvSpPr>
              <a:spLocks noChangeArrowheads="1"/>
            </p:cNvSpPr>
            <p:nvPr/>
          </p:nvSpPr>
          <p:spPr bwMode="auto">
            <a:xfrm>
              <a:off x="3792" y="2352"/>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01389" name="Rectangle 13"/>
            <p:cNvSpPr>
              <a:spLocks noChangeArrowheads="1"/>
            </p:cNvSpPr>
            <p:nvPr/>
          </p:nvSpPr>
          <p:spPr bwMode="auto">
            <a:xfrm>
              <a:off x="3792" y="2544"/>
              <a:ext cx="1104" cy="192"/>
            </a:xfrm>
            <a:prstGeom prst="rect">
              <a:avLst/>
            </a:prstGeom>
            <a:noFill/>
            <a:ln w="12700">
              <a:solidFill>
                <a:schemeClr val="tx1"/>
              </a:solidFill>
              <a:miter lim="800000"/>
              <a:headEnd/>
              <a:tailEnd/>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101390" name="Rectangle 14"/>
            <p:cNvSpPr>
              <a:spLocks noChangeArrowheads="1"/>
            </p:cNvSpPr>
            <p:nvPr/>
          </p:nvSpPr>
          <p:spPr bwMode="auto">
            <a:xfrm>
              <a:off x="3792" y="2736"/>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结果</a:t>
              </a:r>
              <a:r>
                <a:rPr lang="en-US" altLang="zh-CN" sz="1200">
                  <a:solidFill>
                    <a:srgbClr val="001ADC"/>
                  </a:solidFill>
                  <a:latin typeface="微软雅黑" panose="020B0503020204020204" pitchFamily="34" charset="-122"/>
                  <a:ea typeface="微软雅黑" panose="020B0503020204020204" pitchFamily="34" charset="-122"/>
                </a:rPr>
                <a:t>y</a:t>
              </a:r>
              <a:r>
                <a:rPr lang="zh-CN" altLang="en-US" sz="1200">
                  <a:solidFill>
                    <a:srgbClr val="001ADC"/>
                  </a:solidFill>
                  <a:latin typeface="微软雅黑" panose="020B0503020204020204" pitchFamily="34" charset="-122"/>
                  <a:ea typeface="微软雅黑" panose="020B0503020204020204" pitchFamily="34" charset="-122"/>
                </a:rPr>
                <a:t>将存放在此</a:t>
              </a:r>
            </a:p>
          </p:txBody>
        </p:sp>
        <p:sp>
          <p:nvSpPr>
            <p:cNvPr id="101391" name="Rectangle 15"/>
            <p:cNvSpPr>
              <a:spLocks noChangeArrowheads="1"/>
            </p:cNvSpPr>
            <p:nvPr/>
          </p:nvSpPr>
          <p:spPr bwMode="auto">
            <a:xfrm>
              <a:off x="3792" y="2928"/>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值</a:t>
              </a:r>
              <a:r>
                <a:rPr lang="en-US" altLang="zh-CN" sz="1200">
                  <a:solidFill>
                    <a:srgbClr val="001ADC"/>
                  </a:solidFill>
                  <a:latin typeface="微软雅黑" panose="020B0503020204020204" pitchFamily="34" charset="-122"/>
                  <a:ea typeface="微软雅黑" panose="020B0503020204020204" pitchFamily="34" charset="-122"/>
                </a:rPr>
                <a:t>a</a:t>
              </a:r>
            </a:p>
          </p:txBody>
        </p:sp>
        <p:sp>
          <p:nvSpPr>
            <p:cNvPr id="101392" name="Rectangle 16"/>
            <p:cNvSpPr>
              <a:spLocks noChangeArrowheads="1"/>
            </p:cNvSpPr>
            <p:nvPr/>
          </p:nvSpPr>
          <p:spPr bwMode="auto">
            <a:xfrm>
              <a:off x="3792" y="3120"/>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值</a:t>
              </a:r>
              <a:r>
                <a:rPr lang="en-US" altLang="zh-CN" sz="1200">
                  <a:solidFill>
                    <a:srgbClr val="001ADC"/>
                  </a:solidFill>
                  <a:latin typeface="微软雅黑" panose="020B0503020204020204" pitchFamily="34" charset="-122"/>
                  <a:ea typeface="微软雅黑" panose="020B0503020204020204" pitchFamily="34" charset="-122"/>
                </a:rPr>
                <a:t>b</a:t>
              </a:r>
            </a:p>
          </p:txBody>
        </p:sp>
        <p:sp>
          <p:nvSpPr>
            <p:cNvPr id="101393" name="Rectangle 17"/>
            <p:cNvSpPr>
              <a:spLocks noChangeArrowheads="1"/>
            </p:cNvSpPr>
            <p:nvPr/>
          </p:nvSpPr>
          <p:spPr bwMode="auto">
            <a:xfrm>
              <a:off x="3792" y="3312"/>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值</a:t>
              </a:r>
              <a:r>
                <a:rPr lang="en-US" altLang="zh-CN" sz="1200">
                  <a:solidFill>
                    <a:srgbClr val="001ADC"/>
                  </a:solidFill>
                  <a:latin typeface="微软雅黑" panose="020B0503020204020204" pitchFamily="34" charset="-122"/>
                  <a:ea typeface="微软雅黑" panose="020B0503020204020204" pitchFamily="34" charset="-122"/>
                </a:rPr>
                <a:t>c</a:t>
              </a:r>
            </a:p>
          </p:txBody>
        </p:sp>
        <p:sp>
          <p:nvSpPr>
            <p:cNvPr id="101394" name="Rectangle 18"/>
            <p:cNvSpPr>
              <a:spLocks noChangeArrowheads="1"/>
            </p:cNvSpPr>
            <p:nvPr/>
          </p:nvSpPr>
          <p:spPr bwMode="auto">
            <a:xfrm>
              <a:off x="3792" y="3504"/>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值</a:t>
              </a:r>
              <a:r>
                <a:rPr lang="en-US" altLang="zh-CN" sz="1200">
                  <a:solidFill>
                    <a:srgbClr val="001ADC"/>
                  </a:solidFill>
                  <a:latin typeface="微软雅黑" panose="020B0503020204020204" pitchFamily="34" charset="-122"/>
                  <a:ea typeface="微软雅黑" panose="020B0503020204020204" pitchFamily="34" charset="-122"/>
                </a:rPr>
                <a:t>x</a:t>
              </a:r>
            </a:p>
          </p:txBody>
        </p:sp>
        <p:sp>
          <p:nvSpPr>
            <p:cNvPr id="101395" name="Text Box 19"/>
            <p:cNvSpPr txBox="1">
              <a:spLocks noChangeArrowheads="1"/>
            </p:cNvSpPr>
            <p:nvPr/>
          </p:nvSpPr>
          <p:spPr bwMode="auto">
            <a:xfrm>
              <a:off x="4080" y="912"/>
              <a:ext cx="591" cy="310"/>
            </a:xfrm>
            <a:prstGeom prst="rect">
              <a:avLst/>
            </a:prstGeom>
            <a:noFill/>
            <a:ln w="12700">
              <a:noFill/>
              <a:miter lim="800000"/>
              <a:headEnd/>
              <a:tailEnd/>
            </a:ln>
            <a:effectLst/>
          </p:spPr>
          <p:txBody>
            <a:bodyPr>
              <a:spAutoFit/>
            </a:bodyPr>
            <a:lstStyle/>
            <a:p>
              <a:pPr>
                <a:lnSpc>
                  <a:spcPct val="100000"/>
                </a:lnSpc>
                <a:spcBef>
                  <a:spcPct val="50000"/>
                </a:spcBef>
                <a:buClrTx/>
                <a:buSzTx/>
                <a:buFontTx/>
                <a:buNone/>
              </a:pPr>
              <a:r>
                <a:rPr lang="zh-CN" altLang="en-US">
                  <a:solidFill>
                    <a:schemeClr val="tx2"/>
                  </a:solidFill>
                  <a:latin typeface="微软雅黑" panose="020B0503020204020204" pitchFamily="34" charset="-122"/>
                  <a:ea typeface="微软雅黑" panose="020B0503020204020204" pitchFamily="34" charset="-122"/>
                </a:rPr>
                <a:t>内存</a:t>
              </a:r>
            </a:p>
          </p:txBody>
        </p:sp>
        <p:sp>
          <p:nvSpPr>
            <p:cNvPr id="101396" name="Rectangle 20"/>
            <p:cNvSpPr>
              <a:spLocks noChangeArrowheads="1"/>
            </p:cNvSpPr>
            <p:nvPr/>
          </p:nvSpPr>
          <p:spPr bwMode="auto">
            <a:xfrm>
              <a:off x="4896" y="1200"/>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00</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01397" name="Rectangle 21"/>
            <p:cNvSpPr>
              <a:spLocks noChangeArrowheads="1"/>
            </p:cNvSpPr>
            <p:nvPr/>
          </p:nvSpPr>
          <p:spPr bwMode="auto">
            <a:xfrm>
              <a:off x="4896" y="1392"/>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02</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01398" name="Rectangle 22"/>
            <p:cNvSpPr>
              <a:spLocks noChangeArrowheads="1"/>
            </p:cNvSpPr>
            <p:nvPr/>
          </p:nvSpPr>
          <p:spPr bwMode="auto">
            <a:xfrm>
              <a:off x="4896" y="1584"/>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04</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01399" name="Rectangle 23"/>
            <p:cNvSpPr>
              <a:spLocks noChangeArrowheads="1"/>
            </p:cNvSpPr>
            <p:nvPr/>
          </p:nvSpPr>
          <p:spPr bwMode="auto">
            <a:xfrm>
              <a:off x="4896" y="1776"/>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06</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01400" name="Rectangle 24"/>
            <p:cNvSpPr>
              <a:spLocks noChangeArrowheads="1"/>
            </p:cNvSpPr>
            <p:nvPr/>
          </p:nvSpPr>
          <p:spPr bwMode="auto">
            <a:xfrm>
              <a:off x="4896" y="1968"/>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08</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01401" name="Rectangle 25"/>
            <p:cNvSpPr>
              <a:spLocks noChangeArrowheads="1"/>
            </p:cNvSpPr>
            <p:nvPr/>
          </p:nvSpPr>
          <p:spPr bwMode="auto">
            <a:xfrm>
              <a:off x="4896" y="2160"/>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a:t>
              </a:r>
              <a:r>
                <a:rPr lang="en-US" altLang="zh-CN" sz="1200">
                  <a:solidFill>
                    <a:schemeClr val="accent1"/>
                  </a:solidFill>
                  <a:latin typeface="微软雅黑" panose="020B0503020204020204" pitchFamily="34" charset="-122"/>
                  <a:ea typeface="微软雅黑" panose="020B0503020204020204" pitchFamily="34" charset="-122"/>
                </a:rPr>
                <a:t>AH</a:t>
              </a:r>
            </a:p>
          </p:txBody>
        </p:sp>
        <p:sp>
          <p:nvSpPr>
            <p:cNvPr id="101402" name="Rectangle 26"/>
            <p:cNvSpPr>
              <a:spLocks noChangeArrowheads="1"/>
            </p:cNvSpPr>
            <p:nvPr/>
          </p:nvSpPr>
          <p:spPr bwMode="auto">
            <a:xfrm>
              <a:off x="4896" y="2352"/>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a:t>
              </a:r>
              <a:r>
                <a:rPr lang="en-US" altLang="zh-CN" sz="1200">
                  <a:solidFill>
                    <a:schemeClr val="accent1"/>
                  </a:solidFill>
                  <a:latin typeface="微软雅黑" panose="020B0503020204020204" pitchFamily="34" charset="-122"/>
                  <a:ea typeface="微软雅黑" panose="020B0503020204020204" pitchFamily="34" charset="-122"/>
                </a:rPr>
                <a:t>CH</a:t>
              </a:r>
            </a:p>
          </p:txBody>
        </p:sp>
        <p:sp>
          <p:nvSpPr>
            <p:cNvPr id="101403" name="Rectangle 27"/>
            <p:cNvSpPr>
              <a:spLocks noChangeArrowheads="1"/>
            </p:cNvSpPr>
            <p:nvPr/>
          </p:nvSpPr>
          <p:spPr bwMode="auto">
            <a:xfrm>
              <a:off x="4896" y="2544"/>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0</a:t>
              </a:r>
              <a:r>
                <a:rPr lang="en-US" altLang="zh-CN" sz="1200">
                  <a:solidFill>
                    <a:schemeClr val="accent1"/>
                  </a:solidFill>
                  <a:latin typeface="微软雅黑" panose="020B0503020204020204" pitchFamily="34" charset="-122"/>
                  <a:ea typeface="微软雅黑" panose="020B0503020204020204" pitchFamily="34" charset="-122"/>
                </a:rPr>
                <a:t>EH</a:t>
              </a:r>
            </a:p>
          </p:txBody>
        </p:sp>
        <p:sp>
          <p:nvSpPr>
            <p:cNvPr id="101404" name="Rectangle 28"/>
            <p:cNvSpPr>
              <a:spLocks noChangeArrowheads="1"/>
            </p:cNvSpPr>
            <p:nvPr/>
          </p:nvSpPr>
          <p:spPr bwMode="auto">
            <a:xfrm>
              <a:off x="4896" y="2736"/>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10</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01405" name="Rectangle 29"/>
            <p:cNvSpPr>
              <a:spLocks noChangeArrowheads="1"/>
            </p:cNvSpPr>
            <p:nvPr/>
          </p:nvSpPr>
          <p:spPr bwMode="auto">
            <a:xfrm>
              <a:off x="4896" y="2928"/>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12</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01406" name="Rectangle 30"/>
            <p:cNvSpPr>
              <a:spLocks noChangeArrowheads="1"/>
            </p:cNvSpPr>
            <p:nvPr/>
          </p:nvSpPr>
          <p:spPr bwMode="auto">
            <a:xfrm>
              <a:off x="4896" y="3120"/>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14</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01407" name="Rectangle 31"/>
            <p:cNvSpPr>
              <a:spLocks noChangeArrowheads="1"/>
            </p:cNvSpPr>
            <p:nvPr/>
          </p:nvSpPr>
          <p:spPr bwMode="auto">
            <a:xfrm>
              <a:off x="4896" y="3312"/>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16</a:t>
              </a:r>
              <a:r>
                <a:rPr lang="en-US" altLang="zh-CN" sz="1200">
                  <a:solidFill>
                    <a:schemeClr val="accent1"/>
                  </a:solidFill>
                  <a:latin typeface="微软雅黑" panose="020B0503020204020204" pitchFamily="34" charset="-122"/>
                  <a:ea typeface="微软雅黑" panose="020B0503020204020204" pitchFamily="34" charset="-122"/>
                </a:rPr>
                <a:t>H</a:t>
              </a:r>
            </a:p>
          </p:txBody>
        </p:sp>
        <p:sp>
          <p:nvSpPr>
            <p:cNvPr id="101408" name="Rectangle 32"/>
            <p:cNvSpPr>
              <a:spLocks noChangeArrowheads="1"/>
            </p:cNvSpPr>
            <p:nvPr/>
          </p:nvSpPr>
          <p:spPr bwMode="auto">
            <a:xfrm>
              <a:off x="4896" y="3504"/>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latin typeface="微软雅黑" panose="020B0503020204020204" pitchFamily="34" charset="-122"/>
                  <a:ea typeface="微软雅黑" panose="020B0503020204020204" pitchFamily="34" charset="-122"/>
                </a:rPr>
                <a:t>18</a:t>
              </a:r>
              <a:r>
                <a:rPr lang="en-US" altLang="zh-CN" sz="1200">
                  <a:solidFill>
                    <a:schemeClr val="accent1"/>
                  </a:solidFill>
                  <a:latin typeface="微软雅黑" panose="020B0503020204020204" pitchFamily="34" charset="-122"/>
                  <a:ea typeface="微软雅黑" panose="020B0503020204020204" pitchFamily="34" charset="-122"/>
                </a:rPr>
                <a:t>H</a:t>
              </a:r>
            </a:p>
          </p:txBody>
        </p:sp>
      </p:grpSp>
      <p:grpSp>
        <p:nvGrpSpPr>
          <p:cNvPr id="101435" name="Group 59"/>
          <p:cNvGrpSpPr>
            <a:grpSpLocks/>
          </p:cNvGrpSpPr>
          <p:nvPr/>
        </p:nvGrpSpPr>
        <p:grpSpPr bwMode="auto">
          <a:xfrm>
            <a:off x="3067050" y="2000250"/>
            <a:ext cx="3657600" cy="1371600"/>
            <a:chOff x="336" y="1392"/>
            <a:chExt cx="3072" cy="1152"/>
          </a:xfrm>
        </p:grpSpPr>
        <p:sp>
          <p:nvSpPr>
            <p:cNvPr id="101416" name="Rectangle 40"/>
            <p:cNvSpPr>
              <a:spLocks noChangeArrowheads="1"/>
            </p:cNvSpPr>
            <p:nvPr/>
          </p:nvSpPr>
          <p:spPr bwMode="auto">
            <a:xfrm>
              <a:off x="912" y="1392"/>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FF0000"/>
                  </a:solidFill>
                  <a:latin typeface="微软雅黑" panose="020B0503020204020204" pitchFamily="34" charset="-122"/>
                  <a:ea typeface="微软雅黑" panose="020B0503020204020204" pitchFamily="34" charset="-122"/>
                </a:rPr>
                <a:t>操作码</a:t>
              </a:r>
            </a:p>
          </p:txBody>
        </p:sp>
        <p:sp>
          <p:nvSpPr>
            <p:cNvPr id="101417" name="Rectangle 41"/>
            <p:cNvSpPr>
              <a:spLocks noChangeArrowheads="1"/>
            </p:cNvSpPr>
            <p:nvPr/>
          </p:nvSpPr>
          <p:spPr bwMode="auto">
            <a:xfrm>
              <a:off x="1488" y="1392"/>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FF0000"/>
                  </a:solidFill>
                  <a:latin typeface="微软雅黑" panose="020B0503020204020204" pitchFamily="34" charset="-122"/>
                  <a:ea typeface="微软雅黑" panose="020B0503020204020204" pitchFamily="34" charset="-122"/>
                </a:rPr>
                <a:t>说明</a:t>
              </a:r>
            </a:p>
          </p:txBody>
        </p:sp>
        <p:sp>
          <p:nvSpPr>
            <p:cNvPr id="101418" name="Rectangle 42"/>
            <p:cNvSpPr>
              <a:spLocks noChangeArrowheads="1"/>
            </p:cNvSpPr>
            <p:nvPr/>
          </p:nvSpPr>
          <p:spPr bwMode="auto">
            <a:xfrm>
              <a:off x="912" y="1584"/>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latin typeface="微软雅黑" panose="020B0503020204020204" pitchFamily="34" charset="-122"/>
                  <a:ea typeface="微软雅黑" panose="020B0503020204020204" pitchFamily="34" charset="-122"/>
                </a:rPr>
                <a:t>00</a:t>
              </a:r>
              <a:r>
                <a:rPr lang="en-US" altLang="zh-CN" sz="1200">
                  <a:latin typeface="微软雅黑" panose="020B0503020204020204" pitchFamily="34" charset="-122"/>
                  <a:ea typeface="微软雅黑" panose="020B0503020204020204" pitchFamily="34" charset="-122"/>
                </a:rPr>
                <a:t>H</a:t>
              </a:r>
            </a:p>
          </p:txBody>
        </p:sp>
        <p:sp>
          <p:nvSpPr>
            <p:cNvPr id="101419" name="Rectangle 43"/>
            <p:cNvSpPr>
              <a:spLocks noChangeArrowheads="1"/>
            </p:cNvSpPr>
            <p:nvPr/>
          </p:nvSpPr>
          <p:spPr bwMode="auto">
            <a:xfrm>
              <a:off x="1488" y="1584"/>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(AC)＋Mem(Add)</a:t>
              </a:r>
            </a:p>
          </p:txBody>
        </p:sp>
        <p:sp>
          <p:nvSpPr>
            <p:cNvPr id="101420" name="Rectangle 44"/>
            <p:cNvSpPr>
              <a:spLocks noChangeArrowheads="1"/>
            </p:cNvSpPr>
            <p:nvPr/>
          </p:nvSpPr>
          <p:spPr bwMode="auto">
            <a:xfrm>
              <a:off x="912" y="177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latin typeface="微软雅黑" panose="020B0503020204020204" pitchFamily="34" charset="-122"/>
                  <a:ea typeface="微软雅黑" panose="020B0503020204020204" pitchFamily="34" charset="-122"/>
                </a:rPr>
                <a:t>01</a:t>
              </a:r>
              <a:r>
                <a:rPr lang="en-US" altLang="zh-CN" sz="1200">
                  <a:latin typeface="微软雅黑" panose="020B0503020204020204" pitchFamily="34" charset="-122"/>
                  <a:ea typeface="微软雅黑" panose="020B0503020204020204" pitchFamily="34" charset="-122"/>
                </a:rPr>
                <a:t>H</a:t>
              </a:r>
            </a:p>
          </p:txBody>
        </p:sp>
        <p:sp>
          <p:nvSpPr>
            <p:cNvPr id="101421" name="Rectangle 45"/>
            <p:cNvSpPr>
              <a:spLocks noChangeArrowheads="1"/>
            </p:cNvSpPr>
            <p:nvPr/>
          </p:nvSpPr>
          <p:spPr bwMode="auto">
            <a:xfrm>
              <a:off x="1488" y="1776"/>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Mem(Add)</a:t>
              </a:r>
              <a:endParaRPr lang="zh-CN" altLang="en-US" sz="1200">
                <a:latin typeface="微软雅黑" panose="020B0503020204020204" pitchFamily="34" charset="-122"/>
                <a:ea typeface="微软雅黑" panose="020B0503020204020204" pitchFamily="34" charset="-122"/>
              </a:endParaRPr>
            </a:p>
          </p:txBody>
        </p:sp>
        <p:sp>
          <p:nvSpPr>
            <p:cNvPr id="101422" name="Rectangle 46"/>
            <p:cNvSpPr>
              <a:spLocks noChangeArrowheads="1"/>
            </p:cNvSpPr>
            <p:nvPr/>
          </p:nvSpPr>
          <p:spPr bwMode="auto">
            <a:xfrm>
              <a:off x="912" y="196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latin typeface="微软雅黑" panose="020B0503020204020204" pitchFamily="34" charset="-122"/>
                  <a:ea typeface="微软雅黑" panose="020B0503020204020204" pitchFamily="34" charset="-122"/>
                </a:rPr>
                <a:t>02</a:t>
              </a:r>
              <a:r>
                <a:rPr lang="en-US" altLang="zh-CN" sz="1200">
                  <a:latin typeface="微软雅黑" panose="020B0503020204020204" pitchFamily="34" charset="-122"/>
                  <a:ea typeface="微软雅黑" panose="020B0503020204020204" pitchFamily="34" charset="-122"/>
                </a:rPr>
                <a:t>H</a:t>
              </a:r>
            </a:p>
          </p:txBody>
        </p:sp>
        <p:sp>
          <p:nvSpPr>
            <p:cNvPr id="101423" name="Rectangle 47"/>
            <p:cNvSpPr>
              <a:spLocks noChangeArrowheads="1"/>
            </p:cNvSpPr>
            <p:nvPr/>
          </p:nvSpPr>
          <p:spPr bwMode="auto">
            <a:xfrm>
              <a:off x="1488" y="1968"/>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(AC) — Mem(Add)</a:t>
              </a:r>
              <a:endParaRPr lang="zh-CN" altLang="en-US" sz="1200">
                <a:latin typeface="微软雅黑" panose="020B0503020204020204" pitchFamily="34" charset="-122"/>
                <a:ea typeface="微软雅黑" panose="020B0503020204020204" pitchFamily="34" charset="-122"/>
              </a:endParaRPr>
            </a:p>
          </p:txBody>
        </p:sp>
        <p:sp>
          <p:nvSpPr>
            <p:cNvPr id="101424" name="Rectangle 48"/>
            <p:cNvSpPr>
              <a:spLocks noChangeArrowheads="1"/>
            </p:cNvSpPr>
            <p:nvPr/>
          </p:nvSpPr>
          <p:spPr bwMode="auto">
            <a:xfrm>
              <a:off x="336" y="1392"/>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FF0000"/>
                  </a:solidFill>
                  <a:latin typeface="微软雅黑" panose="020B0503020204020204" pitchFamily="34" charset="-122"/>
                  <a:ea typeface="微软雅黑" panose="020B0503020204020204" pitchFamily="34" charset="-122"/>
                </a:rPr>
                <a:t>指令</a:t>
              </a:r>
            </a:p>
          </p:txBody>
        </p:sp>
        <p:sp>
          <p:nvSpPr>
            <p:cNvPr id="101425" name="Rectangle 49"/>
            <p:cNvSpPr>
              <a:spLocks noChangeArrowheads="1"/>
            </p:cNvSpPr>
            <p:nvPr/>
          </p:nvSpPr>
          <p:spPr bwMode="auto">
            <a:xfrm>
              <a:off x="336" y="1584"/>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dirty="0">
                  <a:latin typeface="微软雅黑" panose="020B0503020204020204" pitchFamily="34" charset="-122"/>
                  <a:ea typeface="微软雅黑" panose="020B0503020204020204" pitchFamily="34" charset="-122"/>
                </a:rPr>
                <a:t>ADD</a:t>
              </a:r>
            </a:p>
          </p:txBody>
        </p:sp>
        <p:sp>
          <p:nvSpPr>
            <p:cNvPr id="101426" name="Rectangle 50"/>
            <p:cNvSpPr>
              <a:spLocks noChangeArrowheads="1"/>
            </p:cNvSpPr>
            <p:nvPr/>
          </p:nvSpPr>
          <p:spPr bwMode="auto">
            <a:xfrm>
              <a:off x="336" y="177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LD</a:t>
              </a:r>
            </a:p>
          </p:txBody>
        </p:sp>
        <p:sp>
          <p:nvSpPr>
            <p:cNvPr id="101427" name="Rectangle 51"/>
            <p:cNvSpPr>
              <a:spLocks noChangeArrowheads="1"/>
            </p:cNvSpPr>
            <p:nvPr/>
          </p:nvSpPr>
          <p:spPr bwMode="auto">
            <a:xfrm>
              <a:off x="336" y="196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SUB</a:t>
              </a:r>
            </a:p>
          </p:txBody>
        </p:sp>
        <p:sp>
          <p:nvSpPr>
            <p:cNvPr id="101428" name="Rectangle 52"/>
            <p:cNvSpPr>
              <a:spLocks noChangeArrowheads="1"/>
            </p:cNvSpPr>
            <p:nvPr/>
          </p:nvSpPr>
          <p:spPr bwMode="auto">
            <a:xfrm>
              <a:off x="912" y="2160"/>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latin typeface="微软雅黑" panose="020B0503020204020204" pitchFamily="34" charset="-122"/>
                  <a:ea typeface="微软雅黑" panose="020B0503020204020204" pitchFamily="34" charset="-122"/>
                </a:rPr>
                <a:t>03</a:t>
              </a:r>
              <a:r>
                <a:rPr lang="en-US" altLang="zh-CN" sz="1200">
                  <a:latin typeface="微软雅黑" panose="020B0503020204020204" pitchFamily="34" charset="-122"/>
                  <a:ea typeface="微软雅黑" panose="020B0503020204020204" pitchFamily="34" charset="-122"/>
                </a:rPr>
                <a:t>H</a:t>
              </a:r>
            </a:p>
          </p:txBody>
        </p:sp>
        <p:sp>
          <p:nvSpPr>
            <p:cNvPr id="101429" name="Rectangle 53"/>
            <p:cNvSpPr>
              <a:spLocks noChangeArrowheads="1"/>
            </p:cNvSpPr>
            <p:nvPr/>
          </p:nvSpPr>
          <p:spPr bwMode="auto">
            <a:xfrm>
              <a:off x="1488" y="2160"/>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(AC)×Mem(Add)</a:t>
              </a:r>
              <a:endParaRPr lang="zh-CN" altLang="en-US" sz="1200">
                <a:latin typeface="微软雅黑" panose="020B0503020204020204" pitchFamily="34" charset="-122"/>
                <a:ea typeface="微软雅黑" panose="020B0503020204020204" pitchFamily="34" charset="-122"/>
              </a:endParaRPr>
            </a:p>
          </p:txBody>
        </p:sp>
        <p:sp>
          <p:nvSpPr>
            <p:cNvPr id="101430" name="Rectangle 54"/>
            <p:cNvSpPr>
              <a:spLocks noChangeArrowheads="1"/>
            </p:cNvSpPr>
            <p:nvPr/>
          </p:nvSpPr>
          <p:spPr bwMode="auto">
            <a:xfrm>
              <a:off x="336" y="2160"/>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MUL</a:t>
              </a:r>
            </a:p>
          </p:txBody>
        </p:sp>
        <p:sp>
          <p:nvSpPr>
            <p:cNvPr id="101431" name="Rectangle 55"/>
            <p:cNvSpPr>
              <a:spLocks noChangeArrowheads="1"/>
            </p:cNvSpPr>
            <p:nvPr/>
          </p:nvSpPr>
          <p:spPr bwMode="auto">
            <a:xfrm>
              <a:off x="912" y="2352"/>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latin typeface="微软雅黑" panose="020B0503020204020204" pitchFamily="34" charset="-122"/>
                  <a:ea typeface="微软雅黑" panose="020B0503020204020204" pitchFamily="34" charset="-122"/>
                </a:rPr>
                <a:t>04</a:t>
              </a:r>
              <a:r>
                <a:rPr lang="en-US" altLang="zh-CN" sz="1200">
                  <a:latin typeface="微软雅黑" panose="020B0503020204020204" pitchFamily="34" charset="-122"/>
                  <a:ea typeface="微软雅黑" panose="020B0503020204020204" pitchFamily="34" charset="-122"/>
                </a:rPr>
                <a:t>H</a:t>
              </a:r>
            </a:p>
          </p:txBody>
        </p:sp>
        <p:sp>
          <p:nvSpPr>
            <p:cNvPr id="101432" name="Rectangle 56"/>
            <p:cNvSpPr>
              <a:spLocks noChangeArrowheads="1"/>
            </p:cNvSpPr>
            <p:nvPr/>
          </p:nvSpPr>
          <p:spPr bwMode="auto">
            <a:xfrm>
              <a:off x="1488" y="2352"/>
              <a:ext cx="1920"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Mem(Add)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(AC)</a:t>
              </a:r>
              <a:endParaRPr lang="zh-CN" altLang="en-US" sz="1200">
                <a:latin typeface="微软雅黑" panose="020B0503020204020204" pitchFamily="34" charset="-122"/>
                <a:ea typeface="微软雅黑" panose="020B0503020204020204" pitchFamily="34" charset="-122"/>
              </a:endParaRPr>
            </a:p>
          </p:txBody>
        </p:sp>
        <p:sp>
          <p:nvSpPr>
            <p:cNvPr id="101433" name="Rectangle 57"/>
            <p:cNvSpPr>
              <a:spLocks noChangeArrowheads="1"/>
            </p:cNvSpPr>
            <p:nvPr/>
          </p:nvSpPr>
          <p:spPr bwMode="auto">
            <a:xfrm>
              <a:off x="336" y="2352"/>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ST</a:t>
              </a:r>
            </a:p>
          </p:txBody>
        </p:sp>
      </p:grpSp>
      <p:grpSp>
        <p:nvGrpSpPr>
          <p:cNvPr id="101458" name="Group 82"/>
          <p:cNvGrpSpPr>
            <a:grpSpLocks/>
          </p:cNvGrpSpPr>
          <p:nvPr/>
        </p:nvGrpSpPr>
        <p:grpSpPr bwMode="auto">
          <a:xfrm>
            <a:off x="3292078" y="3473053"/>
            <a:ext cx="2746772" cy="1956197"/>
            <a:chOff x="909" y="2197"/>
            <a:chExt cx="2307" cy="1643"/>
          </a:xfrm>
        </p:grpSpPr>
        <p:sp>
          <p:nvSpPr>
            <p:cNvPr id="101434" name="Text Box 58"/>
            <p:cNvSpPr txBox="1">
              <a:spLocks noChangeArrowheads="1"/>
            </p:cNvSpPr>
            <p:nvPr/>
          </p:nvSpPr>
          <p:spPr bwMode="auto">
            <a:xfrm>
              <a:off x="909" y="2197"/>
              <a:ext cx="1392" cy="310"/>
            </a:xfrm>
            <a:prstGeom prst="rect">
              <a:avLst/>
            </a:prstGeom>
            <a:noFill/>
            <a:ln w="12700">
              <a:noFill/>
              <a:miter lim="800000"/>
              <a:headEnd/>
              <a:tailEnd/>
            </a:ln>
            <a:effectLst/>
          </p:spPr>
          <p:txBody>
            <a:bodyPr wrap="square">
              <a:spAutoFit/>
            </a:bodyPr>
            <a:lstStyle/>
            <a:p>
              <a:pPr>
                <a:lnSpc>
                  <a:spcPct val="100000"/>
                </a:lnSpc>
                <a:spcBef>
                  <a:spcPct val="50000"/>
                </a:spcBef>
                <a:buClrTx/>
                <a:buSzTx/>
                <a:buFontTx/>
                <a:buNone/>
              </a:pPr>
              <a:r>
                <a:rPr lang="zh-CN" altLang="en-US" dirty="0">
                  <a:solidFill>
                    <a:srgbClr val="001ADC"/>
                  </a:solidFill>
                  <a:latin typeface="微软雅黑" panose="020B0503020204020204" pitchFamily="34" charset="-122"/>
                  <a:ea typeface="微软雅黑" panose="020B0503020204020204" pitchFamily="34" charset="-122"/>
                </a:rPr>
                <a:t> 程序如下</a:t>
              </a:r>
            </a:p>
          </p:txBody>
        </p:sp>
        <p:sp>
          <p:nvSpPr>
            <p:cNvPr id="101437" name="Rectangle 61"/>
            <p:cNvSpPr>
              <a:spLocks noChangeArrowheads="1"/>
            </p:cNvSpPr>
            <p:nvPr/>
          </p:nvSpPr>
          <p:spPr bwMode="auto">
            <a:xfrm>
              <a:off x="1536" y="249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001ADC"/>
                  </a:solidFill>
                  <a:latin typeface="微软雅黑" panose="020B0503020204020204" pitchFamily="34" charset="-122"/>
                  <a:ea typeface="微软雅黑" panose="020B0503020204020204" pitchFamily="34" charset="-122"/>
                </a:rPr>
                <a:t>代码</a:t>
              </a:r>
            </a:p>
          </p:txBody>
        </p:sp>
        <p:sp>
          <p:nvSpPr>
            <p:cNvPr id="101438" name="Rectangle 62"/>
            <p:cNvSpPr>
              <a:spLocks noChangeArrowheads="1"/>
            </p:cNvSpPr>
            <p:nvPr/>
          </p:nvSpPr>
          <p:spPr bwMode="auto">
            <a:xfrm>
              <a:off x="2112" y="2496"/>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endParaRPr lang="zh-CN" altLang="en-US">
                <a:latin typeface="微软雅黑" panose="020B0503020204020204" pitchFamily="34" charset="-122"/>
                <a:ea typeface="微软雅黑" panose="020B0503020204020204" pitchFamily="34" charset="-122"/>
              </a:endParaRPr>
            </a:p>
          </p:txBody>
        </p:sp>
        <p:sp>
          <p:nvSpPr>
            <p:cNvPr id="101439" name="Rectangle 63"/>
            <p:cNvSpPr>
              <a:spLocks noChangeArrowheads="1"/>
            </p:cNvSpPr>
            <p:nvPr/>
          </p:nvSpPr>
          <p:spPr bwMode="auto">
            <a:xfrm>
              <a:off x="1536" y="268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0112</a:t>
              </a:r>
              <a:r>
                <a:rPr lang="en-US" altLang="zh-CN" sz="1200">
                  <a:solidFill>
                    <a:srgbClr val="001ADC"/>
                  </a:solidFill>
                  <a:latin typeface="微软雅黑" panose="020B0503020204020204" pitchFamily="34" charset="-122"/>
                  <a:ea typeface="微软雅黑" panose="020B0503020204020204" pitchFamily="34" charset="-122"/>
                </a:rPr>
                <a:t>H</a:t>
              </a:r>
            </a:p>
          </p:txBody>
        </p:sp>
        <p:sp>
          <p:nvSpPr>
            <p:cNvPr id="101440" name="Rectangle 64"/>
            <p:cNvSpPr>
              <a:spLocks noChangeArrowheads="1"/>
            </p:cNvSpPr>
            <p:nvPr/>
          </p:nvSpPr>
          <p:spPr bwMode="auto">
            <a:xfrm>
              <a:off x="2112" y="2688"/>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a</a:t>
              </a:r>
            </a:p>
          </p:txBody>
        </p:sp>
        <p:sp>
          <p:nvSpPr>
            <p:cNvPr id="101441" name="Rectangle 65"/>
            <p:cNvSpPr>
              <a:spLocks noChangeArrowheads="1"/>
            </p:cNvSpPr>
            <p:nvPr/>
          </p:nvSpPr>
          <p:spPr bwMode="auto">
            <a:xfrm>
              <a:off x="1536" y="2880"/>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0318</a:t>
              </a:r>
              <a:r>
                <a:rPr lang="en-US" altLang="zh-CN" sz="1200">
                  <a:solidFill>
                    <a:srgbClr val="001ADC"/>
                  </a:solidFill>
                  <a:latin typeface="微软雅黑" panose="020B0503020204020204" pitchFamily="34" charset="-122"/>
                  <a:ea typeface="微软雅黑" panose="020B0503020204020204" pitchFamily="34" charset="-122"/>
                </a:rPr>
                <a:t>H</a:t>
              </a:r>
            </a:p>
          </p:txBody>
        </p:sp>
        <p:sp>
          <p:nvSpPr>
            <p:cNvPr id="101442" name="Rectangle 66"/>
            <p:cNvSpPr>
              <a:spLocks noChangeArrowheads="1"/>
            </p:cNvSpPr>
            <p:nvPr/>
          </p:nvSpPr>
          <p:spPr bwMode="auto">
            <a:xfrm>
              <a:off x="2112" y="2880"/>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 </a:t>
              </a:r>
              <a:r>
                <a:rPr lang="en-US" altLang="zh-CN" sz="1200">
                  <a:latin typeface="微软雅黑" panose="020B0503020204020204" pitchFamily="34" charset="-122"/>
                  <a:ea typeface="微软雅黑" panose="020B0503020204020204" pitchFamily="34" charset="-122"/>
                </a:rPr>
                <a:t>ax</a:t>
              </a:r>
              <a:endParaRPr lang="zh-CN" altLang="en-US" sz="1200">
                <a:latin typeface="微软雅黑" panose="020B0503020204020204" pitchFamily="34" charset="-122"/>
                <a:ea typeface="微软雅黑" panose="020B0503020204020204" pitchFamily="34" charset="-122"/>
              </a:endParaRPr>
            </a:p>
          </p:txBody>
        </p:sp>
        <p:sp>
          <p:nvSpPr>
            <p:cNvPr id="101443" name="Rectangle 67"/>
            <p:cNvSpPr>
              <a:spLocks noChangeArrowheads="1"/>
            </p:cNvSpPr>
            <p:nvPr/>
          </p:nvSpPr>
          <p:spPr bwMode="auto">
            <a:xfrm>
              <a:off x="1536" y="3072"/>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solidFill>
                    <a:srgbClr val="001ADC"/>
                  </a:solidFill>
                  <a:latin typeface="微软雅黑" panose="020B0503020204020204" pitchFamily="34" charset="-122"/>
                  <a:ea typeface="微软雅黑" panose="020B0503020204020204" pitchFamily="34" charset="-122"/>
                </a:rPr>
                <a:t>0014H</a:t>
              </a:r>
            </a:p>
          </p:txBody>
        </p:sp>
        <p:sp>
          <p:nvSpPr>
            <p:cNvPr id="101444" name="Rectangle 68"/>
            <p:cNvSpPr>
              <a:spLocks noChangeArrowheads="1"/>
            </p:cNvSpPr>
            <p:nvPr/>
          </p:nvSpPr>
          <p:spPr bwMode="auto">
            <a:xfrm>
              <a:off x="2112" y="3072"/>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ax + b</a:t>
              </a:r>
              <a:endParaRPr lang="zh-CN" altLang="en-US" sz="1200">
                <a:latin typeface="微软雅黑" panose="020B0503020204020204" pitchFamily="34" charset="-122"/>
                <a:ea typeface="微软雅黑" panose="020B0503020204020204" pitchFamily="34" charset="-122"/>
              </a:endParaRPr>
            </a:p>
          </p:txBody>
        </p:sp>
        <p:sp>
          <p:nvSpPr>
            <p:cNvPr id="101445" name="Rectangle 69"/>
            <p:cNvSpPr>
              <a:spLocks noChangeArrowheads="1"/>
            </p:cNvSpPr>
            <p:nvPr/>
          </p:nvSpPr>
          <p:spPr bwMode="auto">
            <a:xfrm>
              <a:off x="960" y="249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FF0000"/>
                  </a:solidFill>
                  <a:latin typeface="微软雅黑" panose="020B0503020204020204" pitchFamily="34" charset="-122"/>
                  <a:ea typeface="微软雅黑" panose="020B0503020204020204" pitchFamily="34" charset="-122"/>
                </a:rPr>
                <a:t>指令</a:t>
              </a:r>
            </a:p>
          </p:txBody>
        </p:sp>
        <p:sp>
          <p:nvSpPr>
            <p:cNvPr id="101446" name="Rectangle 70"/>
            <p:cNvSpPr>
              <a:spLocks noChangeArrowheads="1"/>
            </p:cNvSpPr>
            <p:nvPr/>
          </p:nvSpPr>
          <p:spPr bwMode="auto">
            <a:xfrm>
              <a:off x="960" y="268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LD  a</a:t>
              </a:r>
              <a:endParaRPr lang="zh-CN" altLang="en-US" sz="1200">
                <a:latin typeface="微软雅黑" panose="020B0503020204020204" pitchFamily="34" charset="-122"/>
                <a:ea typeface="微软雅黑" panose="020B0503020204020204" pitchFamily="34" charset="-122"/>
              </a:endParaRPr>
            </a:p>
          </p:txBody>
        </p:sp>
        <p:sp>
          <p:nvSpPr>
            <p:cNvPr id="101447" name="Rectangle 71"/>
            <p:cNvSpPr>
              <a:spLocks noChangeArrowheads="1"/>
            </p:cNvSpPr>
            <p:nvPr/>
          </p:nvSpPr>
          <p:spPr bwMode="auto">
            <a:xfrm>
              <a:off x="960" y="2880"/>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MUL x</a:t>
              </a:r>
            </a:p>
          </p:txBody>
        </p:sp>
        <p:sp>
          <p:nvSpPr>
            <p:cNvPr id="101448" name="Rectangle 72"/>
            <p:cNvSpPr>
              <a:spLocks noChangeArrowheads="1"/>
            </p:cNvSpPr>
            <p:nvPr/>
          </p:nvSpPr>
          <p:spPr bwMode="auto">
            <a:xfrm>
              <a:off x="960" y="3072"/>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ADD b</a:t>
              </a:r>
            </a:p>
          </p:txBody>
        </p:sp>
        <p:sp>
          <p:nvSpPr>
            <p:cNvPr id="101449" name="Rectangle 73"/>
            <p:cNvSpPr>
              <a:spLocks noChangeArrowheads="1"/>
            </p:cNvSpPr>
            <p:nvPr/>
          </p:nvSpPr>
          <p:spPr bwMode="auto">
            <a:xfrm>
              <a:off x="1536" y="3264"/>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0318</a:t>
              </a:r>
              <a:r>
                <a:rPr lang="en-US" altLang="zh-CN" sz="1200">
                  <a:solidFill>
                    <a:srgbClr val="001ADC"/>
                  </a:solidFill>
                  <a:latin typeface="微软雅黑" panose="020B0503020204020204" pitchFamily="34" charset="-122"/>
                  <a:ea typeface="微软雅黑" panose="020B0503020204020204" pitchFamily="34" charset="-122"/>
                </a:rPr>
                <a:t>H</a:t>
              </a:r>
            </a:p>
          </p:txBody>
        </p:sp>
        <p:sp>
          <p:nvSpPr>
            <p:cNvPr id="101450" name="Rectangle 74"/>
            <p:cNvSpPr>
              <a:spLocks noChangeArrowheads="1"/>
            </p:cNvSpPr>
            <p:nvPr/>
          </p:nvSpPr>
          <p:spPr bwMode="auto">
            <a:xfrm>
              <a:off x="2112" y="3264"/>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ax</a:t>
              </a:r>
              <a:r>
                <a:rPr lang="en-US" altLang="zh-CN" sz="1200" baseline="30000">
                  <a:latin typeface="微软雅黑" panose="020B0503020204020204" pitchFamily="34" charset="-122"/>
                  <a:ea typeface="微软雅黑" panose="020B0503020204020204" pitchFamily="34" charset="-122"/>
                  <a:sym typeface="Wingdings" pitchFamily="2" charset="2"/>
                </a:rPr>
                <a:t>2</a:t>
              </a:r>
              <a:r>
                <a:rPr lang="en-US" altLang="zh-CN" sz="1200">
                  <a:latin typeface="微软雅黑" panose="020B0503020204020204" pitchFamily="34" charset="-122"/>
                  <a:ea typeface="微软雅黑" panose="020B0503020204020204" pitchFamily="34" charset="-122"/>
                  <a:sym typeface="Wingdings" pitchFamily="2" charset="2"/>
                </a:rPr>
                <a:t>+bx</a:t>
              </a:r>
              <a:endParaRPr lang="zh-CN" altLang="en-US" sz="1200">
                <a:latin typeface="微软雅黑" panose="020B0503020204020204" pitchFamily="34" charset="-122"/>
                <a:ea typeface="微软雅黑" panose="020B0503020204020204" pitchFamily="34" charset="-122"/>
              </a:endParaRPr>
            </a:p>
          </p:txBody>
        </p:sp>
        <p:sp>
          <p:nvSpPr>
            <p:cNvPr id="101451" name="Rectangle 75"/>
            <p:cNvSpPr>
              <a:spLocks noChangeArrowheads="1"/>
            </p:cNvSpPr>
            <p:nvPr/>
          </p:nvSpPr>
          <p:spPr bwMode="auto">
            <a:xfrm>
              <a:off x="960" y="3264"/>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MUL x</a:t>
              </a:r>
            </a:p>
          </p:txBody>
        </p:sp>
        <p:sp>
          <p:nvSpPr>
            <p:cNvPr id="101452" name="Rectangle 76"/>
            <p:cNvSpPr>
              <a:spLocks noChangeArrowheads="1"/>
            </p:cNvSpPr>
            <p:nvPr/>
          </p:nvSpPr>
          <p:spPr bwMode="auto">
            <a:xfrm>
              <a:off x="1536" y="345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latin typeface="微软雅黑" panose="020B0503020204020204" pitchFamily="34" charset="-122"/>
                  <a:ea typeface="微软雅黑" panose="020B0503020204020204" pitchFamily="34" charset="-122"/>
                </a:rPr>
                <a:t>0216</a:t>
              </a:r>
              <a:r>
                <a:rPr lang="en-US" altLang="zh-CN" sz="1200">
                  <a:solidFill>
                    <a:srgbClr val="001ADC"/>
                  </a:solidFill>
                  <a:latin typeface="微软雅黑" panose="020B0503020204020204" pitchFamily="34" charset="-122"/>
                  <a:ea typeface="微软雅黑" panose="020B0503020204020204" pitchFamily="34" charset="-122"/>
                </a:rPr>
                <a:t>H</a:t>
              </a:r>
            </a:p>
          </p:txBody>
        </p:sp>
        <p:sp>
          <p:nvSpPr>
            <p:cNvPr id="101453" name="Rectangle 77"/>
            <p:cNvSpPr>
              <a:spLocks noChangeArrowheads="1"/>
            </p:cNvSpPr>
            <p:nvPr/>
          </p:nvSpPr>
          <p:spPr bwMode="auto">
            <a:xfrm>
              <a:off x="2112" y="3456"/>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AC </a:t>
              </a:r>
              <a:r>
                <a:rPr lang="en-US" altLang="zh-CN" sz="1200">
                  <a:latin typeface="微软雅黑" panose="020B0503020204020204" pitchFamily="34" charset="-122"/>
                  <a:ea typeface="微软雅黑" panose="020B0503020204020204" pitchFamily="34" charset="-122"/>
                  <a:sym typeface="Wingdings" pitchFamily="2" charset="2"/>
                </a:rPr>
                <a:t>ax</a:t>
              </a:r>
              <a:r>
                <a:rPr lang="en-US" altLang="zh-CN" sz="1200" baseline="30000">
                  <a:latin typeface="微软雅黑" panose="020B0503020204020204" pitchFamily="34" charset="-122"/>
                  <a:ea typeface="微软雅黑" panose="020B0503020204020204" pitchFamily="34" charset="-122"/>
                  <a:sym typeface="Wingdings" pitchFamily="2" charset="2"/>
                </a:rPr>
                <a:t>2</a:t>
              </a:r>
              <a:r>
                <a:rPr lang="en-US" altLang="zh-CN" sz="1200">
                  <a:latin typeface="微软雅黑" panose="020B0503020204020204" pitchFamily="34" charset="-122"/>
                  <a:ea typeface="微软雅黑" panose="020B0503020204020204" pitchFamily="34" charset="-122"/>
                  <a:sym typeface="Wingdings" pitchFamily="2" charset="2"/>
                </a:rPr>
                <a:t> + bx - c</a:t>
              </a:r>
              <a:endParaRPr lang="zh-CN" altLang="en-US" sz="1200">
                <a:latin typeface="微软雅黑" panose="020B0503020204020204" pitchFamily="34" charset="-122"/>
                <a:ea typeface="微软雅黑" panose="020B0503020204020204" pitchFamily="34" charset="-122"/>
              </a:endParaRPr>
            </a:p>
          </p:txBody>
        </p:sp>
        <p:sp>
          <p:nvSpPr>
            <p:cNvPr id="101454" name="Rectangle 78"/>
            <p:cNvSpPr>
              <a:spLocks noChangeArrowheads="1"/>
            </p:cNvSpPr>
            <p:nvPr/>
          </p:nvSpPr>
          <p:spPr bwMode="auto">
            <a:xfrm>
              <a:off x="960" y="345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SUB c</a:t>
              </a:r>
            </a:p>
          </p:txBody>
        </p:sp>
        <p:sp>
          <p:nvSpPr>
            <p:cNvPr id="101455" name="Rectangle 79"/>
            <p:cNvSpPr>
              <a:spLocks noChangeArrowheads="1"/>
            </p:cNvSpPr>
            <p:nvPr/>
          </p:nvSpPr>
          <p:spPr bwMode="auto">
            <a:xfrm>
              <a:off x="1536" y="364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solidFill>
                    <a:srgbClr val="001ADC"/>
                  </a:solidFill>
                  <a:latin typeface="微软雅黑" panose="020B0503020204020204" pitchFamily="34" charset="-122"/>
                  <a:ea typeface="微软雅黑" panose="020B0503020204020204" pitchFamily="34" charset="-122"/>
                </a:rPr>
                <a:t>0410H</a:t>
              </a:r>
            </a:p>
          </p:txBody>
        </p:sp>
        <p:sp>
          <p:nvSpPr>
            <p:cNvPr id="101456" name="Rectangle 80"/>
            <p:cNvSpPr>
              <a:spLocks noChangeArrowheads="1"/>
            </p:cNvSpPr>
            <p:nvPr/>
          </p:nvSpPr>
          <p:spPr bwMode="auto">
            <a:xfrm>
              <a:off x="2112" y="3648"/>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Mem </a:t>
              </a:r>
              <a:r>
                <a:rPr lang="en-US" altLang="zh-CN" sz="1200">
                  <a:latin typeface="微软雅黑" panose="020B0503020204020204" pitchFamily="34" charset="-122"/>
                  <a:ea typeface="微软雅黑" panose="020B0503020204020204" pitchFamily="34" charset="-122"/>
                  <a:sym typeface="Wingdings" pitchFamily="2" charset="2"/>
                </a:rPr>
                <a:t></a:t>
              </a:r>
              <a:r>
                <a:rPr lang="en-US" altLang="zh-CN" sz="1200">
                  <a:latin typeface="微软雅黑" panose="020B0503020204020204" pitchFamily="34" charset="-122"/>
                  <a:ea typeface="微软雅黑" panose="020B0503020204020204" pitchFamily="34" charset="-122"/>
                </a:rPr>
                <a:t> (AC)</a:t>
              </a:r>
              <a:endParaRPr lang="zh-CN" altLang="en-US" sz="1200">
                <a:latin typeface="微软雅黑" panose="020B0503020204020204" pitchFamily="34" charset="-122"/>
                <a:ea typeface="微软雅黑" panose="020B0503020204020204" pitchFamily="34" charset="-122"/>
              </a:endParaRPr>
            </a:p>
          </p:txBody>
        </p:sp>
        <p:sp>
          <p:nvSpPr>
            <p:cNvPr id="101457" name="Rectangle 81"/>
            <p:cNvSpPr>
              <a:spLocks noChangeArrowheads="1"/>
            </p:cNvSpPr>
            <p:nvPr/>
          </p:nvSpPr>
          <p:spPr bwMode="auto">
            <a:xfrm>
              <a:off x="960" y="364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latin typeface="微软雅黑" panose="020B0503020204020204" pitchFamily="34" charset="-122"/>
                  <a:ea typeface="微软雅黑" panose="020B0503020204020204" pitchFamily="34" charset="-122"/>
                </a:rPr>
                <a:t>ST  y</a:t>
              </a:r>
            </a:p>
          </p:txBody>
        </p:sp>
      </p:grpSp>
      <p:sp>
        <p:nvSpPr>
          <p:cNvPr id="76" name="Rectangle 2"/>
          <p:cNvSpPr txBox="1">
            <a:spLocks noChangeArrowheads="1"/>
          </p:cNvSpPr>
          <p:nvPr/>
        </p:nvSpPr>
        <p:spPr bwMode="auto">
          <a:xfrm>
            <a:off x="0" y="252000"/>
            <a:ext cx="1631504" cy="983665"/>
          </a:xfrm>
          <a:prstGeom prst="rect">
            <a:avLst/>
          </a:prstGeom>
          <a:noFill/>
          <a:ln w="12700">
            <a:noFill/>
            <a:miter lim="800000"/>
            <a:headEnd/>
            <a:tailEnd/>
          </a:ln>
        </p:spPr>
        <p:txBody>
          <a:bodyPr vert="horz" wrap="none" lIns="63500" tIns="25400" rIns="63500" bIns="25400" numCol="1" anchor="t" anchorCtr="0" compatLnSpc="1">
            <a:prstTxWarp prst="textNoShape">
              <a:avLst/>
            </a:prstTxWarp>
            <a:normAutofit/>
          </a:bodyPr>
          <a:lstStyle>
            <a:lvl1pPr algn="l" rtl="0" eaLnBrk="1" fontAlgn="base" hangingPunct="1">
              <a:lnSpc>
                <a:spcPct val="87000"/>
              </a:lnSpc>
              <a:spcBef>
                <a:spcPct val="0"/>
              </a:spcBef>
              <a:spcAft>
                <a:spcPct val="0"/>
              </a:spcAft>
              <a:defRPr sz="1800" b="1" i="0">
                <a:solidFill>
                  <a:srgbClr val="FF0000"/>
                </a:solidFill>
                <a:latin typeface="+mj-lt"/>
                <a:ea typeface="+mj-ea"/>
                <a:cs typeface="楷体_GB2312"/>
              </a:defRPr>
            </a:lvl1pPr>
            <a:lvl2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2pPr>
            <a:lvl3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3pPr>
            <a:lvl4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4pPr>
            <a:lvl5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5pPr>
            <a:lvl6pPr marL="3429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6pPr>
            <a:lvl7pPr marL="6858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7pPr>
            <a:lvl8pPr marL="10287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8pPr>
            <a:lvl9pPr marL="13716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9pPr>
          </a:lstStyle>
          <a:p>
            <a:pPr>
              <a:buNone/>
            </a:pPr>
            <a:r>
              <a:rPr lang="en-US" altLang="zh-CN" sz="2400" dirty="0">
                <a:latin typeface="+mn-lt"/>
                <a:ea typeface="宋体" pitchFamily="2" charset="-122"/>
              </a:rPr>
              <a:t>  </a:t>
            </a:r>
            <a:r>
              <a:rPr lang="zh-CN" altLang="en-US" sz="2400" dirty="0">
                <a:latin typeface="+mn-lt"/>
                <a:ea typeface="宋体" pitchFamily="2" charset="-122"/>
              </a:rPr>
              <a:t>例</a:t>
            </a:r>
            <a:r>
              <a:rPr lang="en-US" altLang="zh-CN" sz="2400" dirty="0">
                <a:latin typeface="+mn-lt"/>
                <a:ea typeface="宋体" pitchFamily="2" charset="-122"/>
              </a:rPr>
              <a:t>1 </a:t>
            </a:r>
          </a:p>
        </p:txBody>
      </p:sp>
    </p:spTree>
    <p:extLst>
      <p:ext uri="{BB962C8B-B14F-4D97-AF65-F5344CB8AC3E}">
        <p14:creationId xmlns:p14="http://schemas.microsoft.com/office/powerpoint/2010/main" val="98242834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01458"/>
                                        </p:tgtEl>
                                        <p:attrNameLst>
                                          <p:attrName>style.visibility</p:attrName>
                                        </p:attrNameLst>
                                      </p:cBhvr>
                                      <p:to>
                                        <p:strVal val="visible"/>
                                      </p:to>
                                    </p:set>
                                    <p:anim calcmode="lin" valueType="num">
                                      <p:cBhvr additive="base">
                                        <p:cTn id="7" dur="500" fill="hold"/>
                                        <p:tgtEl>
                                          <p:spTgt spid="101458"/>
                                        </p:tgtEl>
                                        <p:attrNameLst>
                                          <p:attrName>ppt_x</p:attrName>
                                        </p:attrNameLst>
                                      </p:cBhvr>
                                      <p:tavLst>
                                        <p:tav tm="0">
                                          <p:val>
                                            <p:strVal val="0-#ppt_w/2"/>
                                          </p:val>
                                        </p:tav>
                                        <p:tav tm="100000">
                                          <p:val>
                                            <p:strVal val="#ppt_x"/>
                                          </p:val>
                                        </p:tav>
                                      </p:tavLst>
                                    </p:anim>
                                    <p:anim calcmode="lin" valueType="num">
                                      <p:cBhvr additive="base">
                                        <p:cTn id="8" dur="500" fill="hold"/>
                                        <p:tgtEl>
                                          <p:spTgt spid="1014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6675" name="Group 3"/>
          <p:cNvGrpSpPr>
            <a:grpSpLocks/>
          </p:cNvGrpSpPr>
          <p:nvPr/>
        </p:nvGrpSpPr>
        <p:grpSpPr bwMode="auto">
          <a:xfrm>
            <a:off x="6350274" y="1657350"/>
            <a:ext cx="2075260" cy="3314700"/>
            <a:chOff x="2976" y="672"/>
            <a:chExt cx="1743" cy="2784"/>
          </a:xfrm>
        </p:grpSpPr>
        <p:sp>
          <p:nvSpPr>
            <p:cNvPr id="156676" name="Text Box 4"/>
            <p:cNvSpPr txBox="1">
              <a:spLocks noChangeArrowheads="1"/>
            </p:cNvSpPr>
            <p:nvPr/>
          </p:nvSpPr>
          <p:spPr bwMode="auto">
            <a:xfrm>
              <a:off x="4128" y="672"/>
              <a:ext cx="591" cy="233"/>
            </a:xfrm>
            <a:prstGeom prst="rect">
              <a:avLst/>
            </a:prstGeom>
            <a:noFill/>
            <a:ln w="12700">
              <a:noFill/>
              <a:miter lim="800000"/>
              <a:headEnd/>
              <a:tailEnd/>
            </a:ln>
            <a:effectLst/>
          </p:spPr>
          <p:txBody>
            <a:bodyPr>
              <a:spAutoFit/>
            </a:bodyPr>
            <a:lstStyle/>
            <a:p>
              <a:pPr>
                <a:lnSpc>
                  <a:spcPct val="100000"/>
                </a:lnSpc>
                <a:spcBef>
                  <a:spcPct val="50000"/>
                </a:spcBef>
                <a:buClrTx/>
                <a:buSzTx/>
                <a:buFontTx/>
                <a:buNone/>
              </a:pPr>
              <a:r>
                <a:rPr lang="zh-CN" altLang="en-US" sz="1200">
                  <a:solidFill>
                    <a:srgbClr val="FF0000"/>
                  </a:solidFill>
                </a:rPr>
                <a:t>地址</a:t>
              </a:r>
            </a:p>
          </p:txBody>
        </p:sp>
        <p:sp>
          <p:nvSpPr>
            <p:cNvPr id="156677" name="Rectangle 5"/>
            <p:cNvSpPr>
              <a:spLocks noChangeArrowheads="1"/>
            </p:cNvSpPr>
            <p:nvPr/>
          </p:nvSpPr>
          <p:spPr bwMode="auto">
            <a:xfrm>
              <a:off x="2976" y="960"/>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0112</a:t>
              </a:r>
              <a:r>
                <a:rPr lang="en-US" altLang="zh-CN" sz="1200">
                  <a:solidFill>
                    <a:schemeClr val="accent1"/>
                  </a:solidFill>
                </a:rPr>
                <a:t>H</a:t>
              </a:r>
            </a:p>
          </p:txBody>
        </p:sp>
        <p:sp>
          <p:nvSpPr>
            <p:cNvPr id="156678" name="Rectangle 6"/>
            <p:cNvSpPr>
              <a:spLocks noChangeArrowheads="1"/>
            </p:cNvSpPr>
            <p:nvPr/>
          </p:nvSpPr>
          <p:spPr bwMode="auto">
            <a:xfrm>
              <a:off x="2976" y="1152"/>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0318</a:t>
              </a:r>
              <a:r>
                <a:rPr lang="en-US" altLang="zh-CN" sz="1200">
                  <a:solidFill>
                    <a:schemeClr val="accent1"/>
                  </a:solidFill>
                </a:rPr>
                <a:t>H</a:t>
              </a:r>
            </a:p>
          </p:txBody>
        </p:sp>
        <p:sp>
          <p:nvSpPr>
            <p:cNvPr id="156679" name="Rectangle 7"/>
            <p:cNvSpPr>
              <a:spLocks noChangeArrowheads="1"/>
            </p:cNvSpPr>
            <p:nvPr/>
          </p:nvSpPr>
          <p:spPr bwMode="auto">
            <a:xfrm>
              <a:off x="2976" y="1344"/>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0014</a:t>
              </a:r>
              <a:r>
                <a:rPr lang="en-US" altLang="zh-CN" sz="1200">
                  <a:solidFill>
                    <a:schemeClr val="accent1"/>
                  </a:solidFill>
                </a:rPr>
                <a:t>H</a:t>
              </a:r>
            </a:p>
          </p:txBody>
        </p:sp>
        <p:sp>
          <p:nvSpPr>
            <p:cNvPr id="156680" name="Rectangle 8"/>
            <p:cNvSpPr>
              <a:spLocks noChangeArrowheads="1"/>
            </p:cNvSpPr>
            <p:nvPr/>
          </p:nvSpPr>
          <p:spPr bwMode="auto">
            <a:xfrm>
              <a:off x="2976" y="1536"/>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0318</a:t>
              </a:r>
              <a:r>
                <a:rPr lang="en-US" altLang="zh-CN" sz="1200">
                  <a:solidFill>
                    <a:schemeClr val="accent1"/>
                  </a:solidFill>
                </a:rPr>
                <a:t>H</a:t>
              </a:r>
            </a:p>
          </p:txBody>
        </p:sp>
        <p:sp>
          <p:nvSpPr>
            <p:cNvPr id="156681" name="Rectangle 9"/>
            <p:cNvSpPr>
              <a:spLocks noChangeArrowheads="1"/>
            </p:cNvSpPr>
            <p:nvPr/>
          </p:nvSpPr>
          <p:spPr bwMode="auto">
            <a:xfrm>
              <a:off x="2976" y="1728"/>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0216</a:t>
              </a:r>
              <a:r>
                <a:rPr lang="en-US" altLang="zh-CN" sz="1200">
                  <a:solidFill>
                    <a:schemeClr val="accent1"/>
                  </a:solidFill>
                </a:rPr>
                <a:t>H</a:t>
              </a:r>
            </a:p>
          </p:txBody>
        </p:sp>
        <p:sp>
          <p:nvSpPr>
            <p:cNvPr id="156682" name="Rectangle 10"/>
            <p:cNvSpPr>
              <a:spLocks noChangeArrowheads="1"/>
            </p:cNvSpPr>
            <p:nvPr/>
          </p:nvSpPr>
          <p:spPr bwMode="auto">
            <a:xfrm>
              <a:off x="2976" y="1920"/>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0410</a:t>
              </a:r>
              <a:r>
                <a:rPr lang="en-US" altLang="zh-CN" sz="1200">
                  <a:solidFill>
                    <a:schemeClr val="accent1"/>
                  </a:solidFill>
                </a:rPr>
                <a:t>H</a:t>
              </a:r>
            </a:p>
          </p:txBody>
        </p:sp>
        <p:sp>
          <p:nvSpPr>
            <p:cNvPr id="156683" name="Rectangle 11"/>
            <p:cNvSpPr>
              <a:spLocks noChangeArrowheads="1"/>
            </p:cNvSpPr>
            <p:nvPr/>
          </p:nvSpPr>
          <p:spPr bwMode="auto">
            <a:xfrm>
              <a:off x="2976" y="2112"/>
              <a:ext cx="1104" cy="192"/>
            </a:xfrm>
            <a:prstGeom prst="rect">
              <a:avLst/>
            </a:prstGeom>
            <a:noFill/>
            <a:ln w="12700">
              <a:solidFill>
                <a:schemeClr val="tx1"/>
              </a:solidFill>
              <a:miter lim="800000"/>
              <a:headEnd/>
              <a:tailEnd/>
            </a:ln>
            <a:effectLst/>
          </p:spPr>
          <p:txBody>
            <a:bodyPr wrap="none" anchor="ctr"/>
            <a:lstStyle/>
            <a:p>
              <a:endParaRPr lang="zh-CN" altLang="en-US"/>
            </a:p>
          </p:txBody>
        </p:sp>
        <p:sp>
          <p:nvSpPr>
            <p:cNvPr id="156684" name="Rectangle 12"/>
            <p:cNvSpPr>
              <a:spLocks noChangeArrowheads="1"/>
            </p:cNvSpPr>
            <p:nvPr/>
          </p:nvSpPr>
          <p:spPr bwMode="auto">
            <a:xfrm>
              <a:off x="2976" y="2304"/>
              <a:ext cx="1104" cy="192"/>
            </a:xfrm>
            <a:prstGeom prst="rect">
              <a:avLst/>
            </a:prstGeom>
            <a:noFill/>
            <a:ln w="12700">
              <a:solidFill>
                <a:schemeClr val="tx1"/>
              </a:solidFill>
              <a:miter lim="800000"/>
              <a:headEnd/>
              <a:tailEnd/>
            </a:ln>
            <a:effectLst/>
          </p:spPr>
          <p:txBody>
            <a:bodyPr wrap="none" anchor="ctr"/>
            <a:lstStyle/>
            <a:p>
              <a:endParaRPr lang="zh-CN" altLang="en-US"/>
            </a:p>
          </p:txBody>
        </p:sp>
        <p:sp>
          <p:nvSpPr>
            <p:cNvPr id="156685" name="Rectangle 13"/>
            <p:cNvSpPr>
              <a:spLocks noChangeArrowheads="1"/>
            </p:cNvSpPr>
            <p:nvPr/>
          </p:nvSpPr>
          <p:spPr bwMode="auto">
            <a:xfrm>
              <a:off x="2976" y="2496"/>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rPr>
                <a:t>结果</a:t>
              </a:r>
              <a:r>
                <a:rPr lang="en-US" altLang="zh-CN" sz="1200">
                  <a:solidFill>
                    <a:srgbClr val="001ADC"/>
                  </a:solidFill>
                </a:rPr>
                <a:t>y</a:t>
              </a:r>
              <a:endParaRPr lang="zh-CN" altLang="en-US" sz="1200">
                <a:solidFill>
                  <a:srgbClr val="001ADC"/>
                </a:solidFill>
              </a:endParaRPr>
            </a:p>
          </p:txBody>
        </p:sp>
        <p:sp>
          <p:nvSpPr>
            <p:cNvPr id="156686" name="Rectangle 14"/>
            <p:cNvSpPr>
              <a:spLocks noChangeArrowheads="1"/>
            </p:cNvSpPr>
            <p:nvPr/>
          </p:nvSpPr>
          <p:spPr bwMode="auto">
            <a:xfrm>
              <a:off x="2976" y="2688"/>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rPr>
                <a:t>值</a:t>
              </a:r>
              <a:r>
                <a:rPr lang="en-US" altLang="zh-CN" sz="1200">
                  <a:solidFill>
                    <a:srgbClr val="001ADC"/>
                  </a:solidFill>
                </a:rPr>
                <a:t>a</a:t>
              </a:r>
            </a:p>
          </p:txBody>
        </p:sp>
        <p:sp>
          <p:nvSpPr>
            <p:cNvPr id="156687" name="Rectangle 15"/>
            <p:cNvSpPr>
              <a:spLocks noChangeArrowheads="1"/>
            </p:cNvSpPr>
            <p:nvPr/>
          </p:nvSpPr>
          <p:spPr bwMode="auto">
            <a:xfrm>
              <a:off x="2976" y="2880"/>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rPr>
                <a:t>值</a:t>
              </a:r>
              <a:r>
                <a:rPr lang="en-US" altLang="zh-CN" sz="1200">
                  <a:solidFill>
                    <a:srgbClr val="001ADC"/>
                  </a:solidFill>
                </a:rPr>
                <a:t>b</a:t>
              </a:r>
            </a:p>
          </p:txBody>
        </p:sp>
        <p:sp>
          <p:nvSpPr>
            <p:cNvPr id="156688" name="Rectangle 16"/>
            <p:cNvSpPr>
              <a:spLocks noChangeArrowheads="1"/>
            </p:cNvSpPr>
            <p:nvPr/>
          </p:nvSpPr>
          <p:spPr bwMode="auto">
            <a:xfrm>
              <a:off x="2976" y="3072"/>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rPr>
                <a:t>值</a:t>
              </a:r>
              <a:r>
                <a:rPr lang="en-US" altLang="zh-CN" sz="1200">
                  <a:solidFill>
                    <a:srgbClr val="001ADC"/>
                  </a:solidFill>
                </a:rPr>
                <a:t>c</a:t>
              </a:r>
            </a:p>
          </p:txBody>
        </p:sp>
        <p:sp>
          <p:nvSpPr>
            <p:cNvPr id="156689" name="Rectangle 17"/>
            <p:cNvSpPr>
              <a:spLocks noChangeArrowheads="1"/>
            </p:cNvSpPr>
            <p:nvPr/>
          </p:nvSpPr>
          <p:spPr bwMode="auto">
            <a:xfrm>
              <a:off x="2976" y="3264"/>
              <a:ext cx="1104"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rPr>
                <a:t>值</a:t>
              </a:r>
              <a:r>
                <a:rPr lang="en-US" altLang="zh-CN" sz="1200">
                  <a:solidFill>
                    <a:srgbClr val="001ADC"/>
                  </a:solidFill>
                </a:rPr>
                <a:t>x</a:t>
              </a:r>
            </a:p>
          </p:txBody>
        </p:sp>
        <p:sp>
          <p:nvSpPr>
            <p:cNvPr id="156690" name="Text Box 18"/>
            <p:cNvSpPr txBox="1">
              <a:spLocks noChangeArrowheads="1"/>
            </p:cNvSpPr>
            <p:nvPr/>
          </p:nvSpPr>
          <p:spPr bwMode="auto">
            <a:xfrm>
              <a:off x="3264" y="672"/>
              <a:ext cx="591" cy="233"/>
            </a:xfrm>
            <a:prstGeom prst="rect">
              <a:avLst/>
            </a:prstGeom>
            <a:noFill/>
            <a:ln w="12700">
              <a:noFill/>
              <a:miter lim="800000"/>
              <a:headEnd/>
              <a:tailEnd/>
            </a:ln>
            <a:effectLst/>
          </p:spPr>
          <p:txBody>
            <a:bodyPr>
              <a:spAutoFit/>
            </a:bodyPr>
            <a:lstStyle/>
            <a:p>
              <a:pPr>
                <a:lnSpc>
                  <a:spcPct val="100000"/>
                </a:lnSpc>
                <a:spcBef>
                  <a:spcPct val="50000"/>
                </a:spcBef>
                <a:buClrTx/>
                <a:buSzTx/>
                <a:buFontTx/>
                <a:buNone/>
              </a:pPr>
              <a:r>
                <a:rPr lang="zh-CN" altLang="en-US" sz="1200">
                  <a:solidFill>
                    <a:schemeClr val="tx2"/>
                  </a:solidFill>
                </a:rPr>
                <a:t>内存</a:t>
              </a:r>
            </a:p>
          </p:txBody>
        </p:sp>
        <p:sp>
          <p:nvSpPr>
            <p:cNvPr id="156691" name="Rectangle 19"/>
            <p:cNvSpPr>
              <a:spLocks noChangeArrowheads="1"/>
            </p:cNvSpPr>
            <p:nvPr/>
          </p:nvSpPr>
          <p:spPr bwMode="auto">
            <a:xfrm>
              <a:off x="4080" y="960"/>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00</a:t>
              </a:r>
              <a:r>
                <a:rPr lang="en-US" altLang="zh-CN" sz="1200">
                  <a:solidFill>
                    <a:schemeClr val="accent1"/>
                  </a:solidFill>
                </a:rPr>
                <a:t>H</a:t>
              </a:r>
            </a:p>
          </p:txBody>
        </p:sp>
        <p:sp>
          <p:nvSpPr>
            <p:cNvPr id="156692" name="Rectangle 20"/>
            <p:cNvSpPr>
              <a:spLocks noChangeArrowheads="1"/>
            </p:cNvSpPr>
            <p:nvPr/>
          </p:nvSpPr>
          <p:spPr bwMode="auto">
            <a:xfrm>
              <a:off x="4080" y="1152"/>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02</a:t>
              </a:r>
              <a:r>
                <a:rPr lang="en-US" altLang="zh-CN" sz="1200">
                  <a:solidFill>
                    <a:schemeClr val="accent1"/>
                  </a:solidFill>
                </a:rPr>
                <a:t>H</a:t>
              </a:r>
            </a:p>
          </p:txBody>
        </p:sp>
        <p:sp>
          <p:nvSpPr>
            <p:cNvPr id="156693" name="Rectangle 21"/>
            <p:cNvSpPr>
              <a:spLocks noChangeArrowheads="1"/>
            </p:cNvSpPr>
            <p:nvPr/>
          </p:nvSpPr>
          <p:spPr bwMode="auto">
            <a:xfrm>
              <a:off x="4080" y="1344"/>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04</a:t>
              </a:r>
              <a:r>
                <a:rPr lang="en-US" altLang="zh-CN" sz="1200">
                  <a:solidFill>
                    <a:schemeClr val="accent1"/>
                  </a:solidFill>
                </a:rPr>
                <a:t>H</a:t>
              </a:r>
            </a:p>
          </p:txBody>
        </p:sp>
        <p:sp>
          <p:nvSpPr>
            <p:cNvPr id="156694" name="Rectangle 22"/>
            <p:cNvSpPr>
              <a:spLocks noChangeArrowheads="1"/>
            </p:cNvSpPr>
            <p:nvPr/>
          </p:nvSpPr>
          <p:spPr bwMode="auto">
            <a:xfrm>
              <a:off x="4080" y="1536"/>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06</a:t>
              </a:r>
              <a:r>
                <a:rPr lang="en-US" altLang="zh-CN" sz="1200">
                  <a:solidFill>
                    <a:schemeClr val="accent1"/>
                  </a:solidFill>
                </a:rPr>
                <a:t>H</a:t>
              </a:r>
            </a:p>
          </p:txBody>
        </p:sp>
        <p:sp>
          <p:nvSpPr>
            <p:cNvPr id="156695" name="Rectangle 23"/>
            <p:cNvSpPr>
              <a:spLocks noChangeArrowheads="1"/>
            </p:cNvSpPr>
            <p:nvPr/>
          </p:nvSpPr>
          <p:spPr bwMode="auto">
            <a:xfrm>
              <a:off x="4080" y="1728"/>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08</a:t>
              </a:r>
              <a:r>
                <a:rPr lang="en-US" altLang="zh-CN" sz="1200">
                  <a:solidFill>
                    <a:schemeClr val="accent1"/>
                  </a:solidFill>
                </a:rPr>
                <a:t>H</a:t>
              </a:r>
            </a:p>
          </p:txBody>
        </p:sp>
        <p:sp>
          <p:nvSpPr>
            <p:cNvPr id="156696" name="Rectangle 24"/>
            <p:cNvSpPr>
              <a:spLocks noChangeArrowheads="1"/>
            </p:cNvSpPr>
            <p:nvPr/>
          </p:nvSpPr>
          <p:spPr bwMode="auto">
            <a:xfrm>
              <a:off x="4080" y="1920"/>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a:t>
              </a:r>
              <a:r>
                <a:rPr lang="en-US" altLang="zh-CN" sz="1200">
                  <a:solidFill>
                    <a:schemeClr val="accent1"/>
                  </a:solidFill>
                </a:rPr>
                <a:t>AH</a:t>
              </a:r>
            </a:p>
          </p:txBody>
        </p:sp>
        <p:sp>
          <p:nvSpPr>
            <p:cNvPr id="156697" name="Rectangle 25"/>
            <p:cNvSpPr>
              <a:spLocks noChangeArrowheads="1"/>
            </p:cNvSpPr>
            <p:nvPr/>
          </p:nvSpPr>
          <p:spPr bwMode="auto">
            <a:xfrm>
              <a:off x="4080" y="2112"/>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a:t>
              </a:r>
              <a:r>
                <a:rPr lang="en-US" altLang="zh-CN" sz="1200">
                  <a:solidFill>
                    <a:schemeClr val="accent1"/>
                  </a:solidFill>
                </a:rPr>
                <a:t>CH</a:t>
              </a:r>
            </a:p>
          </p:txBody>
        </p:sp>
        <p:sp>
          <p:nvSpPr>
            <p:cNvPr id="156698" name="Rectangle 26"/>
            <p:cNvSpPr>
              <a:spLocks noChangeArrowheads="1"/>
            </p:cNvSpPr>
            <p:nvPr/>
          </p:nvSpPr>
          <p:spPr bwMode="auto">
            <a:xfrm>
              <a:off x="4080" y="2304"/>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0</a:t>
              </a:r>
              <a:r>
                <a:rPr lang="en-US" altLang="zh-CN" sz="1200">
                  <a:solidFill>
                    <a:schemeClr val="accent1"/>
                  </a:solidFill>
                </a:rPr>
                <a:t>EH</a:t>
              </a:r>
            </a:p>
          </p:txBody>
        </p:sp>
        <p:sp>
          <p:nvSpPr>
            <p:cNvPr id="156699" name="Rectangle 27"/>
            <p:cNvSpPr>
              <a:spLocks noChangeArrowheads="1"/>
            </p:cNvSpPr>
            <p:nvPr/>
          </p:nvSpPr>
          <p:spPr bwMode="auto">
            <a:xfrm>
              <a:off x="4080" y="2496"/>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10</a:t>
              </a:r>
              <a:r>
                <a:rPr lang="en-US" altLang="zh-CN" sz="1200">
                  <a:solidFill>
                    <a:schemeClr val="accent1"/>
                  </a:solidFill>
                </a:rPr>
                <a:t>H</a:t>
              </a:r>
            </a:p>
          </p:txBody>
        </p:sp>
        <p:sp>
          <p:nvSpPr>
            <p:cNvPr id="156700" name="Rectangle 28"/>
            <p:cNvSpPr>
              <a:spLocks noChangeArrowheads="1"/>
            </p:cNvSpPr>
            <p:nvPr/>
          </p:nvSpPr>
          <p:spPr bwMode="auto">
            <a:xfrm>
              <a:off x="4080" y="2688"/>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12</a:t>
              </a:r>
              <a:r>
                <a:rPr lang="en-US" altLang="zh-CN" sz="1200">
                  <a:solidFill>
                    <a:schemeClr val="accent1"/>
                  </a:solidFill>
                </a:rPr>
                <a:t>H</a:t>
              </a:r>
            </a:p>
          </p:txBody>
        </p:sp>
        <p:sp>
          <p:nvSpPr>
            <p:cNvPr id="156701" name="Rectangle 29"/>
            <p:cNvSpPr>
              <a:spLocks noChangeArrowheads="1"/>
            </p:cNvSpPr>
            <p:nvPr/>
          </p:nvSpPr>
          <p:spPr bwMode="auto">
            <a:xfrm>
              <a:off x="4080" y="2880"/>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14</a:t>
              </a:r>
              <a:r>
                <a:rPr lang="en-US" altLang="zh-CN" sz="1200">
                  <a:solidFill>
                    <a:schemeClr val="accent1"/>
                  </a:solidFill>
                </a:rPr>
                <a:t>H</a:t>
              </a:r>
            </a:p>
          </p:txBody>
        </p:sp>
        <p:sp>
          <p:nvSpPr>
            <p:cNvPr id="156702" name="Rectangle 30"/>
            <p:cNvSpPr>
              <a:spLocks noChangeArrowheads="1"/>
            </p:cNvSpPr>
            <p:nvPr/>
          </p:nvSpPr>
          <p:spPr bwMode="auto">
            <a:xfrm>
              <a:off x="4080" y="3072"/>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16</a:t>
              </a:r>
              <a:r>
                <a:rPr lang="en-US" altLang="zh-CN" sz="1200">
                  <a:solidFill>
                    <a:schemeClr val="accent1"/>
                  </a:solidFill>
                </a:rPr>
                <a:t>H</a:t>
              </a:r>
            </a:p>
          </p:txBody>
        </p:sp>
        <p:sp>
          <p:nvSpPr>
            <p:cNvPr id="156703" name="Rectangle 31"/>
            <p:cNvSpPr>
              <a:spLocks noChangeArrowheads="1"/>
            </p:cNvSpPr>
            <p:nvPr/>
          </p:nvSpPr>
          <p:spPr bwMode="auto">
            <a:xfrm>
              <a:off x="4080" y="3264"/>
              <a:ext cx="528"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sz="1200">
                  <a:solidFill>
                    <a:schemeClr val="accent1"/>
                  </a:solidFill>
                </a:rPr>
                <a:t>18</a:t>
              </a:r>
              <a:r>
                <a:rPr lang="en-US" altLang="zh-CN" sz="1200">
                  <a:solidFill>
                    <a:schemeClr val="accent1"/>
                  </a:solidFill>
                </a:rPr>
                <a:t>H</a:t>
              </a:r>
            </a:p>
          </p:txBody>
        </p:sp>
      </p:grpSp>
      <p:grpSp>
        <p:nvGrpSpPr>
          <p:cNvPr id="156704" name="Group 32"/>
          <p:cNvGrpSpPr>
            <a:grpSpLocks/>
          </p:cNvGrpSpPr>
          <p:nvPr/>
        </p:nvGrpSpPr>
        <p:grpSpPr bwMode="auto">
          <a:xfrm>
            <a:off x="2423592" y="2686050"/>
            <a:ext cx="2726531" cy="1943100"/>
            <a:chOff x="926" y="2208"/>
            <a:chExt cx="2290" cy="1632"/>
          </a:xfrm>
        </p:grpSpPr>
        <p:sp>
          <p:nvSpPr>
            <p:cNvPr id="156705" name="Text Box 33"/>
            <p:cNvSpPr txBox="1">
              <a:spLocks noChangeArrowheads="1"/>
            </p:cNvSpPr>
            <p:nvPr/>
          </p:nvSpPr>
          <p:spPr bwMode="auto">
            <a:xfrm>
              <a:off x="926" y="2208"/>
              <a:ext cx="1123" cy="310"/>
            </a:xfrm>
            <a:prstGeom prst="rect">
              <a:avLst/>
            </a:prstGeom>
            <a:noFill/>
            <a:ln w="12700">
              <a:noFill/>
              <a:miter lim="800000"/>
              <a:headEnd/>
              <a:tailEnd/>
            </a:ln>
            <a:effectLst/>
          </p:spPr>
          <p:txBody>
            <a:bodyPr wrap="square">
              <a:spAutoFit/>
            </a:bodyPr>
            <a:lstStyle/>
            <a:p>
              <a:pPr>
                <a:lnSpc>
                  <a:spcPct val="100000"/>
                </a:lnSpc>
                <a:spcBef>
                  <a:spcPct val="50000"/>
                </a:spcBef>
                <a:buClrTx/>
                <a:buSzTx/>
                <a:buFontTx/>
                <a:buNone/>
              </a:pPr>
              <a:r>
                <a:rPr lang="zh-CN" altLang="en-US" dirty="0">
                  <a:solidFill>
                    <a:srgbClr val="001ADC"/>
                  </a:solidFill>
                </a:rPr>
                <a:t> 程序如下</a:t>
              </a:r>
            </a:p>
          </p:txBody>
        </p:sp>
        <p:sp>
          <p:nvSpPr>
            <p:cNvPr id="156706" name="Rectangle 34"/>
            <p:cNvSpPr>
              <a:spLocks noChangeArrowheads="1"/>
            </p:cNvSpPr>
            <p:nvPr/>
          </p:nvSpPr>
          <p:spPr bwMode="auto">
            <a:xfrm>
              <a:off x="1536" y="249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001ADC"/>
                  </a:solidFill>
                </a:rPr>
                <a:t>代码</a:t>
              </a:r>
            </a:p>
          </p:txBody>
        </p:sp>
        <p:sp>
          <p:nvSpPr>
            <p:cNvPr id="156707" name="Rectangle 35"/>
            <p:cNvSpPr>
              <a:spLocks noChangeArrowheads="1"/>
            </p:cNvSpPr>
            <p:nvPr/>
          </p:nvSpPr>
          <p:spPr bwMode="auto">
            <a:xfrm>
              <a:off x="2112" y="2496"/>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endParaRPr lang="zh-CN" altLang="en-US"/>
            </a:p>
          </p:txBody>
        </p:sp>
        <p:sp>
          <p:nvSpPr>
            <p:cNvPr id="156708" name="Rectangle 36"/>
            <p:cNvSpPr>
              <a:spLocks noChangeArrowheads="1"/>
            </p:cNvSpPr>
            <p:nvPr/>
          </p:nvSpPr>
          <p:spPr bwMode="auto">
            <a:xfrm>
              <a:off x="1536" y="268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rPr>
                <a:t>0112</a:t>
              </a:r>
              <a:r>
                <a:rPr lang="en-US" altLang="zh-CN" sz="1200">
                  <a:solidFill>
                    <a:srgbClr val="001ADC"/>
                  </a:solidFill>
                </a:rPr>
                <a:t>H</a:t>
              </a:r>
            </a:p>
          </p:txBody>
        </p:sp>
        <p:sp>
          <p:nvSpPr>
            <p:cNvPr id="156709" name="Rectangle 37"/>
            <p:cNvSpPr>
              <a:spLocks noChangeArrowheads="1"/>
            </p:cNvSpPr>
            <p:nvPr/>
          </p:nvSpPr>
          <p:spPr bwMode="auto">
            <a:xfrm>
              <a:off x="2112" y="2688"/>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t>AC </a:t>
              </a:r>
              <a:r>
                <a:rPr lang="en-US" altLang="zh-CN" sz="1200">
                  <a:sym typeface="Wingdings" pitchFamily="2" charset="2"/>
                </a:rPr>
                <a:t></a:t>
              </a:r>
              <a:r>
                <a:rPr lang="en-US" altLang="zh-CN" sz="1200"/>
                <a:t> a</a:t>
              </a:r>
            </a:p>
          </p:txBody>
        </p:sp>
        <p:sp>
          <p:nvSpPr>
            <p:cNvPr id="156710" name="Rectangle 38"/>
            <p:cNvSpPr>
              <a:spLocks noChangeArrowheads="1"/>
            </p:cNvSpPr>
            <p:nvPr/>
          </p:nvSpPr>
          <p:spPr bwMode="auto">
            <a:xfrm>
              <a:off x="1536" y="2880"/>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rPr>
                <a:t>0318</a:t>
              </a:r>
              <a:r>
                <a:rPr lang="en-US" altLang="zh-CN" sz="1200">
                  <a:solidFill>
                    <a:srgbClr val="001ADC"/>
                  </a:solidFill>
                </a:rPr>
                <a:t>H</a:t>
              </a:r>
            </a:p>
          </p:txBody>
        </p:sp>
        <p:sp>
          <p:nvSpPr>
            <p:cNvPr id="156711" name="Rectangle 39"/>
            <p:cNvSpPr>
              <a:spLocks noChangeArrowheads="1"/>
            </p:cNvSpPr>
            <p:nvPr/>
          </p:nvSpPr>
          <p:spPr bwMode="auto">
            <a:xfrm>
              <a:off x="2112" y="2880"/>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t>AC </a:t>
              </a:r>
              <a:r>
                <a:rPr lang="en-US" altLang="zh-CN" sz="1200">
                  <a:sym typeface="Wingdings" pitchFamily="2" charset="2"/>
                </a:rPr>
                <a:t> </a:t>
              </a:r>
              <a:r>
                <a:rPr lang="en-US" altLang="zh-CN" sz="1200"/>
                <a:t>ax</a:t>
              </a:r>
              <a:endParaRPr lang="zh-CN" altLang="en-US" sz="1200"/>
            </a:p>
          </p:txBody>
        </p:sp>
        <p:sp>
          <p:nvSpPr>
            <p:cNvPr id="156712" name="Rectangle 40"/>
            <p:cNvSpPr>
              <a:spLocks noChangeArrowheads="1"/>
            </p:cNvSpPr>
            <p:nvPr/>
          </p:nvSpPr>
          <p:spPr bwMode="auto">
            <a:xfrm>
              <a:off x="1536" y="3072"/>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solidFill>
                    <a:srgbClr val="001ADC"/>
                  </a:solidFill>
                </a:rPr>
                <a:t>0014H</a:t>
              </a:r>
            </a:p>
          </p:txBody>
        </p:sp>
        <p:sp>
          <p:nvSpPr>
            <p:cNvPr id="156713" name="Rectangle 41"/>
            <p:cNvSpPr>
              <a:spLocks noChangeArrowheads="1"/>
            </p:cNvSpPr>
            <p:nvPr/>
          </p:nvSpPr>
          <p:spPr bwMode="auto">
            <a:xfrm>
              <a:off x="2112" y="3072"/>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t>AC </a:t>
              </a:r>
              <a:r>
                <a:rPr lang="en-US" altLang="zh-CN" sz="1200">
                  <a:sym typeface="Wingdings" pitchFamily="2" charset="2"/>
                </a:rPr>
                <a:t></a:t>
              </a:r>
              <a:r>
                <a:rPr lang="en-US" altLang="zh-CN" sz="1200"/>
                <a:t> ax + b</a:t>
              </a:r>
              <a:endParaRPr lang="zh-CN" altLang="en-US" sz="1200"/>
            </a:p>
          </p:txBody>
        </p:sp>
        <p:sp>
          <p:nvSpPr>
            <p:cNvPr id="156714" name="Rectangle 42"/>
            <p:cNvSpPr>
              <a:spLocks noChangeArrowheads="1"/>
            </p:cNvSpPr>
            <p:nvPr/>
          </p:nvSpPr>
          <p:spPr bwMode="auto">
            <a:xfrm>
              <a:off x="960" y="249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FF0000"/>
                  </a:solidFill>
                </a:rPr>
                <a:t>指令</a:t>
              </a:r>
            </a:p>
          </p:txBody>
        </p:sp>
        <p:sp>
          <p:nvSpPr>
            <p:cNvPr id="156715" name="Rectangle 43"/>
            <p:cNvSpPr>
              <a:spLocks noChangeArrowheads="1"/>
            </p:cNvSpPr>
            <p:nvPr/>
          </p:nvSpPr>
          <p:spPr bwMode="auto">
            <a:xfrm>
              <a:off x="960" y="268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t>LD  a</a:t>
              </a:r>
              <a:endParaRPr lang="zh-CN" altLang="en-US" sz="1200"/>
            </a:p>
          </p:txBody>
        </p:sp>
        <p:sp>
          <p:nvSpPr>
            <p:cNvPr id="156716" name="Rectangle 44"/>
            <p:cNvSpPr>
              <a:spLocks noChangeArrowheads="1"/>
            </p:cNvSpPr>
            <p:nvPr/>
          </p:nvSpPr>
          <p:spPr bwMode="auto">
            <a:xfrm>
              <a:off x="960" y="2880"/>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t>MUL x</a:t>
              </a:r>
            </a:p>
          </p:txBody>
        </p:sp>
        <p:sp>
          <p:nvSpPr>
            <p:cNvPr id="156717" name="Rectangle 45"/>
            <p:cNvSpPr>
              <a:spLocks noChangeArrowheads="1"/>
            </p:cNvSpPr>
            <p:nvPr/>
          </p:nvSpPr>
          <p:spPr bwMode="auto">
            <a:xfrm>
              <a:off x="960" y="3072"/>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t>ADD b</a:t>
              </a:r>
            </a:p>
          </p:txBody>
        </p:sp>
        <p:sp>
          <p:nvSpPr>
            <p:cNvPr id="156718" name="Rectangle 46"/>
            <p:cNvSpPr>
              <a:spLocks noChangeArrowheads="1"/>
            </p:cNvSpPr>
            <p:nvPr/>
          </p:nvSpPr>
          <p:spPr bwMode="auto">
            <a:xfrm>
              <a:off x="1536" y="3264"/>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rPr>
                <a:t>0318</a:t>
              </a:r>
              <a:r>
                <a:rPr lang="en-US" altLang="zh-CN" sz="1200">
                  <a:solidFill>
                    <a:srgbClr val="001ADC"/>
                  </a:solidFill>
                </a:rPr>
                <a:t>H</a:t>
              </a:r>
            </a:p>
          </p:txBody>
        </p:sp>
        <p:sp>
          <p:nvSpPr>
            <p:cNvPr id="156719" name="Rectangle 47"/>
            <p:cNvSpPr>
              <a:spLocks noChangeArrowheads="1"/>
            </p:cNvSpPr>
            <p:nvPr/>
          </p:nvSpPr>
          <p:spPr bwMode="auto">
            <a:xfrm>
              <a:off x="2112" y="3264"/>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t>AC </a:t>
              </a:r>
              <a:r>
                <a:rPr lang="en-US" altLang="zh-CN" sz="1200">
                  <a:sym typeface="Wingdings" pitchFamily="2" charset="2"/>
                </a:rPr>
                <a:t>ax</a:t>
              </a:r>
              <a:r>
                <a:rPr lang="en-US" altLang="zh-CN" sz="1200" baseline="30000">
                  <a:sym typeface="Wingdings" pitchFamily="2" charset="2"/>
                </a:rPr>
                <a:t>2</a:t>
              </a:r>
              <a:r>
                <a:rPr lang="en-US" altLang="zh-CN" sz="1200">
                  <a:sym typeface="Wingdings" pitchFamily="2" charset="2"/>
                </a:rPr>
                <a:t>+bx</a:t>
              </a:r>
              <a:endParaRPr lang="zh-CN" altLang="en-US" sz="1200"/>
            </a:p>
          </p:txBody>
        </p:sp>
        <p:sp>
          <p:nvSpPr>
            <p:cNvPr id="156720" name="Rectangle 48"/>
            <p:cNvSpPr>
              <a:spLocks noChangeArrowheads="1"/>
            </p:cNvSpPr>
            <p:nvPr/>
          </p:nvSpPr>
          <p:spPr bwMode="auto">
            <a:xfrm>
              <a:off x="960" y="3264"/>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t>MUL x</a:t>
              </a:r>
            </a:p>
          </p:txBody>
        </p:sp>
        <p:sp>
          <p:nvSpPr>
            <p:cNvPr id="156721" name="Rectangle 49"/>
            <p:cNvSpPr>
              <a:spLocks noChangeArrowheads="1"/>
            </p:cNvSpPr>
            <p:nvPr/>
          </p:nvSpPr>
          <p:spPr bwMode="auto">
            <a:xfrm>
              <a:off x="1536" y="345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zh-CN" altLang="en-US" sz="1200">
                  <a:solidFill>
                    <a:srgbClr val="001ADC"/>
                  </a:solidFill>
                </a:rPr>
                <a:t>0216</a:t>
              </a:r>
              <a:r>
                <a:rPr lang="en-US" altLang="zh-CN" sz="1200">
                  <a:solidFill>
                    <a:srgbClr val="001ADC"/>
                  </a:solidFill>
                </a:rPr>
                <a:t>H</a:t>
              </a:r>
            </a:p>
          </p:txBody>
        </p:sp>
        <p:sp>
          <p:nvSpPr>
            <p:cNvPr id="156722" name="Rectangle 50"/>
            <p:cNvSpPr>
              <a:spLocks noChangeArrowheads="1"/>
            </p:cNvSpPr>
            <p:nvPr/>
          </p:nvSpPr>
          <p:spPr bwMode="auto">
            <a:xfrm>
              <a:off x="2112" y="3456"/>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t>AC </a:t>
              </a:r>
              <a:r>
                <a:rPr lang="en-US" altLang="zh-CN" sz="1200">
                  <a:sym typeface="Wingdings" pitchFamily="2" charset="2"/>
                </a:rPr>
                <a:t>ax</a:t>
              </a:r>
              <a:r>
                <a:rPr lang="en-US" altLang="zh-CN" sz="1200" baseline="30000">
                  <a:sym typeface="Wingdings" pitchFamily="2" charset="2"/>
                </a:rPr>
                <a:t>2</a:t>
              </a:r>
              <a:r>
                <a:rPr lang="en-US" altLang="zh-CN" sz="1200">
                  <a:sym typeface="Wingdings" pitchFamily="2" charset="2"/>
                </a:rPr>
                <a:t> + bx - c</a:t>
              </a:r>
              <a:endParaRPr lang="zh-CN" altLang="en-US" sz="1200"/>
            </a:p>
          </p:txBody>
        </p:sp>
        <p:sp>
          <p:nvSpPr>
            <p:cNvPr id="156723" name="Rectangle 51"/>
            <p:cNvSpPr>
              <a:spLocks noChangeArrowheads="1"/>
            </p:cNvSpPr>
            <p:nvPr/>
          </p:nvSpPr>
          <p:spPr bwMode="auto">
            <a:xfrm>
              <a:off x="960" y="3456"/>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t>SUB c</a:t>
              </a:r>
            </a:p>
          </p:txBody>
        </p:sp>
        <p:sp>
          <p:nvSpPr>
            <p:cNvPr id="156724" name="Rectangle 52"/>
            <p:cNvSpPr>
              <a:spLocks noChangeArrowheads="1"/>
            </p:cNvSpPr>
            <p:nvPr/>
          </p:nvSpPr>
          <p:spPr bwMode="auto">
            <a:xfrm>
              <a:off x="1536" y="364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solidFill>
                    <a:srgbClr val="001ADC"/>
                  </a:solidFill>
                </a:rPr>
                <a:t>0410H</a:t>
              </a:r>
            </a:p>
          </p:txBody>
        </p:sp>
        <p:sp>
          <p:nvSpPr>
            <p:cNvPr id="156725" name="Rectangle 53"/>
            <p:cNvSpPr>
              <a:spLocks noChangeArrowheads="1"/>
            </p:cNvSpPr>
            <p:nvPr/>
          </p:nvSpPr>
          <p:spPr bwMode="auto">
            <a:xfrm>
              <a:off x="2112" y="3648"/>
              <a:ext cx="1104" cy="192"/>
            </a:xfrm>
            <a:prstGeom prst="rect">
              <a:avLst/>
            </a:prstGeom>
            <a:noFill/>
            <a:ln w="12700">
              <a:noFill/>
              <a:miter lim="800000"/>
              <a:headEnd/>
              <a:tailEnd/>
            </a:ln>
            <a:effectLst/>
          </p:spPr>
          <p:txBody>
            <a:bodyPr wrap="none" anchor="ctr"/>
            <a:lstStyle/>
            <a:p>
              <a:pPr>
                <a:lnSpc>
                  <a:spcPct val="100000"/>
                </a:lnSpc>
                <a:spcBef>
                  <a:spcPct val="0"/>
                </a:spcBef>
                <a:buClrTx/>
                <a:buSzTx/>
                <a:buFontTx/>
                <a:buNone/>
              </a:pPr>
              <a:r>
                <a:rPr lang="en-US" altLang="zh-CN" sz="1200"/>
                <a:t>Mem </a:t>
              </a:r>
              <a:r>
                <a:rPr lang="en-US" altLang="zh-CN" sz="1200">
                  <a:sym typeface="Wingdings" pitchFamily="2" charset="2"/>
                </a:rPr>
                <a:t></a:t>
              </a:r>
              <a:r>
                <a:rPr lang="en-US" altLang="zh-CN" sz="1200"/>
                <a:t> (AC)</a:t>
              </a:r>
              <a:endParaRPr lang="zh-CN" altLang="en-US" sz="1200"/>
            </a:p>
          </p:txBody>
        </p:sp>
        <p:sp>
          <p:nvSpPr>
            <p:cNvPr id="156726" name="Rectangle 54"/>
            <p:cNvSpPr>
              <a:spLocks noChangeArrowheads="1"/>
            </p:cNvSpPr>
            <p:nvPr/>
          </p:nvSpPr>
          <p:spPr bwMode="auto">
            <a:xfrm>
              <a:off x="960" y="3648"/>
              <a:ext cx="576" cy="192"/>
            </a:xfrm>
            <a:prstGeom prst="rect">
              <a:avLst/>
            </a:prstGeom>
            <a:no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t>ST  y</a:t>
              </a:r>
            </a:p>
          </p:txBody>
        </p:sp>
      </p:grpSp>
      <p:grpSp>
        <p:nvGrpSpPr>
          <p:cNvPr id="156727" name="Group 55"/>
          <p:cNvGrpSpPr>
            <a:grpSpLocks/>
          </p:cNvGrpSpPr>
          <p:nvPr/>
        </p:nvGrpSpPr>
        <p:grpSpPr bwMode="auto">
          <a:xfrm>
            <a:off x="4422651" y="2000250"/>
            <a:ext cx="1870472" cy="228600"/>
            <a:chOff x="2029" y="960"/>
            <a:chExt cx="1571" cy="192"/>
          </a:xfrm>
        </p:grpSpPr>
        <p:sp>
          <p:nvSpPr>
            <p:cNvPr id="156728" name="Rectangle 56"/>
            <p:cNvSpPr>
              <a:spLocks noChangeArrowheads="1"/>
            </p:cNvSpPr>
            <p:nvPr/>
          </p:nvSpPr>
          <p:spPr bwMode="auto">
            <a:xfrm>
              <a:off x="2688" y="960"/>
              <a:ext cx="528" cy="192"/>
            </a:xfrm>
            <a:prstGeom prst="rect">
              <a:avLst/>
            </a:prstGeom>
            <a:no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001ADC"/>
                  </a:solidFill>
                </a:rPr>
                <a:t>00</a:t>
              </a:r>
              <a:r>
                <a:rPr lang="en-US" altLang="zh-CN">
                  <a:solidFill>
                    <a:srgbClr val="001ADC"/>
                  </a:solidFill>
                </a:rPr>
                <a:t>H</a:t>
              </a:r>
            </a:p>
          </p:txBody>
        </p:sp>
        <p:sp>
          <p:nvSpPr>
            <p:cNvPr id="156729" name="Rectangle 57"/>
            <p:cNvSpPr>
              <a:spLocks noChangeArrowheads="1"/>
            </p:cNvSpPr>
            <p:nvPr/>
          </p:nvSpPr>
          <p:spPr bwMode="auto">
            <a:xfrm>
              <a:off x="2029" y="960"/>
              <a:ext cx="480"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zh-CN" altLang="en-US" dirty="0">
                  <a:solidFill>
                    <a:srgbClr val="001ADC"/>
                  </a:solidFill>
                </a:rPr>
                <a:t>开始</a:t>
              </a:r>
              <a:r>
                <a:rPr lang="en-US" altLang="zh-CN" dirty="0">
                  <a:solidFill>
                    <a:srgbClr val="001ADC"/>
                  </a:solidFill>
                </a:rPr>
                <a:t>PC</a:t>
              </a:r>
            </a:p>
          </p:txBody>
        </p:sp>
        <p:sp>
          <p:nvSpPr>
            <p:cNvPr id="156730" name="Line 58"/>
            <p:cNvSpPr>
              <a:spLocks noChangeShapeType="1"/>
            </p:cNvSpPr>
            <p:nvPr/>
          </p:nvSpPr>
          <p:spPr bwMode="auto">
            <a:xfrm>
              <a:off x="3216" y="1056"/>
              <a:ext cx="384" cy="1"/>
            </a:xfrm>
            <a:prstGeom prst="line">
              <a:avLst/>
            </a:prstGeom>
            <a:noFill/>
            <a:ln w="12700">
              <a:solidFill>
                <a:schemeClr val="tx1"/>
              </a:solidFill>
              <a:round/>
              <a:headEnd/>
              <a:tailEnd type="triangle" w="med" len="med"/>
            </a:ln>
            <a:effectLst/>
          </p:spPr>
          <p:txBody>
            <a:bodyPr/>
            <a:lstStyle/>
            <a:p>
              <a:endParaRPr lang="zh-CN" altLang="en-US"/>
            </a:p>
          </p:txBody>
        </p:sp>
      </p:grpSp>
      <p:grpSp>
        <p:nvGrpSpPr>
          <p:cNvPr id="156731" name="Group 59"/>
          <p:cNvGrpSpPr>
            <a:grpSpLocks/>
          </p:cNvGrpSpPr>
          <p:nvPr/>
        </p:nvGrpSpPr>
        <p:grpSpPr bwMode="auto">
          <a:xfrm>
            <a:off x="4635773" y="2228850"/>
            <a:ext cx="1657350" cy="228600"/>
            <a:chOff x="2208" y="960"/>
            <a:chExt cx="1392" cy="192"/>
          </a:xfrm>
        </p:grpSpPr>
        <p:sp>
          <p:nvSpPr>
            <p:cNvPr id="156732" name="Rectangle 60"/>
            <p:cNvSpPr>
              <a:spLocks noChangeArrowheads="1"/>
            </p:cNvSpPr>
            <p:nvPr/>
          </p:nvSpPr>
          <p:spPr bwMode="auto">
            <a:xfrm>
              <a:off x="2688" y="960"/>
              <a:ext cx="528" cy="192"/>
            </a:xfrm>
            <a:prstGeom prst="rect">
              <a:avLst/>
            </a:prstGeom>
            <a:no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001ADC"/>
                  </a:solidFill>
                </a:rPr>
                <a:t>02</a:t>
              </a:r>
              <a:r>
                <a:rPr lang="en-US" altLang="zh-CN">
                  <a:solidFill>
                    <a:srgbClr val="001ADC"/>
                  </a:solidFill>
                </a:rPr>
                <a:t>H</a:t>
              </a:r>
            </a:p>
          </p:txBody>
        </p:sp>
        <p:sp>
          <p:nvSpPr>
            <p:cNvPr id="156733" name="Rectangle 61"/>
            <p:cNvSpPr>
              <a:spLocks noChangeArrowheads="1"/>
            </p:cNvSpPr>
            <p:nvPr/>
          </p:nvSpPr>
          <p:spPr bwMode="auto">
            <a:xfrm>
              <a:off x="2208" y="960"/>
              <a:ext cx="480"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rPr>
                <a:t>PC</a:t>
              </a:r>
            </a:p>
          </p:txBody>
        </p:sp>
        <p:sp>
          <p:nvSpPr>
            <p:cNvPr id="156734" name="Line 62"/>
            <p:cNvSpPr>
              <a:spLocks noChangeShapeType="1"/>
            </p:cNvSpPr>
            <p:nvPr/>
          </p:nvSpPr>
          <p:spPr bwMode="auto">
            <a:xfrm>
              <a:off x="3216" y="1056"/>
              <a:ext cx="384" cy="1"/>
            </a:xfrm>
            <a:prstGeom prst="line">
              <a:avLst/>
            </a:prstGeom>
            <a:noFill/>
            <a:ln w="12700">
              <a:solidFill>
                <a:schemeClr val="tx1"/>
              </a:solidFill>
              <a:round/>
              <a:headEnd/>
              <a:tailEnd type="triangle" w="med" len="med"/>
            </a:ln>
            <a:effectLst/>
          </p:spPr>
          <p:txBody>
            <a:bodyPr/>
            <a:lstStyle/>
            <a:p>
              <a:endParaRPr lang="zh-CN" altLang="en-US"/>
            </a:p>
          </p:txBody>
        </p:sp>
      </p:grpSp>
      <p:grpSp>
        <p:nvGrpSpPr>
          <p:cNvPr id="156735" name="Group 63"/>
          <p:cNvGrpSpPr>
            <a:grpSpLocks/>
          </p:cNvGrpSpPr>
          <p:nvPr/>
        </p:nvGrpSpPr>
        <p:grpSpPr bwMode="auto">
          <a:xfrm>
            <a:off x="4635773" y="2457450"/>
            <a:ext cx="1657350" cy="228600"/>
            <a:chOff x="2208" y="960"/>
            <a:chExt cx="1392" cy="192"/>
          </a:xfrm>
        </p:grpSpPr>
        <p:sp>
          <p:nvSpPr>
            <p:cNvPr id="156736" name="Rectangle 64"/>
            <p:cNvSpPr>
              <a:spLocks noChangeArrowheads="1"/>
            </p:cNvSpPr>
            <p:nvPr/>
          </p:nvSpPr>
          <p:spPr bwMode="auto">
            <a:xfrm>
              <a:off x="2688" y="960"/>
              <a:ext cx="528" cy="192"/>
            </a:xfrm>
            <a:prstGeom prst="rect">
              <a:avLst/>
            </a:prstGeom>
            <a:no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001ADC"/>
                  </a:solidFill>
                </a:rPr>
                <a:t>04</a:t>
              </a:r>
              <a:r>
                <a:rPr lang="en-US" altLang="zh-CN">
                  <a:solidFill>
                    <a:srgbClr val="001ADC"/>
                  </a:solidFill>
                </a:rPr>
                <a:t>H</a:t>
              </a:r>
            </a:p>
          </p:txBody>
        </p:sp>
        <p:sp>
          <p:nvSpPr>
            <p:cNvPr id="156737" name="Rectangle 65"/>
            <p:cNvSpPr>
              <a:spLocks noChangeArrowheads="1"/>
            </p:cNvSpPr>
            <p:nvPr/>
          </p:nvSpPr>
          <p:spPr bwMode="auto">
            <a:xfrm>
              <a:off x="2208" y="960"/>
              <a:ext cx="480"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rPr>
                <a:t>PC</a:t>
              </a:r>
            </a:p>
          </p:txBody>
        </p:sp>
        <p:sp>
          <p:nvSpPr>
            <p:cNvPr id="156738" name="Line 66"/>
            <p:cNvSpPr>
              <a:spLocks noChangeShapeType="1"/>
            </p:cNvSpPr>
            <p:nvPr/>
          </p:nvSpPr>
          <p:spPr bwMode="auto">
            <a:xfrm>
              <a:off x="3216" y="1056"/>
              <a:ext cx="384" cy="1"/>
            </a:xfrm>
            <a:prstGeom prst="line">
              <a:avLst/>
            </a:prstGeom>
            <a:noFill/>
            <a:ln w="12700">
              <a:solidFill>
                <a:schemeClr val="tx1"/>
              </a:solidFill>
              <a:round/>
              <a:headEnd/>
              <a:tailEnd type="triangle" w="med" len="med"/>
            </a:ln>
            <a:effectLst/>
          </p:spPr>
          <p:txBody>
            <a:bodyPr/>
            <a:lstStyle/>
            <a:p>
              <a:endParaRPr lang="zh-CN" altLang="en-US"/>
            </a:p>
          </p:txBody>
        </p:sp>
      </p:grpSp>
      <p:grpSp>
        <p:nvGrpSpPr>
          <p:cNvPr id="156739" name="Group 67"/>
          <p:cNvGrpSpPr>
            <a:grpSpLocks/>
          </p:cNvGrpSpPr>
          <p:nvPr/>
        </p:nvGrpSpPr>
        <p:grpSpPr bwMode="auto">
          <a:xfrm>
            <a:off x="4635773" y="2686050"/>
            <a:ext cx="1657350" cy="228600"/>
            <a:chOff x="2208" y="960"/>
            <a:chExt cx="1392" cy="192"/>
          </a:xfrm>
        </p:grpSpPr>
        <p:sp>
          <p:nvSpPr>
            <p:cNvPr id="156740" name="Rectangle 68"/>
            <p:cNvSpPr>
              <a:spLocks noChangeArrowheads="1"/>
            </p:cNvSpPr>
            <p:nvPr/>
          </p:nvSpPr>
          <p:spPr bwMode="auto">
            <a:xfrm>
              <a:off x="2688" y="960"/>
              <a:ext cx="528" cy="192"/>
            </a:xfrm>
            <a:prstGeom prst="rect">
              <a:avLst/>
            </a:prstGeom>
            <a:no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001ADC"/>
                  </a:solidFill>
                </a:rPr>
                <a:t>06</a:t>
              </a:r>
              <a:r>
                <a:rPr lang="en-US" altLang="zh-CN">
                  <a:solidFill>
                    <a:srgbClr val="001ADC"/>
                  </a:solidFill>
                </a:rPr>
                <a:t>H</a:t>
              </a:r>
            </a:p>
          </p:txBody>
        </p:sp>
        <p:sp>
          <p:nvSpPr>
            <p:cNvPr id="156741" name="Rectangle 69"/>
            <p:cNvSpPr>
              <a:spLocks noChangeArrowheads="1"/>
            </p:cNvSpPr>
            <p:nvPr/>
          </p:nvSpPr>
          <p:spPr bwMode="auto">
            <a:xfrm>
              <a:off x="2208" y="960"/>
              <a:ext cx="480"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rPr>
                <a:t>PC</a:t>
              </a:r>
            </a:p>
          </p:txBody>
        </p:sp>
        <p:sp>
          <p:nvSpPr>
            <p:cNvPr id="156742" name="Line 70"/>
            <p:cNvSpPr>
              <a:spLocks noChangeShapeType="1"/>
            </p:cNvSpPr>
            <p:nvPr/>
          </p:nvSpPr>
          <p:spPr bwMode="auto">
            <a:xfrm>
              <a:off x="3216" y="1056"/>
              <a:ext cx="384" cy="1"/>
            </a:xfrm>
            <a:prstGeom prst="line">
              <a:avLst/>
            </a:prstGeom>
            <a:noFill/>
            <a:ln w="12700">
              <a:solidFill>
                <a:schemeClr val="tx1"/>
              </a:solidFill>
              <a:round/>
              <a:headEnd/>
              <a:tailEnd type="triangle" w="med" len="med"/>
            </a:ln>
            <a:effectLst/>
          </p:spPr>
          <p:txBody>
            <a:bodyPr/>
            <a:lstStyle/>
            <a:p>
              <a:endParaRPr lang="zh-CN" altLang="en-US"/>
            </a:p>
          </p:txBody>
        </p:sp>
      </p:grpSp>
      <p:grpSp>
        <p:nvGrpSpPr>
          <p:cNvPr id="156743" name="Group 71"/>
          <p:cNvGrpSpPr>
            <a:grpSpLocks/>
          </p:cNvGrpSpPr>
          <p:nvPr/>
        </p:nvGrpSpPr>
        <p:grpSpPr bwMode="auto">
          <a:xfrm>
            <a:off x="4635773" y="2914650"/>
            <a:ext cx="1657350" cy="228600"/>
            <a:chOff x="2208" y="960"/>
            <a:chExt cx="1392" cy="192"/>
          </a:xfrm>
        </p:grpSpPr>
        <p:sp>
          <p:nvSpPr>
            <p:cNvPr id="156744" name="Rectangle 72"/>
            <p:cNvSpPr>
              <a:spLocks noChangeArrowheads="1"/>
            </p:cNvSpPr>
            <p:nvPr/>
          </p:nvSpPr>
          <p:spPr bwMode="auto">
            <a:xfrm>
              <a:off x="2688" y="960"/>
              <a:ext cx="528" cy="192"/>
            </a:xfrm>
            <a:prstGeom prst="rect">
              <a:avLst/>
            </a:prstGeom>
            <a:no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001ADC"/>
                  </a:solidFill>
                </a:rPr>
                <a:t>08</a:t>
              </a:r>
              <a:r>
                <a:rPr lang="en-US" altLang="zh-CN">
                  <a:solidFill>
                    <a:srgbClr val="001ADC"/>
                  </a:solidFill>
                </a:rPr>
                <a:t>H</a:t>
              </a:r>
            </a:p>
          </p:txBody>
        </p:sp>
        <p:sp>
          <p:nvSpPr>
            <p:cNvPr id="156745" name="Rectangle 73"/>
            <p:cNvSpPr>
              <a:spLocks noChangeArrowheads="1"/>
            </p:cNvSpPr>
            <p:nvPr/>
          </p:nvSpPr>
          <p:spPr bwMode="auto">
            <a:xfrm>
              <a:off x="2208" y="960"/>
              <a:ext cx="480"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rPr>
                <a:t>PC</a:t>
              </a:r>
            </a:p>
          </p:txBody>
        </p:sp>
        <p:sp>
          <p:nvSpPr>
            <p:cNvPr id="156746" name="Line 74"/>
            <p:cNvSpPr>
              <a:spLocks noChangeShapeType="1"/>
            </p:cNvSpPr>
            <p:nvPr/>
          </p:nvSpPr>
          <p:spPr bwMode="auto">
            <a:xfrm>
              <a:off x="3216" y="1056"/>
              <a:ext cx="384" cy="1"/>
            </a:xfrm>
            <a:prstGeom prst="line">
              <a:avLst/>
            </a:prstGeom>
            <a:noFill/>
            <a:ln w="12700">
              <a:solidFill>
                <a:schemeClr val="tx1"/>
              </a:solidFill>
              <a:round/>
              <a:headEnd/>
              <a:tailEnd type="triangle" w="med" len="med"/>
            </a:ln>
            <a:effectLst/>
          </p:spPr>
          <p:txBody>
            <a:bodyPr/>
            <a:lstStyle/>
            <a:p>
              <a:endParaRPr lang="zh-CN" altLang="en-US"/>
            </a:p>
          </p:txBody>
        </p:sp>
      </p:grpSp>
      <p:grpSp>
        <p:nvGrpSpPr>
          <p:cNvPr id="156747" name="Group 75"/>
          <p:cNvGrpSpPr>
            <a:grpSpLocks/>
          </p:cNvGrpSpPr>
          <p:nvPr/>
        </p:nvGrpSpPr>
        <p:grpSpPr bwMode="auto">
          <a:xfrm>
            <a:off x="4635773" y="3143250"/>
            <a:ext cx="1657350" cy="228600"/>
            <a:chOff x="2208" y="960"/>
            <a:chExt cx="1392" cy="192"/>
          </a:xfrm>
        </p:grpSpPr>
        <p:sp>
          <p:nvSpPr>
            <p:cNvPr id="156748" name="Rectangle 76"/>
            <p:cNvSpPr>
              <a:spLocks noChangeArrowheads="1"/>
            </p:cNvSpPr>
            <p:nvPr/>
          </p:nvSpPr>
          <p:spPr bwMode="auto">
            <a:xfrm>
              <a:off x="2688" y="960"/>
              <a:ext cx="528" cy="192"/>
            </a:xfrm>
            <a:prstGeom prst="rect">
              <a:avLst/>
            </a:prstGeom>
            <a:no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001ADC"/>
                  </a:solidFill>
                </a:rPr>
                <a:t>0</a:t>
              </a:r>
              <a:r>
                <a:rPr lang="en-US" altLang="zh-CN">
                  <a:solidFill>
                    <a:srgbClr val="001ADC"/>
                  </a:solidFill>
                </a:rPr>
                <a:t>AH</a:t>
              </a:r>
            </a:p>
          </p:txBody>
        </p:sp>
        <p:sp>
          <p:nvSpPr>
            <p:cNvPr id="156749" name="Rectangle 77"/>
            <p:cNvSpPr>
              <a:spLocks noChangeArrowheads="1"/>
            </p:cNvSpPr>
            <p:nvPr/>
          </p:nvSpPr>
          <p:spPr bwMode="auto">
            <a:xfrm>
              <a:off x="2208" y="960"/>
              <a:ext cx="480"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rPr>
                <a:t>PC</a:t>
              </a:r>
            </a:p>
          </p:txBody>
        </p:sp>
        <p:sp>
          <p:nvSpPr>
            <p:cNvPr id="156750" name="Line 78"/>
            <p:cNvSpPr>
              <a:spLocks noChangeShapeType="1"/>
            </p:cNvSpPr>
            <p:nvPr/>
          </p:nvSpPr>
          <p:spPr bwMode="auto">
            <a:xfrm>
              <a:off x="3216" y="1056"/>
              <a:ext cx="384" cy="1"/>
            </a:xfrm>
            <a:prstGeom prst="line">
              <a:avLst/>
            </a:prstGeom>
            <a:noFill/>
            <a:ln w="12700">
              <a:solidFill>
                <a:schemeClr val="tx1"/>
              </a:solidFill>
              <a:round/>
              <a:headEnd/>
              <a:tailEnd type="triangle" w="med" len="med"/>
            </a:ln>
            <a:effectLst/>
          </p:spPr>
          <p:txBody>
            <a:bodyPr/>
            <a:lstStyle/>
            <a:p>
              <a:endParaRPr lang="zh-CN" altLang="en-US"/>
            </a:p>
          </p:txBody>
        </p:sp>
      </p:grpSp>
      <p:sp>
        <p:nvSpPr>
          <p:cNvPr id="156751" name="Rectangle 79"/>
          <p:cNvSpPr>
            <a:spLocks noChangeArrowheads="1"/>
          </p:cNvSpPr>
          <p:nvPr/>
        </p:nvSpPr>
        <p:spPr bwMode="auto">
          <a:xfrm>
            <a:off x="3186783" y="2006204"/>
            <a:ext cx="628650" cy="228600"/>
          </a:xfrm>
          <a:prstGeom prst="rect">
            <a:avLst/>
          </a:prstGeom>
          <a:no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rPr>
              <a:t>???</a:t>
            </a:r>
          </a:p>
        </p:txBody>
      </p:sp>
      <p:sp>
        <p:nvSpPr>
          <p:cNvPr id="156752" name="Rectangle 80"/>
          <p:cNvSpPr>
            <a:spLocks noChangeArrowheads="1"/>
          </p:cNvSpPr>
          <p:nvPr/>
        </p:nvSpPr>
        <p:spPr bwMode="auto">
          <a:xfrm>
            <a:off x="2615283" y="2006204"/>
            <a:ext cx="571500" cy="228600"/>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en-US" altLang="zh-CN" dirty="0">
                <a:solidFill>
                  <a:srgbClr val="001ADC"/>
                </a:solidFill>
              </a:rPr>
              <a:t>AC</a:t>
            </a:r>
          </a:p>
        </p:txBody>
      </p:sp>
      <p:sp>
        <p:nvSpPr>
          <p:cNvPr id="156753" name="Rectangle 81"/>
          <p:cNvSpPr>
            <a:spLocks noChangeArrowheads="1"/>
          </p:cNvSpPr>
          <p:nvPr/>
        </p:nvSpPr>
        <p:spPr bwMode="auto">
          <a:xfrm>
            <a:off x="3186783" y="2012156"/>
            <a:ext cx="628650" cy="228600"/>
          </a:xfrm>
          <a:prstGeom prst="rect">
            <a:avLst/>
          </a:prstGeom>
          <a:solidFill>
            <a:schemeClr val="bg1"/>
          </a:solid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rPr>
              <a:t>a</a:t>
            </a:r>
          </a:p>
        </p:txBody>
      </p:sp>
      <p:sp>
        <p:nvSpPr>
          <p:cNvPr id="156754" name="Rectangle 82"/>
          <p:cNvSpPr>
            <a:spLocks noChangeArrowheads="1"/>
          </p:cNvSpPr>
          <p:nvPr/>
        </p:nvSpPr>
        <p:spPr bwMode="auto">
          <a:xfrm>
            <a:off x="3196308" y="2015729"/>
            <a:ext cx="628650" cy="228600"/>
          </a:xfrm>
          <a:prstGeom prst="rect">
            <a:avLst/>
          </a:prstGeom>
          <a:solidFill>
            <a:schemeClr val="bg1"/>
          </a:solid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rPr>
              <a:t>ax</a:t>
            </a:r>
          </a:p>
        </p:txBody>
      </p:sp>
      <p:sp>
        <p:nvSpPr>
          <p:cNvPr id="156755" name="Rectangle 83"/>
          <p:cNvSpPr>
            <a:spLocks noChangeArrowheads="1"/>
          </p:cNvSpPr>
          <p:nvPr/>
        </p:nvSpPr>
        <p:spPr bwMode="auto">
          <a:xfrm>
            <a:off x="3196308" y="2018110"/>
            <a:ext cx="628650" cy="228600"/>
          </a:xfrm>
          <a:prstGeom prst="rect">
            <a:avLst/>
          </a:prstGeom>
          <a:solidFill>
            <a:schemeClr val="bg1"/>
          </a:solid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rPr>
              <a:t>ax+b</a:t>
            </a:r>
          </a:p>
        </p:txBody>
      </p:sp>
      <p:sp>
        <p:nvSpPr>
          <p:cNvPr id="156756" name="Rectangle 84"/>
          <p:cNvSpPr>
            <a:spLocks noChangeArrowheads="1"/>
          </p:cNvSpPr>
          <p:nvPr/>
        </p:nvSpPr>
        <p:spPr bwMode="auto">
          <a:xfrm>
            <a:off x="3198689" y="2014538"/>
            <a:ext cx="628650" cy="228600"/>
          </a:xfrm>
          <a:prstGeom prst="rect">
            <a:avLst/>
          </a:prstGeom>
          <a:solidFill>
            <a:schemeClr val="bg1"/>
          </a:solid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rPr>
              <a:t>ax</a:t>
            </a:r>
            <a:r>
              <a:rPr lang="en-US" altLang="zh-CN" baseline="30000">
                <a:solidFill>
                  <a:srgbClr val="001ADC"/>
                </a:solidFill>
              </a:rPr>
              <a:t>2</a:t>
            </a:r>
            <a:r>
              <a:rPr lang="en-US" altLang="zh-CN">
                <a:solidFill>
                  <a:srgbClr val="001ADC"/>
                </a:solidFill>
              </a:rPr>
              <a:t>+bx</a:t>
            </a:r>
            <a:endParaRPr lang="en-US" altLang="zh-CN" baseline="30000">
              <a:solidFill>
                <a:srgbClr val="001ADC"/>
              </a:solidFill>
            </a:endParaRPr>
          </a:p>
        </p:txBody>
      </p:sp>
      <p:sp>
        <p:nvSpPr>
          <p:cNvPr id="156757" name="Rectangle 85"/>
          <p:cNvSpPr>
            <a:spLocks noChangeArrowheads="1"/>
          </p:cNvSpPr>
          <p:nvPr/>
        </p:nvSpPr>
        <p:spPr bwMode="auto">
          <a:xfrm>
            <a:off x="3131617" y="2019299"/>
            <a:ext cx="1013221" cy="323851"/>
          </a:xfrm>
          <a:prstGeom prst="rect">
            <a:avLst/>
          </a:prstGeom>
          <a:solidFill>
            <a:schemeClr val="bg1"/>
          </a:solid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en-US" altLang="zh-CN" dirty="0">
                <a:solidFill>
                  <a:srgbClr val="001ADC"/>
                </a:solidFill>
              </a:rPr>
              <a:t>ax</a:t>
            </a:r>
            <a:r>
              <a:rPr lang="en-US" altLang="zh-CN" baseline="30000" dirty="0">
                <a:solidFill>
                  <a:srgbClr val="001ADC"/>
                </a:solidFill>
              </a:rPr>
              <a:t>2</a:t>
            </a:r>
            <a:r>
              <a:rPr lang="en-US" altLang="zh-CN" dirty="0">
                <a:solidFill>
                  <a:srgbClr val="001ADC"/>
                </a:solidFill>
              </a:rPr>
              <a:t>+bx-c</a:t>
            </a:r>
            <a:endParaRPr lang="en-US" altLang="zh-CN" baseline="30000" dirty="0">
              <a:solidFill>
                <a:srgbClr val="001ADC"/>
              </a:solidFill>
            </a:endParaRPr>
          </a:p>
        </p:txBody>
      </p:sp>
      <p:grpSp>
        <p:nvGrpSpPr>
          <p:cNvPr id="156758" name="Group 86"/>
          <p:cNvGrpSpPr>
            <a:grpSpLocks/>
          </p:cNvGrpSpPr>
          <p:nvPr/>
        </p:nvGrpSpPr>
        <p:grpSpPr bwMode="auto">
          <a:xfrm>
            <a:off x="4635773" y="3375422"/>
            <a:ext cx="1657350" cy="228600"/>
            <a:chOff x="2208" y="960"/>
            <a:chExt cx="1392" cy="192"/>
          </a:xfrm>
        </p:grpSpPr>
        <p:sp>
          <p:nvSpPr>
            <p:cNvPr id="156759" name="Rectangle 87"/>
            <p:cNvSpPr>
              <a:spLocks noChangeArrowheads="1"/>
            </p:cNvSpPr>
            <p:nvPr/>
          </p:nvSpPr>
          <p:spPr bwMode="auto">
            <a:xfrm>
              <a:off x="2688" y="960"/>
              <a:ext cx="528" cy="192"/>
            </a:xfrm>
            <a:prstGeom prst="rect">
              <a:avLst/>
            </a:prstGeom>
            <a:noFill/>
            <a:ln w="12700">
              <a:solidFill>
                <a:schemeClr val="tx2"/>
              </a:solidFill>
              <a:miter lim="800000"/>
              <a:headEnd/>
              <a:tailEnd/>
            </a:ln>
            <a:effectLst/>
          </p:spPr>
          <p:txBody>
            <a:bodyPr wrap="none" anchor="ctr"/>
            <a:lstStyle/>
            <a:p>
              <a:pPr algn="ctr">
                <a:lnSpc>
                  <a:spcPct val="100000"/>
                </a:lnSpc>
                <a:spcBef>
                  <a:spcPct val="0"/>
                </a:spcBef>
                <a:buClrTx/>
                <a:buSzTx/>
                <a:buFontTx/>
                <a:buNone/>
              </a:pPr>
              <a:r>
                <a:rPr lang="zh-CN" altLang="en-US">
                  <a:solidFill>
                    <a:srgbClr val="001ADC"/>
                  </a:solidFill>
                </a:rPr>
                <a:t>0</a:t>
              </a:r>
              <a:r>
                <a:rPr lang="en-US" altLang="zh-CN">
                  <a:solidFill>
                    <a:srgbClr val="001ADC"/>
                  </a:solidFill>
                </a:rPr>
                <a:t>CH</a:t>
              </a:r>
            </a:p>
          </p:txBody>
        </p:sp>
        <p:sp>
          <p:nvSpPr>
            <p:cNvPr id="156760" name="Rectangle 88"/>
            <p:cNvSpPr>
              <a:spLocks noChangeArrowheads="1"/>
            </p:cNvSpPr>
            <p:nvPr/>
          </p:nvSpPr>
          <p:spPr bwMode="auto">
            <a:xfrm>
              <a:off x="2208" y="960"/>
              <a:ext cx="480" cy="192"/>
            </a:xfrm>
            <a:prstGeom prst="rect">
              <a:avLst/>
            </a:prstGeom>
            <a:noFill/>
            <a:ln w="12700">
              <a:noFill/>
              <a:miter lim="800000"/>
              <a:headEnd/>
              <a:tailEnd/>
            </a:ln>
            <a:effectLst/>
          </p:spPr>
          <p:txBody>
            <a:bodyPr wrap="none" anchor="ctr"/>
            <a:lstStyle/>
            <a:p>
              <a:pPr algn="ctr">
                <a:lnSpc>
                  <a:spcPct val="100000"/>
                </a:lnSpc>
                <a:spcBef>
                  <a:spcPct val="0"/>
                </a:spcBef>
                <a:buClrTx/>
                <a:buSzTx/>
                <a:buFontTx/>
                <a:buNone/>
              </a:pPr>
              <a:r>
                <a:rPr lang="en-US" altLang="zh-CN">
                  <a:solidFill>
                    <a:srgbClr val="001ADC"/>
                  </a:solidFill>
                </a:rPr>
                <a:t>PC</a:t>
              </a:r>
            </a:p>
          </p:txBody>
        </p:sp>
        <p:sp>
          <p:nvSpPr>
            <p:cNvPr id="156761" name="Line 89"/>
            <p:cNvSpPr>
              <a:spLocks noChangeShapeType="1"/>
            </p:cNvSpPr>
            <p:nvPr/>
          </p:nvSpPr>
          <p:spPr bwMode="auto">
            <a:xfrm>
              <a:off x="3216" y="1056"/>
              <a:ext cx="384" cy="1"/>
            </a:xfrm>
            <a:prstGeom prst="line">
              <a:avLst/>
            </a:prstGeom>
            <a:noFill/>
            <a:ln w="12700">
              <a:solidFill>
                <a:schemeClr val="tx1"/>
              </a:solidFill>
              <a:round/>
              <a:headEnd/>
              <a:tailEnd type="triangle" w="med" len="med"/>
            </a:ln>
            <a:effectLst/>
          </p:spPr>
          <p:txBody>
            <a:bodyPr/>
            <a:lstStyle/>
            <a:p>
              <a:endParaRPr lang="zh-CN" altLang="en-US"/>
            </a:p>
          </p:txBody>
        </p:sp>
      </p:grpSp>
      <p:grpSp>
        <p:nvGrpSpPr>
          <p:cNvPr id="156762" name="Group 90"/>
          <p:cNvGrpSpPr>
            <a:grpSpLocks/>
          </p:cNvGrpSpPr>
          <p:nvPr/>
        </p:nvGrpSpPr>
        <p:grpSpPr bwMode="auto">
          <a:xfrm>
            <a:off x="3870201" y="2294337"/>
            <a:ext cx="3794522" cy="1763315"/>
            <a:chOff x="1565" y="1207"/>
            <a:chExt cx="3187" cy="1481"/>
          </a:xfrm>
        </p:grpSpPr>
        <p:sp>
          <p:nvSpPr>
            <p:cNvPr id="156763" name="Rectangle 91"/>
            <p:cNvSpPr>
              <a:spLocks noChangeArrowheads="1"/>
            </p:cNvSpPr>
            <p:nvPr/>
          </p:nvSpPr>
          <p:spPr bwMode="auto">
            <a:xfrm>
              <a:off x="3648" y="2496"/>
              <a:ext cx="1104" cy="192"/>
            </a:xfrm>
            <a:prstGeom prst="rect">
              <a:avLst/>
            </a:prstGeom>
            <a:solidFill>
              <a:schemeClr val="bg1"/>
            </a:solidFill>
            <a:ln w="12700">
              <a:solidFill>
                <a:schemeClr val="tx1"/>
              </a:solidFill>
              <a:miter lim="800000"/>
              <a:headEnd/>
              <a:tailEnd/>
            </a:ln>
            <a:effectLst/>
          </p:spPr>
          <p:txBody>
            <a:bodyPr wrap="none" anchor="ctr"/>
            <a:lstStyle/>
            <a:p>
              <a:pPr algn="ctr">
                <a:lnSpc>
                  <a:spcPct val="100000"/>
                </a:lnSpc>
                <a:spcBef>
                  <a:spcPct val="0"/>
                </a:spcBef>
                <a:buClrTx/>
                <a:buSzTx/>
                <a:buFontTx/>
                <a:buNone/>
              </a:pPr>
              <a:r>
                <a:rPr lang="en-US" altLang="zh-CN" sz="1200">
                  <a:solidFill>
                    <a:srgbClr val="001ADC"/>
                  </a:solidFill>
                </a:rPr>
                <a:t>ax</a:t>
              </a:r>
              <a:r>
                <a:rPr lang="en-US" altLang="zh-CN" sz="1200" baseline="30000">
                  <a:solidFill>
                    <a:srgbClr val="001ADC"/>
                  </a:solidFill>
                </a:rPr>
                <a:t>2</a:t>
              </a:r>
              <a:r>
                <a:rPr lang="en-US" altLang="zh-CN" sz="1200">
                  <a:solidFill>
                    <a:srgbClr val="001ADC"/>
                  </a:solidFill>
                </a:rPr>
                <a:t>+bx-c</a:t>
              </a:r>
            </a:p>
          </p:txBody>
        </p:sp>
        <p:sp>
          <p:nvSpPr>
            <p:cNvPr id="156764" name="Line 92"/>
            <p:cNvSpPr>
              <a:spLocks noChangeShapeType="1"/>
            </p:cNvSpPr>
            <p:nvPr/>
          </p:nvSpPr>
          <p:spPr bwMode="auto">
            <a:xfrm>
              <a:off x="1565" y="1207"/>
              <a:ext cx="2041" cy="1361"/>
            </a:xfrm>
            <a:prstGeom prst="line">
              <a:avLst/>
            </a:prstGeom>
            <a:noFill/>
            <a:ln w="57150">
              <a:solidFill>
                <a:schemeClr val="accent1"/>
              </a:solidFill>
              <a:round/>
              <a:headEnd/>
              <a:tailEnd type="triangle" w="med" len="med"/>
            </a:ln>
            <a:effectLst/>
          </p:spPr>
          <p:txBody>
            <a:bodyPr wrap="none" anchor="ctr"/>
            <a:lstStyle/>
            <a:p>
              <a:endParaRPr lang="zh-CN" altLang="en-US"/>
            </a:p>
          </p:txBody>
        </p:sp>
      </p:grpSp>
      <p:sp>
        <p:nvSpPr>
          <p:cNvPr id="94" name="Rectangle 2"/>
          <p:cNvSpPr txBox="1">
            <a:spLocks noChangeArrowheads="1"/>
          </p:cNvSpPr>
          <p:nvPr/>
        </p:nvSpPr>
        <p:spPr bwMode="auto">
          <a:xfrm>
            <a:off x="0" y="252000"/>
            <a:ext cx="1631504" cy="983665"/>
          </a:xfrm>
          <a:prstGeom prst="rect">
            <a:avLst/>
          </a:prstGeom>
          <a:noFill/>
          <a:ln w="12700">
            <a:noFill/>
            <a:miter lim="800000"/>
            <a:headEnd/>
            <a:tailEnd/>
          </a:ln>
        </p:spPr>
        <p:txBody>
          <a:bodyPr vert="horz" wrap="none" lIns="63500" tIns="25400" rIns="63500" bIns="25400" numCol="1" anchor="t" anchorCtr="0" compatLnSpc="1">
            <a:prstTxWarp prst="textNoShape">
              <a:avLst/>
            </a:prstTxWarp>
            <a:normAutofit/>
          </a:bodyPr>
          <a:lstStyle>
            <a:lvl1pPr algn="l" rtl="0" eaLnBrk="1" fontAlgn="base" hangingPunct="1">
              <a:lnSpc>
                <a:spcPct val="87000"/>
              </a:lnSpc>
              <a:spcBef>
                <a:spcPct val="0"/>
              </a:spcBef>
              <a:spcAft>
                <a:spcPct val="0"/>
              </a:spcAft>
              <a:defRPr sz="1800" b="1" i="0">
                <a:solidFill>
                  <a:srgbClr val="FF0000"/>
                </a:solidFill>
                <a:latin typeface="+mj-lt"/>
                <a:ea typeface="+mj-ea"/>
                <a:cs typeface="楷体_GB2312"/>
              </a:defRPr>
            </a:lvl1pPr>
            <a:lvl2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2pPr>
            <a:lvl3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3pPr>
            <a:lvl4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4pPr>
            <a:lvl5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5pPr>
            <a:lvl6pPr marL="3429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6pPr>
            <a:lvl7pPr marL="6858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7pPr>
            <a:lvl8pPr marL="10287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8pPr>
            <a:lvl9pPr marL="13716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9pPr>
          </a:lstStyle>
          <a:p>
            <a:pPr>
              <a:buNone/>
            </a:pPr>
            <a:r>
              <a:rPr lang="en-US" altLang="zh-CN" sz="2400" dirty="0">
                <a:latin typeface="+mn-lt"/>
                <a:ea typeface="宋体" pitchFamily="2" charset="-122"/>
              </a:rPr>
              <a:t>  </a:t>
            </a:r>
            <a:r>
              <a:rPr lang="zh-CN" altLang="en-US" sz="2400" dirty="0">
                <a:latin typeface="+mn-lt"/>
                <a:ea typeface="宋体" pitchFamily="2" charset="-122"/>
              </a:rPr>
              <a:t>例</a:t>
            </a:r>
            <a:r>
              <a:rPr lang="en-US" altLang="zh-CN" sz="2400" dirty="0">
                <a:latin typeface="+mn-lt"/>
                <a:ea typeface="宋体" pitchFamily="2" charset="-122"/>
              </a:rPr>
              <a:t>1 </a:t>
            </a:r>
          </a:p>
        </p:txBody>
      </p:sp>
      <p:sp>
        <p:nvSpPr>
          <p:cNvPr id="2" name="文本框 1"/>
          <p:cNvSpPr txBox="1"/>
          <p:nvPr/>
        </p:nvSpPr>
        <p:spPr>
          <a:xfrm>
            <a:off x="8425534" y="2294337"/>
            <a:ext cx="3106339" cy="406265"/>
          </a:xfrm>
          <a:prstGeom prst="rect">
            <a:avLst/>
          </a:prstGeom>
          <a:noFill/>
        </p:spPr>
        <p:txBody>
          <a:bodyPr wrap="square" rtlCol="0">
            <a:spAutoFit/>
          </a:bodyPr>
          <a:lstStyle/>
          <a:p>
            <a:pPr>
              <a:buNone/>
            </a:pPr>
            <a:r>
              <a:rPr lang="zh-CN" altLang="en-US" sz="2400" dirty="0">
                <a:solidFill>
                  <a:schemeClr val="accent2"/>
                </a:solidFill>
                <a:latin typeface="微软雅黑" panose="020B0503020204020204" pitchFamily="34" charset="-122"/>
                <a:ea typeface="微软雅黑" panose="020B0503020204020204" pitchFamily="34" charset="-122"/>
              </a:rPr>
              <a:t>可执行程序共</a:t>
            </a:r>
            <a:r>
              <a:rPr lang="en-US" altLang="zh-CN" sz="2400" dirty="0">
                <a:solidFill>
                  <a:schemeClr val="accent2"/>
                </a:solidFill>
                <a:latin typeface="微软雅黑" panose="020B0503020204020204" pitchFamily="34" charset="-122"/>
                <a:ea typeface="微软雅黑" panose="020B0503020204020204" pitchFamily="34" charset="-122"/>
              </a:rPr>
              <a:t>12</a:t>
            </a:r>
            <a:r>
              <a:rPr lang="zh-CN" altLang="en-US" sz="2400" dirty="0">
                <a:solidFill>
                  <a:schemeClr val="accent2"/>
                </a:solidFill>
                <a:latin typeface="微软雅黑" panose="020B0503020204020204" pitchFamily="34" charset="-122"/>
                <a:ea typeface="微软雅黑" panose="020B0503020204020204" pitchFamily="34" charset="-122"/>
              </a:rPr>
              <a:t>字节</a:t>
            </a:r>
          </a:p>
        </p:txBody>
      </p:sp>
    </p:spTree>
    <p:extLst>
      <p:ext uri="{BB962C8B-B14F-4D97-AF65-F5344CB8AC3E}">
        <p14:creationId xmlns:p14="http://schemas.microsoft.com/office/powerpoint/2010/main" val="47617324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670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667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6727"/>
                                        </p:tgtEl>
                                        <p:attrNameLst>
                                          <p:attrName>style.visibility</p:attrName>
                                        </p:attrNameLst>
                                      </p:cBhvr>
                                      <p:to>
                                        <p:strVal val="visible"/>
                                      </p:to>
                                    </p:set>
                                  </p:childTnLst>
                                  <p:subTnLst>
                                    <p:set>
                                      <p:cBhvr override="childStyle">
                                        <p:cTn dur="1" fill="hold" display="0" masterRel="nextClick" afterEffect="1"/>
                                        <p:tgtEl>
                                          <p:spTgt spid="15672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156731"/>
                                        </p:tgtEl>
                                        <p:attrNameLst>
                                          <p:attrName>style.visibility</p:attrName>
                                        </p:attrNameLst>
                                      </p:cBhvr>
                                      <p:to>
                                        <p:strVal val="visible"/>
                                      </p:to>
                                    </p:set>
                                  </p:childTnLst>
                                  <p:subTnLst>
                                    <p:set>
                                      <p:cBhvr override="childStyle">
                                        <p:cTn dur="1" fill="hold" display="0" masterRel="nextClick" afterEffect="1"/>
                                        <p:tgtEl>
                                          <p:spTgt spid="156731"/>
                                        </p:tgtEl>
                                        <p:attrNameLst>
                                          <p:attrName>style.visibility</p:attrName>
                                        </p:attrNameLst>
                                      </p:cBhvr>
                                      <p:to>
                                        <p:strVal val="hidden"/>
                                      </p:to>
                                    </p:set>
                                  </p:subTnLst>
                                </p:cTn>
                              </p:par>
                              <p:par>
                                <p:cTn id="19" presetID="1" presetClass="entr" presetSubtype="0" fill="hold" grpId="0" nodeType="withEffect">
                                  <p:stCondLst>
                                    <p:cond delay="0"/>
                                  </p:stCondLst>
                                  <p:childTnLst>
                                    <p:set>
                                      <p:cBhvr>
                                        <p:cTn id="20" dur="1" fill="hold">
                                          <p:stCondLst>
                                            <p:cond delay="0"/>
                                          </p:stCondLst>
                                        </p:cTn>
                                        <p:tgtEl>
                                          <p:spTgt spid="15675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499"/>
                                          </p:stCondLst>
                                        </p:cTn>
                                        <p:tgtEl>
                                          <p:spTgt spid="156735"/>
                                        </p:tgtEl>
                                        <p:attrNameLst>
                                          <p:attrName>style.visibility</p:attrName>
                                        </p:attrNameLst>
                                      </p:cBhvr>
                                      <p:to>
                                        <p:strVal val="visible"/>
                                      </p:to>
                                    </p:set>
                                  </p:childTnLst>
                                  <p:subTnLst>
                                    <p:set>
                                      <p:cBhvr override="childStyle">
                                        <p:cTn dur="1" fill="hold" display="0" masterRel="nextClick" afterEffect="1"/>
                                        <p:tgtEl>
                                          <p:spTgt spid="156735"/>
                                        </p:tgtEl>
                                        <p:attrNameLst>
                                          <p:attrName>style.visibility</p:attrName>
                                        </p:attrNameLst>
                                      </p:cBhvr>
                                      <p:to>
                                        <p:strVal val="hidden"/>
                                      </p:to>
                                    </p:set>
                                  </p:subTnLst>
                                </p:cTn>
                              </p:par>
                              <p:par>
                                <p:cTn id="25" presetID="1" presetClass="entr" presetSubtype="0" fill="hold" grpId="0" nodeType="withEffect">
                                  <p:stCondLst>
                                    <p:cond delay="0"/>
                                  </p:stCondLst>
                                  <p:childTnLst>
                                    <p:set>
                                      <p:cBhvr>
                                        <p:cTn id="26" dur="1" fill="hold">
                                          <p:stCondLst>
                                            <p:cond delay="0"/>
                                          </p:stCondLst>
                                        </p:cTn>
                                        <p:tgtEl>
                                          <p:spTgt spid="15675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156739"/>
                                        </p:tgtEl>
                                        <p:attrNameLst>
                                          <p:attrName>style.visibility</p:attrName>
                                        </p:attrNameLst>
                                      </p:cBhvr>
                                      <p:to>
                                        <p:strVal val="visible"/>
                                      </p:to>
                                    </p:set>
                                  </p:childTnLst>
                                  <p:subTnLst>
                                    <p:set>
                                      <p:cBhvr override="childStyle">
                                        <p:cTn dur="1" fill="hold" display="0" masterRel="nextClick" afterEffect="1"/>
                                        <p:tgtEl>
                                          <p:spTgt spid="156739"/>
                                        </p:tgtEl>
                                        <p:attrNameLst>
                                          <p:attrName>style.visibility</p:attrName>
                                        </p:attrNameLst>
                                      </p:cBhvr>
                                      <p:to>
                                        <p:strVal val="hidden"/>
                                      </p:to>
                                    </p:set>
                                  </p:subTnLst>
                                </p:cTn>
                              </p:par>
                              <p:par>
                                <p:cTn id="31" presetID="1" presetClass="entr" presetSubtype="0" fill="hold" grpId="0" nodeType="withEffect">
                                  <p:stCondLst>
                                    <p:cond delay="0"/>
                                  </p:stCondLst>
                                  <p:childTnLst>
                                    <p:set>
                                      <p:cBhvr>
                                        <p:cTn id="32" dur="1" fill="hold">
                                          <p:stCondLst>
                                            <p:cond delay="0"/>
                                          </p:stCondLst>
                                        </p:cTn>
                                        <p:tgtEl>
                                          <p:spTgt spid="15675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499"/>
                                          </p:stCondLst>
                                        </p:cTn>
                                        <p:tgtEl>
                                          <p:spTgt spid="156743"/>
                                        </p:tgtEl>
                                        <p:attrNameLst>
                                          <p:attrName>style.visibility</p:attrName>
                                        </p:attrNameLst>
                                      </p:cBhvr>
                                      <p:to>
                                        <p:strVal val="visible"/>
                                      </p:to>
                                    </p:set>
                                  </p:childTnLst>
                                  <p:subTnLst>
                                    <p:set>
                                      <p:cBhvr override="childStyle">
                                        <p:cTn dur="1" fill="hold" display="0" masterRel="nextClick" afterEffect="1"/>
                                        <p:tgtEl>
                                          <p:spTgt spid="156743"/>
                                        </p:tgtEl>
                                        <p:attrNameLst>
                                          <p:attrName>style.visibility</p:attrName>
                                        </p:attrNameLst>
                                      </p:cBhvr>
                                      <p:to>
                                        <p:strVal val="hidden"/>
                                      </p:to>
                                    </p:set>
                                  </p:subTnLst>
                                </p:cTn>
                              </p:par>
                              <p:par>
                                <p:cTn id="37" presetID="1" presetClass="entr" presetSubtype="0" fill="hold" grpId="0" nodeType="withEffect">
                                  <p:stCondLst>
                                    <p:cond delay="0"/>
                                  </p:stCondLst>
                                  <p:childTnLst>
                                    <p:set>
                                      <p:cBhvr>
                                        <p:cTn id="38" dur="1" fill="hold">
                                          <p:stCondLst>
                                            <p:cond delay="0"/>
                                          </p:stCondLst>
                                        </p:cTn>
                                        <p:tgtEl>
                                          <p:spTgt spid="15675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499"/>
                                          </p:stCondLst>
                                        </p:cTn>
                                        <p:tgtEl>
                                          <p:spTgt spid="156747"/>
                                        </p:tgtEl>
                                        <p:attrNameLst>
                                          <p:attrName>style.visibility</p:attrName>
                                        </p:attrNameLst>
                                      </p:cBhvr>
                                      <p:to>
                                        <p:strVal val="visible"/>
                                      </p:to>
                                    </p:set>
                                  </p:childTnLst>
                                  <p:subTnLst>
                                    <p:set>
                                      <p:cBhvr override="childStyle">
                                        <p:cTn dur="1" fill="hold" display="0" masterRel="nextClick" afterEffect="1"/>
                                        <p:tgtEl>
                                          <p:spTgt spid="156747"/>
                                        </p:tgtEl>
                                        <p:attrNameLst>
                                          <p:attrName>style.visibility</p:attrName>
                                        </p:attrNameLst>
                                      </p:cBhvr>
                                      <p:to>
                                        <p:strVal val="hidden"/>
                                      </p:to>
                                    </p:set>
                                  </p:subTnLst>
                                </p:cTn>
                              </p:par>
                              <p:par>
                                <p:cTn id="43" presetID="1" presetClass="entr" presetSubtype="0" fill="hold" grpId="0" nodeType="withEffect">
                                  <p:stCondLst>
                                    <p:cond delay="0"/>
                                  </p:stCondLst>
                                  <p:childTnLst>
                                    <p:set>
                                      <p:cBhvr>
                                        <p:cTn id="44" dur="1" fill="hold">
                                          <p:stCondLst>
                                            <p:cond delay="0"/>
                                          </p:stCondLst>
                                        </p:cTn>
                                        <p:tgtEl>
                                          <p:spTgt spid="15675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499"/>
                                          </p:stCondLst>
                                        </p:cTn>
                                        <p:tgtEl>
                                          <p:spTgt spid="156758"/>
                                        </p:tgtEl>
                                        <p:attrNameLst>
                                          <p:attrName>style.visibility</p:attrName>
                                        </p:attrNameLst>
                                      </p:cBhvr>
                                      <p:to>
                                        <p:strVal val="visible"/>
                                      </p:to>
                                    </p:set>
                                  </p:childTnLst>
                                  <p:subTnLst>
                                    <p:set>
                                      <p:cBhvr override="childStyle">
                                        <p:cTn dur="1" fill="hold" display="0" masterRel="nextClick" afterEffect="1"/>
                                        <p:tgtEl>
                                          <p:spTgt spid="156758"/>
                                        </p:tgtEl>
                                        <p:attrNameLst>
                                          <p:attrName>style.visibility</p:attrName>
                                        </p:attrNameLst>
                                      </p:cBhvr>
                                      <p:to>
                                        <p:strVal val="hidden"/>
                                      </p:to>
                                    </p:set>
                                  </p:subTnLst>
                                </p:cTn>
                              </p:par>
                              <p:par>
                                <p:cTn id="49" presetID="1" presetClass="entr" presetSubtype="0" fill="hold" nodeType="withEffect">
                                  <p:stCondLst>
                                    <p:cond delay="0"/>
                                  </p:stCondLst>
                                  <p:childTnLst>
                                    <p:set>
                                      <p:cBhvr>
                                        <p:cTn id="50" dur="1" fill="hold">
                                          <p:stCondLst>
                                            <p:cond delay="0"/>
                                          </p:stCondLst>
                                        </p:cTn>
                                        <p:tgtEl>
                                          <p:spTgt spid="1567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753" grpId="0" animBg="1"/>
      <p:bldP spid="156754" grpId="0" animBg="1"/>
      <p:bldP spid="156755" grpId="0" animBg="1"/>
      <p:bldP spid="156756" grpId="0" animBg="1"/>
      <p:bldP spid="15675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4" name="Text Box 4"/>
          <p:cNvSpPr txBox="1">
            <a:spLocks noChangeArrowheads="1"/>
          </p:cNvSpPr>
          <p:nvPr/>
        </p:nvSpPr>
        <p:spPr bwMode="auto">
          <a:xfrm>
            <a:off x="1055440" y="1052736"/>
            <a:ext cx="3590925" cy="458587"/>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None/>
            </a:pPr>
            <a:r>
              <a:rPr lang="zh-CN" altLang="en-US" sz="2800" dirty="0">
                <a:latin typeface="Times New Roman" pitchFamily="18" charset="0"/>
              </a:rPr>
              <a:t>1</a:t>
            </a:r>
            <a:r>
              <a:rPr lang="zh-CN" altLang="en-US" sz="2800" dirty="0"/>
              <a:t>.上机前的准备</a:t>
            </a:r>
          </a:p>
        </p:txBody>
      </p:sp>
      <p:sp>
        <p:nvSpPr>
          <p:cNvPr id="35845" name="Text Box 5"/>
          <p:cNvSpPr txBox="1">
            <a:spLocks noChangeArrowheads="1"/>
          </p:cNvSpPr>
          <p:nvPr/>
        </p:nvSpPr>
        <p:spPr bwMode="auto">
          <a:xfrm>
            <a:off x="1467397" y="2019630"/>
            <a:ext cx="2378869" cy="406265"/>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None/>
            </a:pPr>
            <a:r>
              <a:rPr lang="zh-CN" altLang="en-US" sz="2400"/>
              <a:t> 建立数学模型     </a:t>
            </a:r>
          </a:p>
        </p:txBody>
      </p:sp>
      <p:grpSp>
        <p:nvGrpSpPr>
          <p:cNvPr id="35945" name="Group 105"/>
          <p:cNvGrpSpPr>
            <a:grpSpLocks/>
          </p:cNvGrpSpPr>
          <p:nvPr/>
        </p:nvGrpSpPr>
        <p:grpSpPr bwMode="auto">
          <a:xfrm>
            <a:off x="1553120" y="3104572"/>
            <a:ext cx="4107656" cy="622697"/>
            <a:chOff x="1227" y="1956"/>
            <a:chExt cx="3450" cy="523"/>
          </a:xfrm>
        </p:grpSpPr>
        <p:sp>
          <p:nvSpPr>
            <p:cNvPr id="35848" name="Line 8"/>
            <p:cNvSpPr>
              <a:spLocks noChangeShapeType="1"/>
            </p:cNvSpPr>
            <p:nvPr/>
          </p:nvSpPr>
          <p:spPr bwMode="auto">
            <a:xfrm>
              <a:off x="2270" y="2208"/>
              <a:ext cx="222" cy="1"/>
            </a:xfrm>
            <a:prstGeom prst="line">
              <a:avLst/>
            </a:prstGeom>
            <a:noFill/>
            <a:ln w="17463">
              <a:solidFill>
                <a:schemeClr val="tx1"/>
              </a:solidFill>
              <a:round/>
              <a:headEnd/>
              <a:tailEnd/>
            </a:ln>
            <a:extLst>
              <a:ext uri="{909E8E84-426E-40DD-AFC4-6F175D3DCCD1}">
                <a14:hiddenFill xmlns:a14="http://schemas.microsoft.com/office/drawing/2010/main">
                  <a:noFill/>
                </a14:hiddenFill>
              </a:ext>
            </a:extLst>
          </p:spPr>
          <p:txBody>
            <a:bodyPr/>
            <a:lstStyle/>
            <a:p>
              <a:pPr>
                <a:buNone/>
              </a:pPr>
              <a:endParaRPr lang="zh-CN" altLang="en-US" sz="2000"/>
            </a:p>
          </p:txBody>
        </p:sp>
        <p:sp>
          <p:nvSpPr>
            <p:cNvPr id="35849" name="Line 9"/>
            <p:cNvSpPr>
              <a:spLocks noChangeShapeType="1"/>
            </p:cNvSpPr>
            <p:nvPr/>
          </p:nvSpPr>
          <p:spPr bwMode="auto">
            <a:xfrm>
              <a:off x="2798" y="2207"/>
              <a:ext cx="225" cy="1"/>
            </a:xfrm>
            <a:prstGeom prst="line">
              <a:avLst/>
            </a:prstGeom>
            <a:noFill/>
            <a:ln w="17463">
              <a:solidFill>
                <a:schemeClr val="tx1"/>
              </a:solidFill>
              <a:round/>
              <a:headEnd/>
              <a:tailEnd/>
            </a:ln>
            <a:extLst>
              <a:ext uri="{909E8E84-426E-40DD-AFC4-6F175D3DCCD1}">
                <a14:hiddenFill xmlns:a14="http://schemas.microsoft.com/office/drawing/2010/main">
                  <a:noFill/>
                </a14:hiddenFill>
              </a:ext>
            </a:extLst>
          </p:spPr>
          <p:txBody>
            <a:bodyPr/>
            <a:lstStyle/>
            <a:p>
              <a:pPr>
                <a:buNone/>
              </a:pPr>
              <a:endParaRPr lang="zh-CN" altLang="en-US" sz="2000"/>
            </a:p>
          </p:txBody>
        </p:sp>
        <p:sp>
          <p:nvSpPr>
            <p:cNvPr id="35850" name="Line 10"/>
            <p:cNvSpPr>
              <a:spLocks noChangeShapeType="1"/>
            </p:cNvSpPr>
            <p:nvPr/>
          </p:nvSpPr>
          <p:spPr bwMode="auto">
            <a:xfrm>
              <a:off x="3326" y="2207"/>
              <a:ext cx="232" cy="1"/>
            </a:xfrm>
            <a:prstGeom prst="line">
              <a:avLst/>
            </a:prstGeom>
            <a:noFill/>
            <a:ln w="17463">
              <a:solidFill>
                <a:schemeClr val="tx1"/>
              </a:solidFill>
              <a:round/>
              <a:headEnd/>
              <a:tailEnd/>
            </a:ln>
            <a:extLst>
              <a:ext uri="{909E8E84-426E-40DD-AFC4-6F175D3DCCD1}">
                <a14:hiddenFill xmlns:a14="http://schemas.microsoft.com/office/drawing/2010/main">
                  <a:noFill/>
                </a14:hiddenFill>
              </a:ext>
            </a:extLst>
          </p:spPr>
          <p:txBody>
            <a:bodyPr/>
            <a:lstStyle/>
            <a:p>
              <a:pPr>
                <a:buNone/>
              </a:pPr>
              <a:endParaRPr lang="zh-CN" altLang="en-US" sz="2000"/>
            </a:p>
          </p:txBody>
        </p:sp>
        <p:sp>
          <p:nvSpPr>
            <p:cNvPr id="35851" name="Line 11"/>
            <p:cNvSpPr>
              <a:spLocks noChangeShapeType="1"/>
            </p:cNvSpPr>
            <p:nvPr/>
          </p:nvSpPr>
          <p:spPr bwMode="auto">
            <a:xfrm>
              <a:off x="3841" y="2207"/>
              <a:ext cx="228" cy="1"/>
            </a:xfrm>
            <a:prstGeom prst="line">
              <a:avLst/>
            </a:prstGeom>
            <a:noFill/>
            <a:ln w="17463">
              <a:solidFill>
                <a:schemeClr val="tx1"/>
              </a:solidFill>
              <a:round/>
              <a:headEnd/>
              <a:tailEnd/>
            </a:ln>
            <a:extLst>
              <a:ext uri="{909E8E84-426E-40DD-AFC4-6F175D3DCCD1}">
                <a14:hiddenFill xmlns:a14="http://schemas.microsoft.com/office/drawing/2010/main">
                  <a:noFill/>
                </a14:hiddenFill>
              </a:ext>
            </a:extLst>
          </p:spPr>
          <p:txBody>
            <a:bodyPr/>
            <a:lstStyle/>
            <a:p>
              <a:pPr>
                <a:buNone/>
              </a:pPr>
              <a:endParaRPr lang="zh-CN" altLang="en-US" sz="2000"/>
            </a:p>
          </p:txBody>
        </p:sp>
        <p:sp>
          <p:nvSpPr>
            <p:cNvPr id="35853" name="Rectangle 13"/>
            <p:cNvSpPr>
              <a:spLocks noChangeArrowheads="1"/>
            </p:cNvSpPr>
            <p:nvPr/>
          </p:nvSpPr>
          <p:spPr bwMode="auto">
            <a:xfrm>
              <a:off x="4161" y="2064"/>
              <a:ext cx="141"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Symbol" pitchFamily="18" charset="2"/>
                </a:rPr>
                <a:t>-</a:t>
              </a:r>
              <a:endParaRPr lang="zh-CN" altLang="en-US" sz="2400"/>
            </a:p>
          </p:txBody>
        </p:sp>
        <p:sp>
          <p:nvSpPr>
            <p:cNvPr id="35854" name="Rectangle 14"/>
            <p:cNvSpPr>
              <a:spLocks noChangeArrowheads="1"/>
            </p:cNvSpPr>
            <p:nvPr/>
          </p:nvSpPr>
          <p:spPr bwMode="auto">
            <a:xfrm>
              <a:off x="3645" y="2064"/>
              <a:ext cx="141"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Symbol" pitchFamily="18" charset="2"/>
                </a:rPr>
                <a:t>+</a:t>
              </a:r>
              <a:endParaRPr lang="zh-CN" altLang="en-US" sz="2400"/>
            </a:p>
          </p:txBody>
        </p:sp>
        <p:sp>
          <p:nvSpPr>
            <p:cNvPr id="35855" name="Rectangle 15"/>
            <p:cNvSpPr>
              <a:spLocks noChangeArrowheads="1"/>
            </p:cNvSpPr>
            <p:nvPr/>
          </p:nvSpPr>
          <p:spPr bwMode="auto">
            <a:xfrm>
              <a:off x="3105" y="2064"/>
              <a:ext cx="141"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Symbol" pitchFamily="18" charset="2"/>
                </a:rPr>
                <a:t>-</a:t>
              </a:r>
              <a:endParaRPr lang="zh-CN" altLang="en-US" sz="2400"/>
            </a:p>
          </p:txBody>
        </p:sp>
        <p:sp>
          <p:nvSpPr>
            <p:cNvPr id="35856" name="Rectangle 16"/>
            <p:cNvSpPr>
              <a:spLocks noChangeArrowheads="1"/>
            </p:cNvSpPr>
            <p:nvPr/>
          </p:nvSpPr>
          <p:spPr bwMode="auto">
            <a:xfrm>
              <a:off x="2589" y="2064"/>
              <a:ext cx="141"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Symbol" pitchFamily="18" charset="2"/>
                </a:rPr>
                <a:t>+</a:t>
              </a:r>
              <a:endParaRPr lang="zh-CN" altLang="en-US" sz="2400"/>
            </a:p>
          </p:txBody>
        </p:sp>
        <p:sp>
          <p:nvSpPr>
            <p:cNvPr id="35857" name="Rectangle 17"/>
            <p:cNvSpPr>
              <a:spLocks noChangeArrowheads="1"/>
            </p:cNvSpPr>
            <p:nvPr/>
          </p:nvSpPr>
          <p:spPr bwMode="auto">
            <a:xfrm>
              <a:off x="2061" y="2064"/>
              <a:ext cx="141"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Symbol" pitchFamily="18" charset="2"/>
                </a:rPr>
                <a:t>-</a:t>
              </a:r>
              <a:endParaRPr lang="zh-CN" altLang="en-US" sz="2400"/>
            </a:p>
          </p:txBody>
        </p:sp>
        <p:sp>
          <p:nvSpPr>
            <p:cNvPr id="35858" name="Rectangle 18"/>
            <p:cNvSpPr>
              <a:spLocks noChangeArrowheads="1"/>
            </p:cNvSpPr>
            <p:nvPr/>
          </p:nvSpPr>
          <p:spPr bwMode="auto">
            <a:xfrm>
              <a:off x="1690" y="2064"/>
              <a:ext cx="141"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Symbol" pitchFamily="18" charset="2"/>
                </a:rPr>
                <a:t>=</a:t>
              </a:r>
              <a:endParaRPr lang="zh-CN" altLang="en-US" sz="2400"/>
            </a:p>
          </p:txBody>
        </p:sp>
        <p:sp>
          <p:nvSpPr>
            <p:cNvPr id="35859" name="Rectangle 19"/>
            <p:cNvSpPr>
              <a:spLocks noChangeArrowheads="1"/>
            </p:cNvSpPr>
            <p:nvPr/>
          </p:nvSpPr>
          <p:spPr bwMode="auto">
            <a:xfrm>
              <a:off x="4021" y="2215"/>
              <a:ext cx="86"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Times New Roman" pitchFamily="18" charset="0"/>
                </a:rPr>
                <a:t>!</a:t>
              </a:r>
              <a:endParaRPr lang="zh-CN" altLang="en-US" sz="2400"/>
            </a:p>
          </p:txBody>
        </p:sp>
        <p:sp>
          <p:nvSpPr>
            <p:cNvPr id="35860" name="Rectangle 20"/>
            <p:cNvSpPr>
              <a:spLocks noChangeArrowheads="1"/>
            </p:cNvSpPr>
            <p:nvPr/>
          </p:nvSpPr>
          <p:spPr bwMode="auto">
            <a:xfrm>
              <a:off x="3909" y="1956"/>
              <a:ext cx="215"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en-US" altLang="zh-CN" sz="2400" i="1">
                  <a:latin typeface="Times New Roman" pitchFamily="18" charset="0"/>
                </a:rPr>
                <a:t>x</a:t>
              </a:r>
              <a:r>
                <a:rPr lang="en-US" altLang="zh-CN" sz="2400" baseline="30000">
                  <a:latin typeface="Times New Roman" pitchFamily="18" charset="0"/>
                </a:rPr>
                <a:t>9</a:t>
              </a:r>
            </a:p>
          </p:txBody>
        </p:sp>
        <p:sp>
          <p:nvSpPr>
            <p:cNvPr id="35861" name="Rectangle 21"/>
            <p:cNvSpPr>
              <a:spLocks noChangeArrowheads="1"/>
            </p:cNvSpPr>
            <p:nvPr/>
          </p:nvSpPr>
          <p:spPr bwMode="auto">
            <a:xfrm>
              <a:off x="3487" y="2215"/>
              <a:ext cx="86"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Times New Roman" pitchFamily="18" charset="0"/>
                </a:rPr>
                <a:t>!</a:t>
              </a:r>
              <a:endParaRPr lang="zh-CN" altLang="en-US" sz="2400"/>
            </a:p>
          </p:txBody>
        </p:sp>
        <p:sp>
          <p:nvSpPr>
            <p:cNvPr id="35862" name="Rectangle 22"/>
            <p:cNvSpPr>
              <a:spLocks noChangeArrowheads="1"/>
            </p:cNvSpPr>
            <p:nvPr/>
          </p:nvSpPr>
          <p:spPr bwMode="auto">
            <a:xfrm>
              <a:off x="3394" y="1956"/>
              <a:ext cx="215"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en-US" altLang="zh-CN" sz="2400" i="1">
                  <a:latin typeface="Times New Roman" pitchFamily="18" charset="0"/>
                </a:rPr>
                <a:t>x</a:t>
              </a:r>
              <a:r>
                <a:rPr lang="en-US" altLang="zh-CN" sz="2400" baseline="30000">
                  <a:latin typeface="Times New Roman" pitchFamily="18" charset="0"/>
                </a:rPr>
                <a:t>7</a:t>
              </a:r>
            </a:p>
          </p:txBody>
        </p:sp>
        <p:sp>
          <p:nvSpPr>
            <p:cNvPr id="35863" name="Rectangle 23"/>
            <p:cNvSpPr>
              <a:spLocks noChangeArrowheads="1"/>
            </p:cNvSpPr>
            <p:nvPr/>
          </p:nvSpPr>
          <p:spPr bwMode="auto">
            <a:xfrm>
              <a:off x="2976" y="2215"/>
              <a:ext cx="86"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Times New Roman" pitchFamily="18" charset="0"/>
                </a:rPr>
                <a:t>!</a:t>
              </a:r>
              <a:endParaRPr lang="zh-CN" altLang="en-US" sz="2400"/>
            </a:p>
          </p:txBody>
        </p:sp>
        <p:sp>
          <p:nvSpPr>
            <p:cNvPr id="35864" name="Rectangle 24"/>
            <p:cNvSpPr>
              <a:spLocks noChangeArrowheads="1"/>
            </p:cNvSpPr>
            <p:nvPr/>
          </p:nvSpPr>
          <p:spPr bwMode="auto">
            <a:xfrm>
              <a:off x="2866" y="1956"/>
              <a:ext cx="215"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en-US" altLang="zh-CN" sz="2400" i="1">
                  <a:latin typeface="Times New Roman" pitchFamily="18" charset="0"/>
                </a:rPr>
                <a:t>x</a:t>
              </a:r>
              <a:r>
                <a:rPr lang="en-US" altLang="zh-CN" sz="2400" baseline="30000">
                  <a:latin typeface="Times New Roman" pitchFamily="18" charset="0"/>
                </a:rPr>
                <a:t>5</a:t>
              </a:r>
            </a:p>
          </p:txBody>
        </p:sp>
        <p:sp>
          <p:nvSpPr>
            <p:cNvPr id="35865" name="Rectangle 25"/>
            <p:cNvSpPr>
              <a:spLocks noChangeArrowheads="1"/>
            </p:cNvSpPr>
            <p:nvPr/>
          </p:nvSpPr>
          <p:spPr bwMode="auto">
            <a:xfrm>
              <a:off x="2444" y="2215"/>
              <a:ext cx="86"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Times New Roman" pitchFamily="18" charset="0"/>
                </a:rPr>
                <a:t>!</a:t>
              </a:r>
              <a:endParaRPr lang="zh-CN" altLang="en-US" sz="2400"/>
            </a:p>
          </p:txBody>
        </p:sp>
        <p:sp>
          <p:nvSpPr>
            <p:cNvPr id="35866" name="Rectangle 26"/>
            <p:cNvSpPr>
              <a:spLocks noChangeArrowheads="1"/>
            </p:cNvSpPr>
            <p:nvPr/>
          </p:nvSpPr>
          <p:spPr bwMode="auto">
            <a:xfrm>
              <a:off x="2338" y="1956"/>
              <a:ext cx="215"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en-US" altLang="zh-CN" sz="2400" i="1">
                  <a:latin typeface="Times New Roman" pitchFamily="18" charset="0"/>
                </a:rPr>
                <a:t>x</a:t>
              </a:r>
              <a:r>
                <a:rPr lang="en-US" altLang="zh-CN" sz="2400" baseline="30000">
                  <a:latin typeface="Times New Roman" pitchFamily="18" charset="0"/>
                </a:rPr>
                <a:t>3</a:t>
              </a:r>
            </a:p>
          </p:txBody>
        </p:sp>
        <p:sp>
          <p:nvSpPr>
            <p:cNvPr id="35867" name="Rectangle 27"/>
            <p:cNvSpPr>
              <a:spLocks noChangeArrowheads="1"/>
            </p:cNvSpPr>
            <p:nvPr/>
          </p:nvSpPr>
          <p:spPr bwMode="auto">
            <a:xfrm>
              <a:off x="1892" y="2064"/>
              <a:ext cx="129"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en-US" altLang="zh-CN" sz="2400" i="1">
                  <a:latin typeface="Times New Roman" pitchFamily="18" charset="0"/>
                </a:rPr>
                <a:t>x</a:t>
              </a:r>
              <a:endParaRPr lang="en-US" altLang="zh-CN" sz="2400"/>
            </a:p>
          </p:txBody>
        </p:sp>
        <p:sp>
          <p:nvSpPr>
            <p:cNvPr id="35868" name="Rectangle 28"/>
            <p:cNvSpPr>
              <a:spLocks noChangeArrowheads="1"/>
            </p:cNvSpPr>
            <p:nvPr/>
          </p:nvSpPr>
          <p:spPr bwMode="auto">
            <a:xfrm>
              <a:off x="1545" y="2064"/>
              <a:ext cx="129"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en-US" altLang="zh-CN" sz="2400" i="1">
                  <a:latin typeface="Times New Roman" pitchFamily="18" charset="0"/>
                </a:rPr>
                <a:t>x</a:t>
              </a:r>
              <a:endParaRPr lang="en-US" altLang="zh-CN" sz="2400"/>
            </a:p>
          </p:txBody>
        </p:sp>
        <p:sp>
          <p:nvSpPr>
            <p:cNvPr id="35869" name="Rectangle 29"/>
            <p:cNvSpPr>
              <a:spLocks noChangeArrowheads="1"/>
            </p:cNvSpPr>
            <p:nvPr/>
          </p:nvSpPr>
          <p:spPr bwMode="auto">
            <a:xfrm>
              <a:off x="3902" y="2208"/>
              <a:ext cx="129"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Times New Roman" pitchFamily="18" charset="0"/>
                </a:rPr>
                <a:t>9</a:t>
              </a:r>
              <a:endParaRPr lang="zh-CN" altLang="en-US" sz="2400"/>
            </a:p>
          </p:txBody>
        </p:sp>
        <p:sp>
          <p:nvSpPr>
            <p:cNvPr id="35870" name="Rectangle 30"/>
            <p:cNvSpPr>
              <a:spLocks noChangeArrowheads="1"/>
            </p:cNvSpPr>
            <p:nvPr/>
          </p:nvSpPr>
          <p:spPr bwMode="auto">
            <a:xfrm>
              <a:off x="3388" y="2208"/>
              <a:ext cx="129"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Times New Roman" pitchFamily="18" charset="0"/>
                </a:rPr>
                <a:t>7</a:t>
              </a:r>
              <a:endParaRPr lang="zh-CN" altLang="en-US" sz="2400"/>
            </a:p>
          </p:txBody>
        </p:sp>
        <p:sp>
          <p:nvSpPr>
            <p:cNvPr id="35871" name="Rectangle 31"/>
            <p:cNvSpPr>
              <a:spLocks noChangeArrowheads="1"/>
            </p:cNvSpPr>
            <p:nvPr/>
          </p:nvSpPr>
          <p:spPr bwMode="auto">
            <a:xfrm>
              <a:off x="2859" y="2208"/>
              <a:ext cx="129"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Times New Roman" pitchFamily="18" charset="0"/>
                </a:rPr>
                <a:t>5</a:t>
              </a:r>
              <a:endParaRPr lang="zh-CN" altLang="en-US" sz="2400"/>
            </a:p>
          </p:txBody>
        </p:sp>
        <p:sp>
          <p:nvSpPr>
            <p:cNvPr id="35872" name="Rectangle 32"/>
            <p:cNvSpPr>
              <a:spLocks noChangeArrowheads="1"/>
            </p:cNvSpPr>
            <p:nvPr/>
          </p:nvSpPr>
          <p:spPr bwMode="auto">
            <a:xfrm>
              <a:off x="2331" y="2208"/>
              <a:ext cx="129"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zh-CN" altLang="en-US" sz="2400">
                  <a:latin typeface="Times New Roman" pitchFamily="18" charset="0"/>
                </a:rPr>
                <a:t>3</a:t>
              </a:r>
              <a:endParaRPr lang="zh-CN" altLang="en-US" sz="2400"/>
            </a:p>
          </p:txBody>
        </p:sp>
        <p:sp>
          <p:nvSpPr>
            <p:cNvPr id="35873" name="Rectangle 33"/>
            <p:cNvSpPr>
              <a:spLocks noChangeArrowheads="1"/>
            </p:cNvSpPr>
            <p:nvPr/>
          </p:nvSpPr>
          <p:spPr bwMode="auto">
            <a:xfrm>
              <a:off x="1227" y="2064"/>
              <a:ext cx="316" cy="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buNone/>
              </a:pPr>
              <a:r>
                <a:rPr lang="en-US" altLang="zh-CN" sz="2400">
                  <a:latin typeface="Times New Roman" pitchFamily="18" charset="0"/>
                </a:rPr>
                <a:t>sin</a:t>
              </a:r>
              <a:endParaRPr lang="en-US" altLang="zh-CN" sz="2400"/>
            </a:p>
          </p:txBody>
        </p:sp>
        <p:sp>
          <p:nvSpPr>
            <p:cNvPr id="35879" name="Text Box 39"/>
            <p:cNvSpPr txBox="1">
              <a:spLocks noChangeArrowheads="1"/>
            </p:cNvSpPr>
            <p:nvPr/>
          </p:nvSpPr>
          <p:spPr bwMode="auto">
            <a:xfrm>
              <a:off x="4263" y="1989"/>
              <a:ext cx="414" cy="341"/>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buNone/>
              </a:pPr>
              <a:r>
                <a:rPr lang="zh-CN" altLang="en-US" sz="2400">
                  <a:latin typeface="Times New Roman"/>
                </a:rPr>
                <a:t>…</a:t>
              </a:r>
              <a:endParaRPr lang="zh-CN" altLang="en-US" sz="2400"/>
            </a:p>
          </p:txBody>
        </p:sp>
      </p:grpSp>
      <p:sp>
        <p:nvSpPr>
          <p:cNvPr id="35920" name="Text Box 80"/>
          <p:cNvSpPr txBox="1">
            <a:spLocks noChangeArrowheads="1"/>
          </p:cNvSpPr>
          <p:nvPr/>
        </p:nvSpPr>
        <p:spPr bwMode="auto">
          <a:xfrm>
            <a:off x="1467397" y="4167517"/>
            <a:ext cx="2125903" cy="406265"/>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None/>
            </a:pPr>
            <a:r>
              <a:rPr lang="zh-CN" altLang="en-US" sz="2400"/>
              <a:t> 编制解题程序</a:t>
            </a:r>
          </a:p>
        </p:txBody>
      </p:sp>
      <p:sp>
        <p:nvSpPr>
          <p:cNvPr id="35923" name="Text Box 83"/>
          <p:cNvSpPr txBox="1">
            <a:spLocks noChangeArrowheads="1"/>
          </p:cNvSpPr>
          <p:nvPr/>
        </p:nvSpPr>
        <p:spPr bwMode="auto">
          <a:xfrm>
            <a:off x="1467397" y="2567317"/>
            <a:ext cx="2607469" cy="406265"/>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None/>
            </a:pPr>
            <a:r>
              <a:rPr lang="zh-CN" altLang="en-US" sz="2400"/>
              <a:t> 确定计算方法</a:t>
            </a:r>
          </a:p>
        </p:txBody>
      </p:sp>
      <p:sp>
        <p:nvSpPr>
          <p:cNvPr id="35924" name="Text Box 84"/>
          <p:cNvSpPr txBox="1">
            <a:spLocks noChangeArrowheads="1"/>
          </p:cNvSpPr>
          <p:nvPr/>
        </p:nvSpPr>
        <p:spPr bwMode="auto">
          <a:xfrm>
            <a:off x="1731714" y="4573521"/>
            <a:ext cx="3886200" cy="353943"/>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None/>
            </a:pPr>
            <a:r>
              <a:rPr lang="zh-CN" altLang="en-US" sz="2000" dirty="0"/>
              <a:t>程序 </a:t>
            </a:r>
            <a:r>
              <a:rPr lang="en-US" altLang="zh-CN" sz="2000" dirty="0">
                <a:latin typeface="Times New Roman"/>
              </a:rPr>
              <a:t>——</a:t>
            </a:r>
            <a:r>
              <a:rPr lang="en-US" altLang="zh-CN" sz="2000" dirty="0"/>
              <a:t> </a:t>
            </a:r>
            <a:r>
              <a:rPr lang="zh-CN" altLang="en-US" sz="2000" dirty="0"/>
              <a:t>运算的 全部步骤</a:t>
            </a:r>
          </a:p>
        </p:txBody>
      </p:sp>
      <p:sp>
        <p:nvSpPr>
          <p:cNvPr id="35934" name="Text Box 94"/>
          <p:cNvSpPr txBox="1">
            <a:spLocks noChangeArrowheads="1"/>
          </p:cNvSpPr>
          <p:nvPr/>
        </p:nvSpPr>
        <p:spPr bwMode="auto">
          <a:xfrm>
            <a:off x="1731715" y="4916421"/>
            <a:ext cx="3148011" cy="353943"/>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buNone/>
            </a:pPr>
            <a:r>
              <a:rPr lang="zh-CN" altLang="en-US" sz="2000" dirty="0"/>
              <a:t>指令 </a:t>
            </a:r>
            <a:r>
              <a:rPr lang="en-US" altLang="zh-CN" sz="2000" dirty="0">
                <a:latin typeface="Times New Roman"/>
              </a:rPr>
              <a:t>——</a:t>
            </a:r>
            <a:r>
              <a:rPr lang="en-US" altLang="zh-CN" sz="2000" dirty="0"/>
              <a:t> </a:t>
            </a:r>
            <a:r>
              <a:rPr lang="zh-CN" altLang="en-US" sz="2000" dirty="0"/>
              <a:t>每 一个步骤</a:t>
            </a:r>
          </a:p>
        </p:txBody>
      </p:sp>
      <p:sp>
        <p:nvSpPr>
          <p:cNvPr id="59" name="Rectangle 2"/>
          <p:cNvSpPr>
            <a:spLocks noGrp="1" noChangeArrowheads="1"/>
          </p:cNvSpPr>
          <p:nvPr>
            <p:ph type="title" idx="4294967295"/>
          </p:nvPr>
        </p:nvSpPr>
        <p:spPr>
          <a:xfrm>
            <a:off x="106832" y="304115"/>
            <a:ext cx="8149407" cy="334085"/>
          </a:xfrm>
          <a:noFill/>
          <a:ln/>
        </p:spPr>
        <p:txBody>
          <a:bodyPr>
            <a:noAutofit/>
          </a:bodyPr>
          <a:lstStyle/>
          <a:p>
            <a:r>
              <a:rPr lang="zh-CN" altLang="en-US" sz="2400" dirty="0">
                <a:latin typeface="微软雅黑" panose="020B0503020204020204" pitchFamily="34" charset="-122"/>
                <a:ea typeface="微软雅黑" panose="020B0503020204020204" pitchFamily="34" charset="-122"/>
              </a:rPr>
              <a:t>看起来无所不能的计算机究竟是怎么工作的？</a:t>
            </a:r>
            <a:endParaRPr lang="en-US" altLang="zh-CN" sz="2400" dirty="0">
              <a:latin typeface="微软雅黑" panose="020B0503020204020204" pitchFamily="34" charset="-122"/>
              <a:ea typeface="微软雅黑" panose="020B0503020204020204" pitchFamily="34" charset="-122"/>
            </a:endParaRPr>
          </a:p>
        </p:txBody>
      </p:sp>
      <p:sp>
        <p:nvSpPr>
          <p:cNvPr id="2" name="矩形 1"/>
          <p:cNvSpPr/>
          <p:nvPr/>
        </p:nvSpPr>
        <p:spPr>
          <a:xfrm>
            <a:off x="6816080" y="1832135"/>
            <a:ext cx="6096000" cy="3790268"/>
          </a:xfrm>
          <a:prstGeom prst="rect">
            <a:avLst/>
          </a:prstGeom>
        </p:spPr>
        <p:txBody>
          <a:bodyPr>
            <a:spAutoFit/>
          </a:bodyPr>
          <a:lstStyle/>
          <a:p>
            <a:pPr>
              <a:buNone/>
            </a:pPr>
            <a:r>
              <a:rPr lang="en-US" altLang="zh-CN" dirty="0"/>
              <a:t>double _</a:t>
            </a:r>
            <a:r>
              <a:rPr lang="en-US" altLang="zh-CN" dirty="0" err="1"/>
              <a:t>sqrt</a:t>
            </a:r>
            <a:r>
              <a:rPr lang="en-US" altLang="zh-CN" dirty="0"/>
              <a:t>(double a)</a:t>
            </a:r>
          </a:p>
          <a:p>
            <a:pPr>
              <a:buNone/>
            </a:pPr>
            <a:r>
              <a:rPr lang="en-US" altLang="zh-CN" dirty="0"/>
              <a:t>{</a:t>
            </a:r>
          </a:p>
          <a:p>
            <a:pPr>
              <a:buNone/>
            </a:pPr>
            <a:r>
              <a:rPr lang="en-US" altLang="zh-CN" dirty="0"/>
              <a:t>    double x1 = a;</a:t>
            </a:r>
          </a:p>
          <a:p>
            <a:pPr>
              <a:buNone/>
            </a:pPr>
            <a:r>
              <a:rPr lang="en-US" altLang="zh-CN" dirty="0"/>
              <a:t>    double x2 = a/2;</a:t>
            </a:r>
          </a:p>
          <a:p>
            <a:pPr>
              <a:buNone/>
            </a:pPr>
            <a:r>
              <a:rPr lang="en-US" altLang="zh-CN" dirty="0"/>
              <a:t>    while(</a:t>
            </a:r>
            <a:r>
              <a:rPr lang="en-US" altLang="zh-CN" dirty="0" err="1"/>
              <a:t>fabs</a:t>
            </a:r>
            <a:r>
              <a:rPr lang="en-US" altLang="zh-CN" dirty="0"/>
              <a:t>(x1-x2) &gt; 0.00000001)</a:t>
            </a:r>
          </a:p>
          <a:p>
            <a:pPr>
              <a:buNone/>
            </a:pPr>
            <a:r>
              <a:rPr lang="en-US" altLang="zh-CN" dirty="0"/>
              <a:t>    {</a:t>
            </a:r>
          </a:p>
          <a:p>
            <a:pPr>
              <a:buNone/>
            </a:pPr>
            <a:r>
              <a:rPr lang="en-US" altLang="zh-CN" dirty="0"/>
              <a:t>        x1 = x2;</a:t>
            </a:r>
          </a:p>
          <a:p>
            <a:pPr>
              <a:buNone/>
            </a:pPr>
            <a:r>
              <a:rPr lang="en-US" altLang="zh-CN" dirty="0"/>
              <a:t>        x2 = (x1+a/x1)/2;     ///////</a:t>
            </a:r>
            <a:r>
              <a:rPr lang="zh-CN" altLang="en-US" dirty="0"/>
              <a:t>迭代的核心代码</a:t>
            </a:r>
          </a:p>
          <a:p>
            <a:pPr>
              <a:buNone/>
            </a:pPr>
            <a:r>
              <a:rPr lang="zh-CN" altLang="en-US" dirty="0"/>
              <a:t>    </a:t>
            </a:r>
            <a:r>
              <a:rPr lang="en-US" altLang="zh-CN" dirty="0"/>
              <a:t>}</a:t>
            </a:r>
          </a:p>
          <a:p>
            <a:pPr>
              <a:buNone/>
            </a:pPr>
            <a:r>
              <a:rPr lang="en-US" altLang="zh-CN" dirty="0"/>
              <a:t>    return x1;</a:t>
            </a:r>
          </a:p>
          <a:p>
            <a:pPr>
              <a:buNone/>
            </a:pPr>
            <a:r>
              <a:rPr lang="en-US" altLang="zh-CN" dirty="0"/>
              <a:t>}</a:t>
            </a:r>
            <a:endParaRPr lang="zh-CN" altLang="en-US" dirty="0"/>
          </a:p>
        </p:txBody>
      </p:sp>
      <p:sp>
        <p:nvSpPr>
          <p:cNvPr id="3" name="文本框 2"/>
          <p:cNvSpPr txBox="1"/>
          <p:nvPr/>
        </p:nvSpPr>
        <p:spPr>
          <a:xfrm>
            <a:off x="695400" y="5949280"/>
            <a:ext cx="10801199" cy="830997"/>
          </a:xfrm>
          <a:prstGeom prst="rect">
            <a:avLst/>
          </a:prstGeom>
          <a:noFill/>
        </p:spPr>
        <p:txBody>
          <a:bodyPr wrap="square" rtlCol="0">
            <a:spAutoFit/>
          </a:bodyPr>
          <a:lstStyle/>
          <a:p>
            <a:pPr>
              <a:lnSpc>
                <a:spcPct val="100000"/>
              </a:lnSpc>
              <a:buNone/>
            </a:pPr>
            <a:r>
              <a:rPr lang="zh-CN" altLang="en-US" sz="2400" dirty="0">
                <a:solidFill>
                  <a:schemeClr val="accent6">
                    <a:lumMod val="60000"/>
                    <a:lumOff val="40000"/>
                  </a:schemeClr>
                </a:solidFill>
                <a:latin typeface="微软雅黑" panose="020B0503020204020204" pitchFamily="34" charset="-122"/>
                <a:ea typeface="微软雅黑" panose="020B0503020204020204" pitchFamily="34" charset="-122"/>
              </a:rPr>
              <a:t>其实计算机能够做的工作很简单：加减乘除算术运算、简单的或与非逻辑运算、移位运算等。</a:t>
            </a:r>
            <a:r>
              <a:rPr lang="zh-CN" altLang="en-US" sz="2400" dirty="0">
                <a:solidFill>
                  <a:schemeClr val="accent1"/>
                </a:solidFill>
                <a:latin typeface="微软雅黑" panose="020B0503020204020204" pitchFamily="34" charset="-122"/>
                <a:ea typeface="微软雅黑" panose="020B0503020204020204" pitchFamily="34" charset="-122"/>
              </a:rPr>
              <a:t>简单的工作重复多了，就可以实现复杂的任务！</a:t>
            </a:r>
          </a:p>
        </p:txBody>
      </p:sp>
    </p:spTree>
    <p:extLst>
      <p:ext uri="{BB962C8B-B14F-4D97-AF65-F5344CB8AC3E}">
        <p14:creationId xmlns:p14="http://schemas.microsoft.com/office/powerpoint/2010/main" val="26782198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2"/>
          <p:cNvSpPr>
            <a:spLocks noChangeArrowheads="1"/>
          </p:cNvSpPr>
          <p:nvPr/>
        </p:nvSpPr>
        <p:spPr bwMode="auto">
          <a:xfrm>
            <a:off x="3791744" y="180650"/>
            <a:ext cx="4338482" cy="426844"/>
          </a:xfrm>
          <a:prstGeom prst="rect">
            <a:avLst/>
          </a:prstGeom>
          <a:noFill/>
          <a:ln w="9525">
            <a:noFill/>
            <a:miter lim="800000"/>
            <a:headEnd/>
            <a:tailEnd/>
          </a:ln>
        </p:spPr>
        <p:txBody>
          <a:bodyPr/>
          <a:lstStyle/>
          <a:p>
            <a:pPr algn="ctr">
              <a:lnSpc>
                <a:spcPct val="87000"/>
              </a:lnSpc>
              <a:buNone/>
            </a:pPr>
            <a:r>
              <a:rPr lang="zh-CN" altLang="en-US" sz="2800" dirty="0">
                <a:latin typeface="微软雅黑" panose="020B0503020204020204" pitchFamily="34" charset="-122"/>
                <a:ea typeface="微软雅黑" panose="020B0503020204020204" pitchFamily="34" charset="-122"/>
                <a:cs typeface="楷体_GB2312"/>
              </a:rPr>
              <a:t>第一章：绪论</a:t>
            </a:r>
          </a:p>
        </p:txBody>
      </p:sp>
      <p:grpSp>
        <p:nvGrpSpPr>
          <p:cNvPr id="3" name="组合 2"/>
          <p:cNvGrpSpPr/>
          <p:nvPr/>
        </p:nvGrpSpPr>
        <p:grpSpPr>
          <a:xfrm>
            <a:off x="3881541" y="1402184"/>
            <a:ext cx="4464708" cy="5267176"/>
            <a:chOff x="3881541" y="1402184"/>
            <a:chExt cx="4464708" cy="5267176"/>
          </a:xfrm>
        </p:grpSpPr>
        <p:sp>
          <p:nvSpPr>
            <p:cNvPr id="13" name="Rectangle 13"/>
            <p:cNvSpPr>
              <a:spLocks noChangeArrowheads="1"/>
            </p:cNvSpPr>
            <p:nvPr/>
          </p:nvSpPr>
          <p:spPr bwMode="auto">
            <a:xfrm>
              <a:off x="4295800" y="1412776"/>
              <a:ext cx="4050449" cy="5256584"/>
            </a:xfrm>
            <a:prstGeom prst="rect">
              <a:avLst/>
            </a:prstGeom>
            <a:noFill/>
            <a:ln w="28575">
              <a:noFill/>
              <a:miter lim="800000"/>
              <a:headEnd/>
              <a:tailEnd/>
            </a:ln>
          </p:spPr>
          <p:txBody>
            <a:bodyPr wrap="square" lIns="47625" tIns="99900" rIns="47625" bIns="99900">
              <a:noAutofit/>
            </a:bodyPr>
            <a:lstStyle/>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系统思维</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计算机发展历程</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程序编译与加载</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chemeClr val="tx1">
                      <a:lumMod val="95000"/>
                      <a:lumOff val="5000"/>
                    </a:schemeClr>
                  </a:solidFill>
                  <a:latin typeface="微软雅黑" panose="020B0503020204020204" pitchFamily="34" charset="-122"/>
                  <a:ea typeface="微软雅黑" panose="020B0503020204020204" pitchFamily="34" charset="-122"/>
                </a:rPr>
                <a:t>程序执行的基本过程</a:t>
              </a:r>
              <a:endParaRPr lang="en-US" altLang="zh-CN" sz="2400" dirty="0">
                <a:solidFill>
                  <a:schemeClr val="tx1">
                    <a:lumMod val="95000"/>
                    <a:lumOff val="5000"/>
                  </a:schemeClr>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chemeClr val="accent1"/>
                  </a:solidFill>
                  <a:latin typeface="微软雅黑" panose="020B0503020204020204" pitchFamily="34" charset="-122"/>
                  <a:ea typeface="微软雅黑" panose="020B0503020204020204" pitchFamily="34" charset="-122"/>
                </a:rPr>
                <a:t>计算机层次结构</a:t>
              </a:r>
              <a:endParaRPr lang="en-US" altLang="zh-CN" sz="2400" dirty="0">
                <a:solidFill>
                  <a:schemeClr val="accent1"/>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资源抽象</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几个重要的概念</a:t>
              </a:r>
            </a:p>
          </p:txBody>
        </p:sp>
        <p:sp>
          <p:nvSpPr>
            <p:cNvPr id="2" name="矩形 1"/>
            <p:cNvSpPr/>
            <p:nvPr/>
          </p:nvSpPr>
          <p:spPr bwMode="auto">
            <a:xfrm>
              <a:off x="3881541" y="1402184"/>
              <a:ext cx="4464708" cy="4259064"/>
            </a:xfrm>
            <a:prstGeom prst="rect">
              <a:avLst/>
            </a:prstGeom>
            <a:noFill/>
            <a:ln w="19050" cap="flat" cmpd="sng" algn="ctr">
              <a:solidFill>
                <a:schemeClr val="accent2"/>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algn="ctr">
                <a:lnSpc>
                  <a:spcPct val="100000"/>
                </a:lnSpc>
                <a:spcBef>
                  <a:spcPct val="0"/>
                </a:spcBef>
                <a:buClrTx/>
                <a:buSzTx/>
                <a:buNone/>
              </a:pPr>
              <a:endParaRPr lang="zh-CN" altLang="en-US" b="0" dirty="0">
                <a:solidFill>
                  <a:schemeClr val="accent1"/>
                </a:solidFill>
              </a:endParaRPr>
            </a:p>
          </p:txBody>
        </p:sp>
      </p:grpSp>
    </p:spTree>
    <p:extLst>
      <p:ext uri="{BB962C8B-B14F-4D97-AF65-F5344CB8AC3E}">
        <p14:creationId xmlns:p14="http://schemas.microsoft.com/office/powerpoint/2010/main" val="9480006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81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8264" y="2563633"/>
            <a:ext cx="6048672" cy="42859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8242" name="Rectangle 2"/>
          <p:cNvSpPr>
            <a:spLocks noGrp="1" noChangeArrowheads="1"/>
          </p:cNvSpPr>
          <p:nvPr>
            <p:ph type="title" idx="4294967295"/>
          </p:nvPr>
        </p:nvSpPr>
        <p:spPr>
          <a:xfrm>
            <a:off x="0" y="252000"/>
            <a:ext cx="3943350" cy="423416"/>
          </a:xfrm>
        </p:spPr>
        <p:txBody>
          <a:bodyPr>
            <a:normAutofit/>
          </a:bodyPr>
          <a:lstStyle/>
          <a:p>
            <a:r>
              <a:rPr lang="en-US" altLang="zh-CN" sz="2400" dirty="0">
                <a:latin typeface="微软雅黑" panose="020B0503020204020204" pitchFamily="34" charset="-122"/>
                <a:ea typeface="微软雅黑" panose="020B0503020204020204" pitchFamily="34" charset="-122"/>
              </a:rPr>
              <a:t> </a:t>
            </a:r>
            <a:r>
              <a:rPr lang="en-US" altLang="zh-CN" sz="2400" i="0" dirty="0">
                <a:latin typeface="微软雅黑" panose="020B0503020204020204" pitchFamily="34" charset="-122"/>
                <a:ea typeface="微软雅黑" panose="020B0503020204020204" pitchFamily="34" charset="-122"/>
              </a:rPr>
              <a:t> </a:t>
            </a:r>
            <a:r>
              <a:rPr lang="zh-CN" altLang="en-US" sz="2400" i="0" dirty="0">
                <a:latin typeface="微软雅黑" panose="020B0503020204020204" pitchFamily="34" charset="-122"/>
                <a:ea typeface="微软雅黑" panose="020B0503020204020204" pitchFamily="34" charset="-122"/>
              </a:rPr>
              <a:t>计算机的基本组成</a:t>
            </a:r>
          </a:p>
        </p:txBody>
      </p:sp>
      <p:sp>
        <p:nvSpPr>
          <p:cNvPr id="138243" name="Rectangle 3"/>
          <p:cNvSpPr>
            <a:spLocks noGrp="1" noChangeArrowheads="1"/>
          </p:cNvSpPr>
          <p:nvPr>
            <p:ph type="body" sz="half" idx="4294967295"/>
          </p:nvPr>
        </p:nvSpPr>
        <p:spPr>
          <a:xfrm>
            <a:off x="263352" y="836712"/>
            <a:ext cx="9577064" cy="3168352"/>
          </a:xfrm>
        </p:spPr>
        <p:txBody>
          <a:bodyPr>
            <a:normAutofit/>
          </a:bodyPr>
          <a:lstStyle/>
          <a:p>
            <a:r>
              <a:rPr lang="zh-CN" altLang="en-US" sz="2400" dirty="0"/>
              <a:t>计算机的功能</a:t>
            </a:r>
          </a:p>
          <a:p>
            <a:pPr lvl="1"/>
            <a:r>
              <a:rPr lang="en-US" altLang="zh-CN" dirty="0">
                <a:solidFill>
                  <a:srgbClr val="FF0000"/>
                </a:solidFill>
              </a:rPr>
              <a:t>  Data Storage </a:t>
            </a:r>
            <a:r>
              <a:rPr lang="zh-CN" altLang="en-US" dirty="0">
                <a:solidFill>
                  <a:srgbClr val="FF0000"/>
                </a:solidFill>
              </a:rPr>
              <a:t>（存储器、寄存器）</a:t>
            </a:r>
          </a:p>
          <a:p>
            <a:pPr lvl="1"/>
            <a:r>
              <a:rPr lang="zh-CN" altLang="en-US" dirty="0"/>
              <a:t>  </a:t>
            </a:r>
            <a:r>
              <a:rPr lang="en-US" altLang="zh-CN" dirty="0"/>
              <a:t>Data Movement </a:t>
            </a:r>
            <a:r>
              <a:rPr lang="zh-CN" altLang="en-US" dirty="0"/>
              <a:t>（数据通路，总线与</a:t>
            </a:r>
            <a:r>
              <a:rPr lang="en-US" altLang="zh-CN" dirty="0"/>
              <a:t>I/O</a:t>
            </a:r>
            <a:r>
              <a:rPr lang="zh-CN" altLang="en-US" dirty="0"/>
              <a:t>）</a:t>
            </a:r>
            <a:endParaRPr lang="en-US" altLang="zh-CN" dirty="0"/>
          </a:p>
          <a:p>
            <a:pPr lvl="1"/>
            <a:r>
              <a:rPr lang="zh-CN" altLang="en-US" dirty="0"/>
              <a:t> </a:t>
            </a:r>
            <a:r>
              <a:rPr lang="en-US" altLang="zh-CN" dirty="0"/>
              <a:t> Data Processing  (</a:t>
            </a:r>
            <a:r>
              <a:rPr lang="zh-CN" altLang="en-US" dirty="0"/>
              <a:t>运算器，计算（移动过程中实现计算</a:t>
            </a:r>
            <a:r>
              <a:rPr lang="en-US" altLang="zh-CN" dirty="0"/>
              <a:t>)</a:t>
            </a:r>
            <a:r>
              <a:rPr lang="zh-CN" altLang="en-US" dirty="0"/>
              <a:t>）</a:t>
            </a:r>
            <a:endParaRPr lang="en-US" altLang="zh-CN" dirty="0"/>
          </a:p>
          <a:p>
            <a:pPr marL="355998" lvl="1" indent="0">
              <a:buNone/>
            </a:pPr>
            <a:endParaRPr lang="zh-CN" altLang="en-US" dirty="0">
              <a:solidFill>
                <a:schemeClr val="accent6"/>
              </a:solidFill>
            </a:endParaRPr>
          </a:p>
          <a:p>
            <a:r>
              <a:rPr lang="zh-CN" altLang="en-US" sz="2400" dirty="0"/>
              <a:t>计算机的功能结构</a:t>
            </a:r>
          </a:p>
        </p:txBody>
      </p:sp>
      <p:pic>
        <p:nvPicPr>
          <p:cNvPr id="7170" name="Picture 2" descr="https://pics6.baidu.com/feed/faedab64034f78f027f7ddff45577253b2191cae.jpeg?token=7d84e4210a7c69500cd1d0deb82b248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212976"/>
            <a:ext cx="6096000" cy="3228975"/>
          </a:xfrm>
          <a:prstGeom prst="rect">
            <a:avLst/>
          </a:prstGeom>
          <a:noFill/>
          <a:extLst>
            <a:ext uri="{909E8E84-426E-40DD-AFC4-6F175D3DCCD1}">
              <a14:hiddenFill xmlns:a14="http://schemas.microsoft.com/office/drawing/2010/main">
                <a:solidFill>
                  <a:srgbClr val="FFFFFF"/>
                </a:solidFill>
              </a14:hiddenFill>
            </a:ext>
          </a:extLst>
        </p:spPr>
      </p:pic>
      <p:sp>
        <p:nvSpPr>
          <p:cNvPr id="2" name="右大括号 1"/>
          <p:cNvSpPr/>
          <p:nvPr/>
        </p:nvSpPr>
        <p:spPr bwMode="auto">
          <a:xfrm>
            <a:off x="7248128" y="1340768"/>
            <a:ext cx="216024" cy="1008112"/>
          </a:xfrm>
          <a:prstGeom prst="rightBrace">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dirty="0">
              <a:ln>
                <a:noFill/>
              </a:ln>
              <a:solidFill>
                <a:schemeClr val="accent1"/>
              </a:solidFill>
              <a:effectLst/>
              <a:latin typeface="Arial" pitchFamily="34" charset="0"/>
            </a:endParaRPr>
          </a:p>
        </p:txBody>
      </p:sp>
      <p:sp>
        <p:nvSpPr>
          <p:cNvPr id="5" name="文本框 4"/>
          <p:cNvSpPr txBox="1"/>
          <p:nvPr/>
        </p:nvSpPr>
        <p:spPr>
          <a:xfrm>
            <a:off x="7429400" y="1706905"/>
            <a:ext cx="2855640" cy="353943"/>
          </a:xfrm>
          <a:prstGeom prst="rect">
            <a:avLst/>
          </a:prstGeom>
          <a:noFill/>
        </p:spPr>
        <p:txBody>
          <a:bodyPr wrap="square" rtlCol="0">
            <a:spAutoFit/>
          </a:bodyPr>
          <a:lstStyle/>
          <a:p>
            <a:pPr>
              <a:buNone/>
            </a:pPr>
            <a:r>
              <a:rPr lang="en-US" altLang="zh-CN" sz="2000" dirty="0">
                <a:solidFill>
                  <a:schemeClr val="accent6">
                    <a:lumMod val="60000"/>
                    <a:lumOff val="40000"/>
                  </a:schemeClr>
                </a:solidFill>
                <a:latin typeface="微软雅黑" panose="020B0503020204020204" pitchFamily="34" charset="-122"/>
                <a:ea typeface="微软雅黑" panose="020B0503020204020204" pitchFamily="34" charset="-122"/>
              </a:rPr>
              <a:t>Control</a:t>
            </a:r>
            <a:r>
              <a:rPr lang="zh-CN" altLang="en-US" sz="2000" dirty="0">
                <a:solidFill>
                  <a:schemeClr val="accent6">
                    <a:lumMod val="60000"/>
                    <a:lumOff val="40000"/>
                  </a:schemeClr>
                </a:solidFill>
                <a:latin typeface="微软雅黑" panose="020B0503020204020204" pitchFamily="34" charset="-122"/>
                <a:ea typeface="微软雅黑" panose="020B0503020204020204" pitchFamily="34" charset="-122"/>
              </a:rPr>
              <a:t>控制器</a:t>
            </a:r>
          </a:p>
        </p:txBody>
      </p:sp>
      <p:sp>
        <p:nvSpPr>
          <p:cNvPr id="3" name="文本框 2"/>
          <p:cNvSpPr txBox="1"/>
          <p:nvPr/>
        </p:nvSpPr>
        <p:spPr>
          <a:xfrm>
            <a:off x="5591944" y="836712"/>
            <a:ext cx="4536504" cy="406265"/>
          </a:xfrm>
          <a:prstGeom prst="rect">
            <a:avLst/>
          </a:prstGeom>
          <a:noFill/>
        </p:spPr>
        <p:txBody>
          <a:bodyPr wrap="square" rtlCol="0">
            <a:spAutoFit/>
          </a:bodyPr>
          <a:lstStyle/>
          <a:p>
            <a:pPr>
              <a:buNone/>
            </a:pPr>
            <a:r>
              <a:rPr lang="zh-CN" altLang="en-US" sz="2400" dirty="0">
                <a:solidFill>
                  <a:schemeClr val="accent1"/>
                </a:solidFill>
              </a:rPr>
              <a:t>计算就是运动。</a:t>
            </a:r>
          </a:p>
        </p:txBody>
      </p:sp>
    </p:spTree>
    <p:extLst>
      <p:ext uri="{BB962C8B-B14F-4D97-AF65-F5344CB8AC3E}">
        <p14:creationId xmlns:p14="http://schemas.microsoft.com/office/powerpoint/2010/main" val="15603125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idx="4294967295"/>
          </p:nvPr>
        </p:nvSpPr>
        <p:spPr>
          <a:xfrm>
            <a:off x="0" y="252000"/>
            <a:ext cx="4511824" cy="936064"/>
          </a:xfrm>
          <a:noFill/>
          <a:ln/>
        </p:spPr>
        <p:txBody>
          <a:bodyPr>
            <a:normAutofit/>
          </a:bodyPr>
          <a:lstStyle/>
          <a:p>
            <a:r>
              <a:rPr lang="en-US" altLang="zh-CN" sz="2400" dirty="0">
                <a:latin typeface="微软雅黑" panose="020B0503020204020204" pitchFamily="34" charset="-122"/>
                <a:ea typeface="微软雅黑" panose="020B0503020204020204" pitchFamily="34" charset="-122"/>
              </a:rPr>
              <a:t> </a:t>
            </a:r>
            <a:r>
              <a:rPr lang="en-US" altLang="zh-CN" sz="2400" i="0" dirty="0">
                <a:latin typeface="微软雅黑" panose="020B0503020204020204" pitchFamily="34" charset="-122"/>
                <a:ea typeface="微软雅黑" panose="020B0503020204020204" pitchFamily="34" charset="-122"/>
              </a:rPr>
              <a:t> </a:t>
            </a:r>
            <a:r>
              <a:rPr lang="zh-CN" altLang="en-US" sz="2400" i="0" dirty="0">
                <a:latin typeface="微软雅黑" panose="020B0503020204020204" pitchFamily="34" charset="-122"/>
                <a:ea typeface="微软雅黑" panose="020B0503020204020204" pitchFamily="34" charset="-122"/>
              </a:rPr>
              <a:t>计算机的基本组成</a:t>
            </a:r>
          </a:p>
        </p:txBody>
      </p:sp>
      <p:sp>
        <p:nvSpPr>
          <p:cNvPr id="114691" name="Rectangle 3"/>
          <p:cNvSpPr>
            <a:spLocks noGrp="1" noChangeArrowheads="1"/>
          </p:cNvSpPr>
          <p:nvPr>
            <p:ph type="body" sz="half" idx="4294967295"/>
          </p:nvPr>
        </p:nvSpPr>
        <p:spPr>
          <a:xfrm>
            <a:off x="19904" y="787998"/>
            <a:ext cx="5624179" cy="3357112"/>
          </a:xfrm>
          <a:noFill/>
          <a:ln/>
        </p:spPr>
        <p:txBody>
          <a:bodyPr>
            <a:noAutofit/>
          </a:bodyPr>
          <a:lstStyle/>
          <a:p>
            <a:r>
              <a:rPr lang="zh-CN" altLang="en-US" sz="2400" dirty="0">
                <a:latin typeface="微软雅黑" panose="020B0503020204020204" pitchFamily="34" charset="-122"/>
                <a:ea typeface="微软雅黑" panose="020B0503020204020204" pitchFamily="34" charset="-122"/>
              </a:rPr>
              <a:t>运算器：实现数据处理的部件</a:t>
            </a:r>
          </a:p>
          <a:p>
            <a:pPr lvl="1"/>
            <a:r>
              <a:rPr lang="zh-CN" altLang="en-US" sz="24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完成最基本的算术逻辑运算</a:t>
            </a:r>
          </a:p>
          <a:p>
            <a:pPr lvl="1"/>
            <a:r>
              <a:rPr lang="en-US" altLang="zh-CN" sz="2000" dirty="0">
                <a:latin typeface="微软雅黑" panose="020B0503020204020204" pitchFamily="34" charset="-122"/>
                <a:ea typeface="微软雅黑" panose="020B0503020204020204" pitchFamily="34" charset="-122"/>
                <a:cs typeface="Times New Roman" pitchFamily="18" charset="0"/>
              </a:rPr>
              <a:t>  ALU (Arithmetic and Logic Unit</a:t>
            </a:r>
            <a:r>
              <a:rPr lang="en-US" altLang="zh-CN" sz="2000" dirty="0">
                <a:latin typeface="微软雅黑" panose="020B0503020204020204" pitchFamily="34" charset="-122"/>
                <a:ea typeface="微软雅黑" panose="020B0503020204020204" pitchFamily="34" charset="-122"/>
              </a:rPr>
              <a:t>） ＋ Registers </a:t>
            </a:r>
          </a:p>
          <a:p>
            <a:pPr lvl="1"/>
            <a:r>
              <a:rPr lang="zh-CN" altLang="en-US" sz="2000" dirty="0">
                <a:latin typeface="微软雅黑" panose="020B0503020204020204" pitchFamily="34" charset="-122"/>
                <a:ea typeface="微软雅黑" panose="020B0503020204020204" pitchFamily="34" charset="-122"/>
              </a:rPr>
              <a:t>  运算器与机器字长（字的概念）的关系</a:t>
            </a:r>
          </a:p>
          <a:p>
            <a:pPr lvl="1"/>
            <a:r>
              <a:rPr lang="zh-CN" altLang="en-US" sz="2000" dirty="0">
                <a:latin typeface="微软雅黑" panose="020B0503020204020204" pitchFamily="34" charset="-122"/>
                <a:ea typeface="微软雅黑" panose="020B0503020204020204" pitchFamily="34" charset="-122"/>
              </a:rPr>
              <a:t>  运算器与机器性能指标：</a:t>
            </a:r>
          </a:p>
          <a:p>
            <a:pPr lvl="2"/>
            <a:r>
              <a:rPr lang="en-US" altLang="zh-CN" sz="2000" dirty="0">
                <a:latin typeface="微软雅黑" panose="020B0503020204020204" pitchFamily="34" charset="-122"/>
                <a:ea typeface="微软雅黑" panose="020B0503020204020204" pitchFamily="34" charset="-122"/>
              </a:rPr>
              <a:t>MIPS</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Millions of Instructions Per Second</a:t>
            </a:r>
          </a:p>
          <a:p>
            <a:r>
              <a:rPr lang="zh-CN" altLang="en-US" sz="2400" dirty="0">
                <a:latin typeface="微软雅黑" panose="020B0503020204020204" pitchFamily="34" charset="-122"/>
                <a:ea typeface="微软雅黑" panose="020B0503020204020204" pitchFamily="34" charset="-122"/>
              </a:rPr>
              <a:t>简单运算器结构图</a:t>
            </a:r>
            <a:endParaRPr lang="en-US" altLang="zh-CN" sz="2400" dirty="0">
              <a:latin typeface="微软雅黑" panose="020B0503020204020204" pitchFamily="34" charset="-122"/>
              <a:ea typeface="微软雅黑" panose="020B0503020204020204" pitchFamily="34" charset="-122"/>
            </a:endParaRPr>
          </a:p>
          <a:p>
            <a:pPr lvl="1"/>
            <a:r>
              <a:rPr lang="en-US" altLang="zh-CN" sz="2400" dirty="0">
                <a:latin typeface="微软雅黑" panose="020B0503020204020204" pitchFamily="34" charset="-122"/>
                <a:ea typeface="微软雅黑" panose="020B0503020204020204" pitchFamily="34" charset="-122"/>
              </a:rPr>
              <a:t> </a:t>
            </a:r>
            <a:r>
              <a:rPr lang="en-US" altLang="zh-CN" sz="2000" dirty="0">
                <a:latin typeface="微软雅黑" panose="020B0503020204020204" pitchFamily="34" charset="-122"/>
                <a:ea typeface="微软雅黑" panose="020B0503020204020204" pitchFamily="34" charset="-122"/>
              </a:rPr>
              <a:t>RISC</a:t>
            </a:r>
            <a:r>
              <a:rPr lang="zh-CN" altLang="en-US" sz="2000" dirty="0">
                <a:latin typeface="微软雅黑" panose="020B0503020204020204" pitchFamily="34" charset="-122"/>
                <a:ea typeface="微软雅黑" panose="020B0503020204020204" pitchFamily="34" charset="-122"/>
              </a:rPr>
              <a:t>（精简指令集计算）</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CISC</a:t>
            </a:r>
            <a:r>
              <a:rPr lang="zh-CN" altLang="en-US" sz="2000" dirty="0">
                <a:latin typeface="微软雅黑" panose="020B0503020204020204" pitchFamily="34" charset="-122"/>
                <a:ea typeface="微软雅黑" panose="020B0503020204020204" pitchFamily="34" charset="-122"/>
              </a:rPr>
              <a:t> （复杂指令集计算）</a:t>
            </a:r>
          </a:p>
        </p:txBody>
      </p:sp>
      <p:sp>
        <p:nvSpPr>
          <p:cNvPr id="6" name="Text Box 3"/>
          <p:cNvSpPr txBox="1">
            <a:spLocks noChangeArrowheads="1"/>
          </p:cNvSpPr>
          <p:nvPr/>
        </p:nvSpPr>
        <p:spPr bwMode="auto">
          <a:xfrm>
            <a:off x="6218758" y="5284366"/>
            <a:ext cx="579438" cy="400050"/>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en-US" altLang="zh-CN" sz="2000"/>
              <a:t>IF</a:t>
            </a:r>
          </a:p>
        </p:txBody>
      </p:sp>
      <p:sp>
        <p:nvSpPr>
          <p:cNvPr id="7" name="Text Box 4"/>
          <p:cNvSpPr txBox="1">
            <a:spLocks noChangeArrowheads="1"/>
          </p:cNvSpPr>
          <p:nvPr/>
        </p:nvSpPr>
        <p:spPr bwMode="auto">
          <a:xfrm>
            <a:off x="7144271" y="5284366"/>
            <a:ext cx="579437" cy="400050"/>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en-US" altLang="zh-CN" sz="2000"/>
              <a:t>ID</a:t>
            </a:r>
          </a:p>
        </p:txBody>
      </p:sp>
      <p:sp>
        <p:nvSpPr>
          <p:cNvPr id="8" name="Text Box 5"/>
          <p:cNvSpPr txBox="1">
            <a:spLocks noChangeArrowheads="1"/>
          </p:cNvSpPr>
          <p:nvPr/>
        </p:nvSpPr>
        <p:spPr bwMode="auto">
          <a:xfrm>
            <a:off x="8160271" y="5284366"/>
            <a:ext cx="579437" cy="369888"/>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en-US" altLang="zh-CN" sz="1800"/>
              <a:t>REG</a:t>
            </a:r>
          </a:p>
        </p:txBody>
      </p:sp>
      <p:sp>
        <p:nvSpPr>
          <p:cNvPr id="9" name="Text Box 6"/>
          <p:cNvSpPr txBox="1">
            <a:spLocks noChangeArrowheads="1"/>
          </p:cNvSpPr>
          <p:nvPr/>
        </p:nvSpPr>
        <p:spPr bwMode="auto">
          <a:xfrm>
            <a:off x="9098483" y="5284366"/>
            <a:ext cx="579438" cy="369888"/>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en-US" altLang="zh-CN" sz="1800"/>
              <a:t>ALU</a:t>
            </a:r>
          </a:p>
        </p:txBody>
      </p:sp>
      <p:sp>
        <p:nvSpPr>
          <p:cNvPr id="10" name="Text Box 7"/>
          <p:cNvSpPr txBox="1">
            <a:spLocks noChangeArrowheads="1"/>
          </p:cNvSpPr>
          <p:nvPr/>
        </p:nvSpPr>
        <p:spPr bwMode="auto">
          <a:xfrm>
            <a:off x="10103371" y="5284366"/>
            <a:ext cx="592137" cy="327782"/>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lIns="0" rIns="0">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en-US" altLang="zh-CN" sz="1800" dirty="0"/>
              <a:t>MEM</a:t>
            </a:r>
          </a:p>
        </p:txBody>
      </p:sp>
      <p:sp>
        <p:nvSpPr>
          <p:cNvPr id="11" name="AutoShape 8"/>
          <p:cNvSpPr>
            <a:spLocks noChangeArrowheads="1"/>
          </p:cNvSpPr>
          <p:nvPr/>
        </p:nvSpPr>
        <p:spPr bwMode="auto">
          <a:xfrm>
            <a:off x="7985646" y="4590629"/>
            <a:ext cx="2952750" cy="1825625"/>
          </a:xfrm>
          <a:prstGeom prst="flowChartAlternateProcess">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endParaRPr lang="zh-CN" altLang="en-US" sz="1800"/>
          </a:p>
        </p:txBody>
      </p:sp>
      <p:sp>
        <p:nvSpPr>
          <p:cNvPr id="12" name="Text Box 9"/>
          <p:cNvSpPr txBox="1">
            <a:spLocks noChangeArrowheads="1"/>
          </p:cNvSpPr>
          <p:nvPr/>
        </p:nvSpPr>
        <p:spPr bwMode="auto">
          <a:xfrm>
            <a:off x="5159896" y="5354216"/>
            <a:ext cx="6508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zh-CN" altLang="en-US" sz="1600"/>
              <a:t>开始</a:t>
            </a:r>
          </a:p>
        </p:txBody>
      </p:sp>
      <p:sp>
        <p:nvSpPr>
          <p:cNvPr id="13" name="Text Box 10"/>
          <p:cNvSpPr txBox="1">
            <a:spLocks noChangeArrowheads="1"/>
          </p:cNvSpPr>
          <p:nvPr/>
        </p:nvSpPr>
        <p:spPr bwMode="auto">
          <a:xfrm>
            <a:off x="11573396" y="5300241"/>
            <a:ext cx="6508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zh-CN" altLang="en-US" sz="1800"/>
              <a:t>退出</a:t>
            </a:r>
          </a:p>
        </p:txBody>
      </p:sp>
      <p:sp>
        <p:nvSpPr>
          <p:cNvPr id="14" name="Line 11"/>
          <p:cNvSpPr>
            <a:spLocks noChangeShapeType="1"/>
          </p:cNvSpPr>
          <p:nvPr/>
        </p:nvSpPr>
        <p:spPr bwMode="auto">
          <a:xfrm>
            <a:off x="5810771" y="5468516"/>
            <a:ext cx="407987"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5" name="Line 12"/>
          <p:cNvSpPr>
            <a:spLocks noChangeShapeType="1"/>
          </p:cNvSpPr>
          <p:nvPr/>
        </p:nvSpPr>
        <p:spPr bwMode="auto">
          <a:xfrm>
            <a:off x="6798196" y="5468516"/>
            <a:ext cx="346075"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6" name="Line 13"/>
          <p:cNvSpPr>
            <a:spLocks noChangeShapeType="1"/>
          </p:cNvSpPr>
          <p:nvPr/>
        </p:nvSpPr>
        <p:spPr bwMode="auto">
          <a:xfrm>
            <a:off x="7723708" y="5468516"/>
            <a:ext cx="261938"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7" name="Line 14"/>
          <p:cNvSpPr>
            <a:spLocks noChangeShapeType="1"/>
          </p:cNvSpPr>
          <p:nvPr/>
        </p:nvSpPr>
        <p:spPr bwMode="auto">
          <a:xfrm>
            <a:off x="10938396" y="5468516"/>
            <a:ext cx="635000"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8" name="Line 15"/>
          <p:cNvSpPr>
            <a:spLocks noChangeShapeType="1"/>
          </p:cNvSpPr>
          <p:nvPr/>
        </p:nvSpPr>
        <p:spPr bwMode="auto">
          <a:xfrm>
            <a:off x="8739708" y="5468516"/>
            <a:ext cx="358775"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9" name="Line 16"/>
          <p:cNvSpPr>
            <a:spLocks noChangeShapeType="1"/>
          </p:cNvSpPr>
          <p:nvPr/>
        </p:nvSpPr>
        <p:spPr bwMode="auto">
          <a:xfrm>
            <a:off x="9677921" y="5468516"/>
            <a:ext cx="239712" cy="1428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 name="Line 17"/>
          <p:cNvSpPr>
            <a:spLocks noChangeShapeType="1"/>
          </p:cNvSpPr>
          <p:nvPr/>
        </p:nvSpPr>
        <p:spPr bwMode="auto">
          <a:xfrm flipH="1">
            <a:off x="8447608" y="5936829"/>
            <a:ext cx="1931988"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 name="Line 18"/>
          <p:cNvSpPr>
            <a:spLocks noChangeShapeType="1"/>
          </p:cNvSpPr>
          <p:nvPr/>
        </p:nvSpPr>
        <p:spPr bwMode="auto">
          <a:xfrm flipV="1">
            <a:off x="8447608" y="5706641"/>
            <a:ext cx="0" cy="230188"/>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2" name="Line 19"/>
          <p:cNvSpPr>
            <a:spLocks noChangeShapeType="1"/>
          </p:cNvSpPr>
          <p:nvPr/>
        </p:nvSpPr>
        <p:spPr bwMode="auto">
          <a:xfrm>
            <a:off x="10379596" y="5706641"/>
            <a:ext cx="0" cy="23018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 name="Line 20"/>
          <p:cNvSpPr>
            <a:spLocks noChangeShapeType="1"/>
          </p:cNvSpPr>
          <p:nvPr/>
        </p:nvSpPr>
        <p:spPr bwMode="auto">
          <a:xfrm>
            <a:off x="9911283" y="5468516"/>
            <a:ext cx="0" cy="468313"/>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4" name="Text Box 21"/>
          <p:cNvSpPr txBox="1">
            <a:spLocks noChangeArrowheads="1"/>
          </p:cNvSpPr>
          <p:nvPr/>
        </p:nvSpPr>
        <p:spPr bwMode="auto">
          <a:xfrm>
            <a:off x="6231458" y="2466554"/>
            <a:ext cx="579438" cy="400050"/>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en-US" altLang="zh-CN" sz="2000"/>
              <a:t>IF</a:t>
            </a:r>
          </a:p>
        </p:txBody>
      </p:sp>
      <p:sp>
        <p:nvSpPr>
          <p:cNvPr id="25" name="Text Box 22"/>
          <p:cNvSpPr txBox="1">
            <a:spLocks noChangeArrowheads="1"/>
          </p:cNvSpPr>
          <p:nvPr/>
        </p:nvSpPr>
        <p:spPr bwMode="auto">
          <a:xfrm>
            <a:off x="7156971" y="2466554"/>
            <a:ext cx="579437" cy="400050"/>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en-US" altLang="zh-CN" sz="2000"/>
              <a:t>ID</a:t>
            </a:r>
          </a:p>
        </p:txBody>
      </p:sp>
      <p:sp>
        <p:nvSpPr>
          <p:cNvPr id="26" name="Text Box 23"/>
          <p:cNvSpPr txBox="1">
            <a:spLocks noChangeArrowheads="1"/>
          </p:cNvSpPr>
          <p:nvPr/>
        </p:nvSpPr>
        <p:spPr bwMode="auto">
          <a:xfrm>
            <a:off x="8172971" y="2466554"/>
            <a:ext cx="579437" cy="369887"/>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en-US" altLang="zh-CN" sz="1800"/>
              <a:t>ALU</a:t>
            </a:r>
          </a:p>
        </p:txBody>
      </p:sp>
      <p:sp>
        <p:nvSpPr>
          <p:cNvPr id="27" name="Text Box 24"/>
          <p:cNvSpPr txBox="1">
            <a:spLocks noChangeArrowheads="1"/>
          </p:cNvSpPr>
          <p:nvPr/>
        </p:nvSpPr>
        <p:spPr bwMode="auto">
          <a:xfrm>
            <a:off x="9048328" y="2466554"/>
            <a:ext cx="749295" cy="327782"/>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lIns="0" rIns="0">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en-US" altLang="zh-CN" sz="1800"/>
              <a:t>MEM</a:t>
            </a:r>
          </a:p>
        </p:txBody>
      </p:sp>
      <p:sp>
        <p:nvSpPr>
          <p:cNvPr id="28" name="Text Box 25"/>
          <p:cNvSpPr txBox="1">
            <a:spLocks noChangeArrowheads="1"/>
          </p:cNvSpPr>
          <p:nvPr/>
        </p:nvSpPr>
        <p:spPr bwMode="auto">
          <a:xfrm>
            <a:off x="10116071" y="2466554"/>
            <a:ext cx="579437" cy="369887"/>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en-US" altLang="zh-CN" sz="1800"/>
              <a:t>REG</a:t>
            </a:r>
          </a:p>
        </p:txBody>
      </p:sp>
      <p:sp>
        <p:nvSpPr>
          <p:cNvPr id="29" name="Line 26"/>
          <p:cNvSpPr>
            <a:spLocks noChangeShapeType="1"/>
          </p:cNvSpPr>
          <p:nvPr/>
        </p:nvSpPr>
        <p:spPr bwMode="auto">
          <a:xfrm flipV="1">
            <a:off x="8511108" y="2285579"/>
            <a:ext cx="0" cy="1809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0" name="Line 27"/>
          <p:cNvSpPr>
            <a:spLocks noChangeShapeType="1"/>
          </p:cNvSpPr>
          <p:nvPr/>
        </p:nvSpPr>
        <p:spPr bwMode="auto">
          <a:xfrm>
            <a:off x="9322321" y="2285579"/>
            <a:ext cx="0" cy="180975"/>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 name="Line 28"/>
          <p:cNvSpPr>
            <a:spLocks noChangeShapeType="1"/>
          </p:cNvSpPr>
          <p:nvPr/>
        </p:nvSpPr>
        <p:spPr bwMode="auto">
          <a:xfrm>
            <a:off x="8511108" y="2285579"/>
            <a:ext cx="811213"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2" name="Line 29"/>
          <p:cNvSpPr>
            <a:spLocks noChangeShapeType="1"/>
          </p:cNvSpPr>
          <p:nvPr/>
        </p:nvSpPr>
        <p:spPr bwMode="auto">
          <a:xfrm flipV="1">
            <a:off x="9550921" y="2285579"/>
            <a:ext cx="0" cy="1809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3" name="Line 30"/>
          <p:cNvSpPr>
            <a:spLocks noChangeShapeType="1"/>
          </p:cNvSpPr>
          <p:nvPr/>
        </p:nvSpPr>
        <p:spPr bwMode="auto">
          <a:xfrm>
            <a:off x="10362133" y="2285579"/>
            <a:ext cx="0" cy="180975"/>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4" name="Line 31"/>
          <p:cNvSpPr>
            <a:spLocks noChangeShapeType="1"/>
          </p:cNvSpPr>
          <p:nvPr/>
        </p:nvSpPr>
        <p:spPr bwMode="auto">
          <a:xfrm>
            <a:off x="9550921" y="2285579"/>
            <a:ext cx="811212"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5" name="Line 32"/>
          <p:cNvSpPr>
            <a:spLocks noChangeShapeType="1"/>
          </p:cNvSpPr>
          <p:nvPr/>
        </p:nvSpPr>
        <p:spPr bwMode="auto">
          <a:xfrm flipH="1">
            <a:off x="9322321" y="2872954"/>
            <a:ext cx="0" cy="1809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6" name="Line 33"/>
          <p:cNvSpPr>
            <a:spLocks noChangeShapeType="1"/>
          </p:cNvSpPr>
          <p:nvPr/>
        </p:nvSpPr>
        <p:spPr bwMode="auto">
          <a:xfrm flipH="1" flipV="1">
            <a:off x="8511108" y="2872954"/>
            <a:ext cx="0" cy="180975"/>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7" name="Line 34"/>
          <p:cNvSpPr>
            <a:spLocks noChangeShapeType="1"/>
          </p:cNvSpPr>
          <p:nvPr/>
        </p:nvSpPr>
        <p:spPr bwMode="auto">
          <a:xfrm flipH="1" flipV="1">
            <a:off x="8511108" y="3063454"/>
            <a:ext cx="811213"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 name="Line 35"/>
          <p:cNvSpPr>
            <a:spLocks noChangeShapeType="1"/>
          </p:cNvSpPr>
          <p:nvPr/>
        </p:nvSpPr>
        <p:spPr bwMode="auto">
          <a:xfrm flipH="1">
            <a:off x="10362133" y="2885654"/>
            <a:ext cx="0" cy="1809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 name="Line 36"/>
          <p:cNvSpPr>
            <a:spLocks noChangeShapeType="1"/>
          </p:cNvSpPr>
          <p:nvPr/>
        </p:nvSpPr>
        <p:spPr bwMode="auto">
          <a:xfrm flipH="1" flipV="1">
            <a:off x="9558858" y="2882479"/>
            <a:ext cx="0" cy="180975"/>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0" name="Line 37"/>
          <p:cNvSpPr>
            <a:spLocks noChangeShapeType="1"/>
          </p:cNvSpPr>
          <p:nvPr/>
        </p:nvSpPr>
        <p:spPr bwMode="auto">
          <a:xfrm flipH="1" flipV="1">
            <a:off x="9563621" y="3071391"/>
            <a:ext cx="811212"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 name="Line 38"/>
          <p:cNvSpPr>
            <a:spLocks noChangeShapeType="1"/>
          </p:cNvSpPr>
          <p:nvPr/>
        </p:nvSpPr>
        <p:spPr bwMode="auto">
          <a:xfrm flipV="1">
            <a:off x="8350771" y="2066504"/>
            <a:ext cx="0" cy="40005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2" name="Line 39"/>
          <p:cNvSpPr>
            <a:spLocks noChangeShapeType="1"/>
          </p:cNvSpPr>
          <p:nvPr/>
        </p:nvSpPr>
        <p:spPr bwMode="auto">
          <a:xfrm>
            <a:off x="8350771" y="2066504"/>
            <a:ext cx="2201862"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3" name="Line 40"/>
          <p:cNvSpPr>
            <a:spLocks noChangeShapeType="1"/>
          </p:cNvSpPr>
          <p:nvPr/>
        </p:nvSpPr>
        <p:spPr bwMode="auto">
          <a:xfrm>
            <a:off x="10552633" y="2066504"/>
            <a:ext cx="0" cy="40005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4" name="Line 41"/>
          <p:cNvSpPr>
            <a:spLocks noChangeShapeType="1"/>
          </p:cNvSpPr>
          <p:nvPr/>
        </p:nvSpPr>
        <p:spPr bwMode="auto">
          <a:xfrm flipV="1">
            <a:off x="10552633" y="2876129"/>
            <a:ext cx="0" cy="40005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5" name="Line 42"/>
          <p:cNvSpPr>
            <a:spLocks noChangeShapeType="1"/>
          </p:cNvSpPr>
          <p:nvPr/>
        </p:nvSpPr>
        <p:spPr bwMode="auto">
          <a:xfrm>
            <a:off x="8350771" y="3282529"/>
            <a:ext cx="2201862"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6" name="Line 43"/>
          <p:cNvSpPr>
            <a:spLocks noChangeShapeType="1"/>
          </p:cNvSpPr>
          <p:nvPr/>
        </p:nvSpPr>
        <p:spPr bwMode="auto">
          <a:xfrm flipV="1">
            <a:off x="8350771" y="2882479"/>
            <a:ext cx="0" cy="40005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7" name="AutoShape 44"/>
          <p:cNvSpPr>
            <a:spLocks noChangeArrowheads="1"/>
          </p:cNvSpPr>
          <p:nvPr/>
        </p:nvSpPr>
        <p:spPr bwMode="auto">
          <a:xfrm>
            <a:off x="7998346" y="1772816"/>
            <a:ext cx="2952750" cy="1825625"/>
          </a:xfrm>
          <a:prstGeom prst="flowChartAlternateProcess">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endParaRPr lang="zh-CN" altLang="en-US" sz="1800"/>
          </a:p>
        </p:txBody>
      </p:sp>
      <p:sp>
        <p:nvSpPr>
          <p:cNvPr id="48" name="Text Box 45"/>
          <p:cNvSpPr txBox="1">
            <a:spLocks noChangeArrowheads="1"/>
          </p:cNvSpPr>
          <p:nvPr/>
        </p:nvSpPr>
        <p:spPr bwMode="auto">
          <a:xfrm>
            <a:off x="8280921" y="3261891"/>
            <a:ext cx="26701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zh-CN" altLang="en-US" sz="1600"/>
              <a:t>微操作通道</a:t>
            </a:r>
          </a:p>
        </p:txBody>
      </p:sp>
      <p:sp>
        <p:nvSpPr>
          <p:cNvPr id="49" name="Text Box 46"/>
          <p:cNvSpPr txBox="1">
            <a:spLocks noChangeArrowheads="1"/>
          </p:cNvSpPr>
          <p:nvPr/>
        </p:nvSpPr>
        <p:spPr bwMode="auto">
          <a:xfrm>
            <a:off x="5172596" y="2536404"/>
            <a:ext cx="6508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zh-CN" altLang="en-US" sz="1600"/>
              <a:t>开始</a:t>
            </a:r>
          </a:p>
        </p:txBody>
      </p:sp>
      <p:sp>
        <p:nvSpPr>
          <p:cNvPr id="50" name="Text Box 47"/>
          <p:cNvSpPr txBox="1">
            <a:spLocks noChangeArrowheads="1"/>
          </p:cNvSpPr>
          <p:nvPr/>
        </p:nvSpPr>
        <p:spPr bwMode="auto">
          <a:xfrm>
            <a:off x="11586096" y="2482429"/>
            <a:ext cx="65087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zh-CN" altLang="en-US" sz="1800"/>
              <a:t>退出</a:t>
            </a:r>
          </a:p>
        </p:txBody>
      </p:sp>
      <p:sp>
        <p:nvSpPr>
          <p:cNvPr id="51" name="Line 48"/>
          <p:cNvSpPr>
            <a:spLocks noChangeShapeType="1"/>
          </p:cNvSpPr>
          <p:nvPr/>
        </p:nvSpPr>
        <p:spPr bwMode="auto">
          <a:xfrm>
            <a:off x="5823471" y="2650704"/>
            <a:ext cx="407987"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2" name="Line 49"/>
          <p:cNvSpPr>
            <a:spLocks noChangeShapeType="1"/>
          </p:cNvSpPr>
          <p:nvPr/>
        </p:nvSpPr>
        <p:spPr bwMode="auto">
          <a:xfrm>
            <a:off x="6810896" y="2650704"/>
            <a:ext cx="346075"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3" name="Line 50"/>
          <p:cNvSpPr>
            <a:spLocks noChangeShapeType="1"/>
          </p:cNvSpPr>
          <p:nvPr/>
        </p:nvSpPr>
        <p:spPr bwMode="auto">
          <a:xfrm>
            <a:off x="7736408" y="2650704"/>
            <a:ext cx="261938"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4" name="Line 51"/>
          <p:cNvSpPr>
            <a:spLocks noChangeShapeType="1"/>
          </p:cNvSpPr>
          <p:nvPr/>
        </p:nvSpPr>
        <p:spPr bwMode="auto">
          <a:xfrm>
            <a:off x="10951096" y="2650704"/>
            <a:ext cx="635000"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5" name="Text Box 52"/>
          <p:cNvSpPr txBox="1">
            <a:spLocks noChangeArrowheads="1"/>
          </p:cNvSpPr>
          <p:nvPr/>
        </p:nvSpPr>
        <p:spPr bwMode="auto">
          <a:xfrm>
            <a:off x="8242821" y="6006679"/>
            <a:ext cx="26701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kumimoji="1" lang="zh-CN" altLang="en-US" sz="1600"/>
              <a:t>单通数据通道</a:t>
            </a:r>
          </a:p>
        </p:txBody>
      </p:sp>
      <p:sp>
        <p:nvSpPr>
          <p:cNvPr id="56" name="Text Box 53"/>
          <p:cNvSpPr txBox="1">
            <a:spLocks noChangeArrowheads="1"/>
          </p:cNvSpPr>
          <p:nvPr/>
        </p:nvSpPr>
        <p:spPr bwMode="auto">
          <a:xfrm>
            <a:off x="6995046" y="6546429"/>
            <a:ext cx="4324350" cy="397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lIns="82550" tIns="41275" rIns="82550" bIns="41275">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lang="en-US" altLang="zh-CN" sz="2400" dirty="0"/>
              <a:t>RISC</a:t>
            </a:r>
            <a:r>
              <a:rPr lang="zh-CN" altLang="en-US" sz="2400" dirty="0"/>
              <a:t>：寻址方式简单</a:t>
            </a:r>
          </a:p>
        </p:txBody>
      </p:sp>
      <p:sp>
        <p:nvSpPr>
          <p:cNvPr id="57" name="Text Box 54"/>
          <p:cNvSpPr txBox="1">
            <a:spLocks noChangeArrowheads="1"/>
          </p:cNvSpPr>
          <p:nvPr/>
        </p:nvSpPr>
        <p:spPr bwMode="auto">
          <a:xfrm>
            <a:off x="7220471" y="3812754"/>
            <a:ext cx="4324350" cy="452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lIns="82550" tIns="41275" rIns="82550" bIns="41275">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imes New Roman" panose="02020603050405020304" pitchFamily="18"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imes New Roman" panose="02020603050405020304" pitchFamily="18"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imes New Roman" panose="02020603050405020304" pitchFamily="18" charset="0"/>
                <a:ea typeface="宋体" panose="02010600030101010101" pitchFamily="2" charset="-122"/>
              </a:defRPr>
            </a:lvl9pPr>
          </a:lstStyle>
          <a:p>
            <a:pPr algn="ctr" eaLnBrk="1" hangingPunct="1">
              <a:spcBef>
                <a:spcPct val="50000"/>
              </a:spcBef>
              <a:buClrTx/>
              <a:buSzTx/>
              <a:buFontTx/>
              <a:buNone/>
            </a:pPr>
            <a:r>
              <a:rPr lang="en-US" altLang="zh-CN" sz="2400"/>
              <a:t>CISC</a:t>
            </a:r>
            <a:r>
              <a:rPr lang="zh-CN" altLang="en-US" sz="2400"/>
              <a:t>：寻址方式复杂</a:t>
            </a:r>
          </a:p>
        </p:txBody>
      </p:sp>
      <p:sp>
        <p:nvSpPr>
          <p:cNvPr id="58" name="Line 55"/>
          <p:cNvSpPr>
            <a:spLocks noChangeShapeType="1"/>
          </p:cNvSpPr>
          <p:nvPr/>
        </p:nvSpPr>
        <p:spPr bwMode="auto">
          <a:xfrm flipH="1">
            <a:off x="8425383" y="5001791"/>
            <a:ext cx="1931988"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9" name="Line 56"/>
          <p:cNvSpPr>
            <a:spLocks noChangeShapeType="1"/>
          </p:cNvSpPr>
          <p:nvPr/>
        </p:nvSpPr>
        <p:spPr bwMode="auto">
          <a:xfrm>
            <a:off x="8434908" y="5033541"/>
            <a:ext cx="0" cy="23018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0" name="Line 57"/>
          <p:cNvSpPr>
            <a:spLocks noChangeShapeType="1"/>
          </p:cNvSpPr>
          <p:nvPr/>
        </p:nvSpPr>
        <p:spPr bwMode="auto">
          <a:xfrm flipV="1">
            <a:off x="10357371" y="5012904"/>
            <a:ext cx="0" cy="230187"/>
          </a:xfrm>
          <a:prstGeom prst="line">
            <a:avLst/>
          </a:prstGeom>
          <a:noFill/>
          <a:ln w="25400">
            <a:solidFill>
              <a:schemeClr val="tx1"/>
            </a:solidFill>
            <a:round/>
            <a:headEnd type="arrow" w="med" len="med"/>
            <a:tailEn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392900043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4691">
                                            <p:txEl>
                                              <p:pRg st="0" end="0"/>
                                            </p:txEl>
                                          </p:spTgt>
                                        </p:tgtEl>
                                        <p:attrNameLst>
                                          <p:attrName>style.visibility</p:attrName>
                                        </p:attrNameLst>
                                      </p:cBhvr>
                                      <p:to>
                                        <p:strVal val="visible"/>
                                      </p:to>
                                    </p:set>
                                    <p:animEffect transition="in" filter="checkerboard(across)">
                                      <p:cBhvr>
                                        <p:cTn id="7" dur="500"/>
                                        <p:tgtEl>
                                          <p:spTgt spid="114691">
                                            <p:txEl>
                                              <p:pRg st="0" end="0"/>
                                            </p:txEl>
                                          </p:spTgt>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14691">
                                            <p:txEl>
                                              <p:pRg st="1" end="1"/>
                                            </p:txEl>
                                          </p:spTgt>
                                        </p:tgtEl>
                                        <p:attrNameLst>
                                          <p:attrName>style.visibility</p:attrName>
                                        </p:attrNameLst>
                                      </p:cBhvr>
                                      <p:to>
                                        <p:strVal val="visible"/>
                                      </p:to>
                                    </p:set>
                                    <p:animEffect transition="in" filter="checkerboard(across)">
                                      <p:cBhvr>
                                        <p:cTn id="10" dur="500"/>
                                        <p:tgtEl>
                                          <p:spTgt spid="114691">
                                            <p:txEl>
                                              <p:pRg st="1" end="1"/>
                                            </p:txEl>
                                          </p:spTgt>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14691">
                                            <p:txEl>
                                              <p:pRg st="2" end="2"/>
                                            </p:txEl>
                                          </p:spTgt>
                                        </p:tgtEl>
                                        <p:attrNameLst>
                                          <p:attrName>style.visibility</p:attrName>
                                        </p:attrNameLst>
                                      </p:cBhvr>
                                      <p:to>
                                        <p:strVal val="visible"/>
                                      </p:to>
                                    </p:set>
                                    <p:animEffect transition="in" filter="checkerboard(across)">
                                      <p:cBhvr>
                                        <p:cTn id="13" dur="500"/>
                                        <p:tgtEl>
                                          <p:spTgt spid="114691">
                                            <p:txEl>
                                              <p:pRg st="2" end="2"/>
                                            </p:txEl>
                                          </p:spTgt>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114691">
                                            <p:txEl>
                                              <p:pRg st="3" end="3"/>
                                            </p:txEl>
                                          </p:spTgt>
                                        </p:tgtEl>
                                        <p:attrNameLst>
                                          <p:attrName>style.visibility</p:attrName>
                                        </p:attrNameLst>
                                      </p:cBhvr>
                                      <p:to>
                                        <p:strVal val="visible"/>
                                      </p:to>
                                    </p:set>
                                    <p:animEffect transition="in" filter="checkerboard(across)">
                                      <p:cBhvr>
                                        <p:cTn id="16" dur="500"/>
                                        <p:tgtEl>
                                          <p:spTgt spid="114691">
                                            <p:txEl>
                                              <p:pRg st="3" end="3"/>
                                            </p:txEl>
                                          </p:spTgt>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114691">
                                            <p:txEl>
                                              <p:pRg st="4" end="4"/>
                                            </p:txEl>
                                          </p:spTgt>
                                        </p:tgtEl>
                                        <p:attrNameLst>
                                          <p:attrName>style.visibility</p:attrName>
                                        </p:attrNameLst>
                                      </p:cBhvr>
                                      <p:to>
                                        <p:strVal val="visible"/>
                                      </p:to>
                                    </p:set>
                                    <p:animEffect transition="in" filter="checkerboard(across)">
                                      <p:cBhvr>
                                        <p:cTn id="19" dur="500"/>
                                        <p:tgtEl>
                                          <p:spTgt spid="114691">
                                            <p:txEl>
                                              <p:pRg st="4" end="4"/>
                                            </p:txEl>
                                          </p:spTgt>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114691">
                                            <p:txEl>
                                              <p:pRg st="5" end="5"/>
                                            </p:txEl>
                                          </p:spTgt>
                                        </p:tgtEl>
                                        <p:attrNameLst>
                                          <p:attrName>style.visibility</p:attrName>
                                        </p:attrNameLst>
                                      </p:cBhvr>
                                      <p:to>
                                        <p:strVal val="visible"/>
                                      </p:to>
                                    </p:set>
                                    <p:animEffect transition="in" filter="checkerboard(across)">
                                      <p:cBhvr>
                                        <p:cTn id="22" dur="500"/>
                                        <p:tgtEl>
                                          <p:spTgt spid="114691">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grpId="0" nodeType="clickEffect">
                                  <p:stCondLst>
                                    <p:cond delay="0"/>
                                  </p:stCondLst>
                                  <p:childTnLst>
                                    <p:set>
                                      <p:cBhvr>
                                        <p:cTn id="26" dur="1" fill="hold">
                                          <p:stCondLst>
                                            <p:cond delay="0"/>
                                          </p:stCondLst>
                                        </p:cTn>
                                        <p:tgtEl>
                                          <p:spTgt spid="114691">
                                            <p:txEl>
                                              <p:pRg st="6" end="6"/>
                                            </p:txEl>
                                          </p:spTgt>
                                        </p:tgtEl>
                                        <p:attrNameLst>
                                          <p:attrName>style.visibility</p:attrName>
                                        </p:attrNameLst>
                                      </p:cBhvr>
                                      <p:to>
                                        <p:strVal val="visible"/>
                                      </p:to>
                                    </p:set>
                                    <p:animEffect transition="in" filter="checkerboard(across)">
                                      <p:cBhvr>
                                        <p:cTn id="27" dur="500"/>
                                        <p:tgtEl>
                                          <p:spTgt spid="114691">
                                            <p:txEl>
                                              <p:pRg st="6" end="6"/>
                                            </p:txEl>
                                          </p:spTgt>
                                        </p:tgtEl>
                                      </p:cBhvr>
                                    </p:animEffect>
                                  </p:childTnLst>
                                </p:cTn>
                              </p:par>
                              <p:par>
                                <p:cTn id="28" presetID="5" presetClass="entr" presetSubtype="10" fill="hold" grpId="0" nodeType="withEffect">
                                  <p:stCondLst>
                                    <p:cond delay="0"/>
                                  </p:stCondLst>
                                  <p:childTnLst>
                                    <p:set>
                                      <p:cBhvr>
                                        <p:cTn id="29" dur="1" fill="hold">
                                          <p:stCondLst>
                                            <p:cond delay="0"/>
                                          </p:stCondLst>
                                        </p:cTn>
                                        <p:tgtEl>
                                          <p:spTgt spid="114691">
                                            <p:txEl>
                                              <p:pRg st="7" end="7"/>
                                            </p:txEl>
                                          </p:spTgt>
                                        </p:tgtEl>
                                        <p:attrNameLst>
                                          <p:attrName>style.visibility</p:attrName>
                                        </p:attrNameLst>
                                      </p:cBhvr>
                                      <p:to>
                                        <p:strVal val="visible"/>
                                      </p:to>
                                    </p:set>
                                    <p:animEffect transition="in" filter="checkerboard(across)">
                                      <p:cBhvr>
                                        <p:cTn id="30" dur="500"/>
                                        <p:tgtEl>
                                          <p:spTgt spid="114691">
                                            <p:txEl>
                                              <p:pRg st="7" end="7"/>
                                            </p:txEl>
                                          </p:spTgt>
                                        </p:tgtEl>
                                      </p:cBhvr>
                                    </p:animEffect>
                                  </p:childTnLst>
                                </p:cTn>
                              </p:par>
                              <p:par>
                                <p:cTn id="31" presetID="5" presetClass="entr" presetSubtype="10" fill="hold" grpId="0" nodeType="withEffect">
                                  <p:stCondLst>
                                    <p:cond delay="0"/>
                                  </p:stCondLst>
                                  <p:childTnLst>
                                    <p:set>
                                      <p:cBhvr>
                                        <p:cTn id="32" dur="1" fill="hold">
                                          <p:stCondLst>
                                            <p:cond delay="0"/>
                                          </p:stCondLst>
                                        </p:cTn>
                                        <p:tgtEl>
                                          <p:spTgt spid="114691">
                                            <p:txEl>
                                              <p:pRg st="8" end="8"/>
                                            </p:txEl>
                                          </p:spTgt>
                                        </p:tgtEl>
                                        <p:attrNameLst>
                                          <p:attrName>style.visibility</p:attrName>
                                        </p:attrNameLst>
                                      </p:cBhvr>
                                      <p:to>
                                        <p:strVal val="visible"/>
                                      </p:to>
                                    </p:set>
                                    <p:animEffect transition="in" filter="checkerboard(across)">
                                      <p:cBhvr>
                                        <p:cTn id="33" dur="500"/>
                                        <p:tgtEl>
                                          <p:spTgt spid="11469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691"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idx="4294967295"/>
          </p:nvPr>
        </p:nvSpPr>
        <p:spPr>
          <a:xfrm>
            <a:off x="0" y="252000"/>
            <a:ext cx="3943350" cy="1179215"/>
          </a:xfrm>
          <a:noFill/>
          <a:ln/>
        </p:spPr>
        <p:txBody>
          <a:bodyPr>
            <a:normAutofit/>
          </a:bodyPr>
          <a:lstStyle/>
          <a:p>
            <a:r>
              <a:rPr lang="en-US" altLang="zh-CN" sz="2400" dirty="0">
                <a:latin typeface="+mn-lt"/>
              </a:rPr>
              <a:t> </a:t>
            </a:r>
            <a:r>
              <a:rPr lang="en-US" altLang="zh-CN" sz="2400" i="0" dirty="0">
                <a:latin typeface="+mn-lt"/>
              </a:rPr>
              <a:t> </a:t>
            </a:r>
            <a:r>
              <a:rPr lang="zh-CN" altLang="en-US" sz="2400" i="0" dirty="0">
                <a:latin typeface="+mn-lt"/>
              </a:rPr>
              <a:t>计算机的基本组成</a:t>
            </a:r>
          </a:p>
        </p:txBody>
      </p:sp>
      <p:sp>
        <p:nvSpPr>
          <p:cNvPr id="94211" name="Rectangle 3"/>
          <p:cNvSpPr>
            <a:spLocks noGrp="1" noChangeArrowheads="1"/>
          </p:cNvSpPr>
          <p:nvPr>
            <p:ph type="body" sz="half" idx="4294967295"/>
          </p:nvPr>
        </p:nvSpPr>
        <p:spPr>
          <a:xfrm>
            <a:off x="360000" y="841607"/>
            <a:ext cx="11640656" cy="3069080"/>
          </a:xfrm>
          <a:noFill/>
          <a:ln/>
        </p:spPr>
        <p:txBody>
          <a:bodyPr>
            <a:normAutofit lnSpcReduction="10000"/>
          </a:bodyPr>
          <a:lstStyle/>
          <a:p>
            <a:r>
              <a:rPr lang="zh-CN" altLang="en-US" sz="2400" dirty="0">
                <a:latin typeface="微软雅黑" panose="020B0503020204020204" pitchFamily="34" charset="-122"/>
                <a:ea typeface="微软雅黑" panose="020B0503020204020204" pitchFamily="34" charset="-122"/>
              </a:rPr>
              <a:t>存储器：实现数据存储的部件</a:t>
            </a:r>
          </a:p>
          <a:p>
            <a:pPr lvl="1"/>
            <a:r>
              <a:rPr lang="zh-CN" altLang="en-US" sz="2000" dirty="0">
                <a:latin typeface="微软雅黑" panose="020B0503020204020204" pitchFamily="34" charset="-122"/>
                <a:ea typeface="微软雅黑" panose="020B0503020204020204" pitchFamily="34" charset="-122"/>
              </a:rPr>
              <a:t> 保存程序和数据（二进制信息）</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地址的概念：每一个字节单元拥有一个唯一的地址（索引） </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存储器的工作方式：读、写 </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存储单元：</a:t>
            </a:r>
            <a:r>
              <a:rPr lang="en-US" altLang="zh-CN" sz="2000" dirty="0">
                <a:latin typeface="微软雅黑" panose="020B0503020204020204" pitchFamily="34" charset="-122"/>
                <a:ea typeface="微软雅黑" panose="020B0503020204020204" pitchFamily="34" charset="-122"/>
              </a:rPr>
              <a:t>bit, Byte, Word</a:t>
            </a:r>
          </a:p>
          <a:p>
            <a:pPr lvl="1"/>
            <a:endParaRPr lang="zh-CN" altLang="en-US" sz="2000" dirty="0">
              <a:latin typeface="微软雅黑" panose="020B0503020204020204" pitchFamily="34" charset="-122"/>
              <a:ea typeface="微软雅黑" panose="020B0503020204020204" pitchFamily="34" charset="-122"/>
            </a:endParaRPr>
          </a:p>
          <a:p>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存储器结构简图</a:t>
            </a:r>
          </a:p>
        </p:txBody>
      </p:sp>
      <p:pic>
        <p:nvPicPr>
          <p:cNvPr id="94212" name="Picture 4" descr="内存"/>
          <p:cNvPicPr>
            <a:picLocks noGrp="1" noChangeAspect="1" noChangeArrowheads="1"/>
          </p:cNvPicPr>
          <p:nvPr>
            <p:ph sz="half" idx="4294967295"/>
          </p:nvPr>
        </p:nvPicPr>
        <p:blipFill>
          <a:blip r:embed="rId3" cstate="print"/>
          <a:srcRect r="51157" b="67094"/>
          <a:stretch>
            <a:fillRect/>
          </a:stretch>
        </p:blipFill>
        <p:spPr>
          <a:xfrm>
            <a:off x="6203148" y="3501008"/>
            <a:ext cx="5184576" cy="3157610"/>
          </a:xfrm>
          <a:noFill/>
          <a:ln w="9525">
            <a:solidFill>
              <a:schemeClr val="accent1"/>
            </a:solidFill>
          </a:ln>
        </p:spPr>
      </p:pic>
      <p:sp>
        <p:nvSpPr>
          <p:cNvPr id="5" name="TextBox 4"/>
          <p:cNvSpPr txBox="1"/>
          <p:nvPr/>
        </p:nvSpPr>
        <p:spPr>
          <a:xfrm>
            <a:off x="689718" y="2923711"/>
            <a:ext cx="3696092" cy="327782"/>
          </a:xfrm>
          <a:prstGeom prst="rect">
            <a:avLst/>
          </a:prstGeom>
          <a:noFill/>
        </p:spPr>
        <p:txBody>
          <a:bodyPr wrap="square" rtlCol="0">
            <a:spAutoFit/>
          </a:bodyPr>
          <a:lstStyle/>
          <a:p>
            <a:pPr>
              <a:buNone/>
            </a:pPr>
            <a:r>
              <a:rPr lang="en-US" altLang="zh-CN" dirty="0"/>
              <a:t>Byte</a:t>
            </a:r>
            <a:r>
              <a:rPr lang="zh-CN" altLang="en-US" dirty="0"/>
              <a:t>、</a:t>
            </a:r>
            <a:r>
              <a:rPr lang="en-US" altLang="zh-CN" dirty="0"/>
              <a:t>KB</a:t>
            </a:r>
            <a:r>
              <a:rPr lang="zh-CN" altLang="en-US" dirty="0"/>
              <a:t>、</a:t>
            </a:r>
            <a:r>
              <a:rPr lang="en-US" altLang="zh-CN" dirty="0"/>
              <a:t>MB</a:t>
            </a:r>
            <a:r>
              <a:rPr lang="zh-CN" altLang="en-US" dirty="0"/>
              <a:t>、</a:t>
            </a:r>
            <a:r>
              <a:rPr lang="en-US" altLang="zh-CN" dirty="0"/>
              <a:t>GB</a:t>
            </a:r>
            <a:r>
              <a:rPr lang="zh-CN" altLang="en-US" dirty="0"/>
              <a:t>、</a:t>
            </a:r>
            <a:r>
              <a:rPr lang="en-US" altLang="zh-CN" dirty="0"/>
              <a:t>TB</a:t>
            </a:r>
            <a:r>
              <a:rPr lang="zh-CN" altLang="en-US" dirty="0"/>
              <a:t>、</a:t>
            </a:r>
            <a:r>
              <a:rPr lang="en-US" altLang="zh-CN" dirty="0"/>
              <a:t>PB</a:t>
            </a:r>
            <a:endParaRPr lang="zh-CN" altLang="en-US" dirty="0"/>
          </a:p>
        </p:txBody>
      </p:sp>
      <p:sp>
        <p:nvSpPr>
          <p:cNvPr id="2" name="TextBox 1"/>
          <p:cNvSpPr txBox="1"/>
          <p:nvPr/>
        </p:nvSpPr>
        <p:spPr>
          <a:xfrm>
            <a:off x="4110098" y="2932429"/>
            <a:ext cx="540060" cy="297985"/>
          </a:xfrm>
          <a:prstGeom prst="rect">
            <a:avLst/>
          </a:prstGeom>
          <a:noFill/>
        </p:spPr>
        <p:txBody>
          <a:bodyPr wrap="square" rtlCol="0">
            <a:noAutofit/>
          </a:bodyPr>
          <a:lstStyle/>
          <a:p>
            <a:pPr>
              <a:buNone/>
            </a:pPr>
            <a:r>
              <a:rPr lang="en-US" altLang="zh-CN" dirty="0"/>
              <a:t>EB</a:t>
            </a:r>
            <a:endParaRPr lang="zh-CN" altLang="en-US" dirty="0"/>
          </a:p>
        </p:txBody>
      </p:sp>
      <p:sp>
        <p:nvSpPr>
          <p:cNvPr id="7" name="TextBox 6"/>
          <p:cNvSpPr txBox="1"/>
          <p:nvPr/>
        </p:nvSpPr>
        <p:spPr>
          <a:xfrm>
            <a:off x="4554581" y="2932429"/>
            <a:ext cx="540060" cy="327782"/>
          </a:xfrm>
          <a:prstGeom prst="rect">
            <a:avLst/>
          </a:prstGeom>
          <a:noFill/>
        </p:spPr>
        <p:txBody>
          <a:bodyPr wrap="square" rtlCol="0">
            <a:spAutoFit/>
          </a:bodyPr>
          <a:lstStyle/>
          <a:p>
            <a:pPr>
              <a:buNone/>
            </a:pPr>
            <a:r>
              <a:rPr lang="en-US" altLang="zh-CN" dirty="0"/>
              <a:t>ZB</a:t>
            </a:r>
            <a:endParaRPr lang="zh-CN" altLang="en-US" dirty="0"/>
          </a:p>
        </p:txBody>
      </p:sp>
      <p:sp>
        <p:nvSpPr>
          <p:cNvPr id="8" name="TextBox 7"/>
          <p:cNvSpPr txBox="1"/>
          <p:nvPr/>
        </p:nvSpPr>
        <p:spPr>
          <a:xfrm>
            <a:off x="4938476" y="2932429"/>
            <a:ext cx="540060" cy="327782"/>
          </a:xfrm>
          <a:prstGeom prst="rect">
            <a:avLst/>
          </a:prstGeom>
          <a:noFill/>
        </p:spPr>
        <p:txBody>
          <a:bodyPr wrap="square" rtlCol="0">
            <a:spAutoFit/>
          </a:bodyPr>
          <a:lstStyle/>
          <a:p>
            <a:pPr>
              <a:buNone/>
            </a:pPr>
            <a:r>
              <a:rPr lang="en-US" altLang="zh-CN" dirty="0"/>
              <a:t>YB</a:t>
            </a:r>
            <a:endParaRPr lang="zh-CN" altLang="en-US" dirty="0"/>
          </a:p>
        </p:txBody>
      </p:sp>
      <p:sp>
        <p:nvSpPr>
          <p:cNvPr id="3" name="矩形 2"/>
          <p:cNvSpPr/>
          <p:nvPr/>
        </p:nvSpPr>
        <p:spPr>
          <a:xfrm>
            <a:off x="5375920" y="2924424"/>
            <a:ext cx="2215671" cy="360560"/>
          </a:xfrm>
          <a:prstGeom prst="rect">
            <a:avLst/>
          </a:prstGeom>
        </p:spPr>
        <p:txBody>
          <a:bodyPr wrap="none">
            <a:noAutofit/>
          </a:bodyPr>
          <a:lstStyle/>
          <a:p>
            <a:pPr>
              <a:buNone/>
            </a:pPr>
            <a:r>
              <a:rPr lang="en-US" altLang="zh-CN" dirty="0"/>
              <a:t>BB</a:t>
            </a:r>
            <a:r>
              <a:rPr lang="zh-CN" altLang="en-US" dirty="0"/>
              <a:t>、</a:t>
            </a:r>
            <a:r>
              <a:rPr lang="en-US" altLang="zh-CN" dirty="0"/>
              <a:t>NB</a:t>
            </a:r>
            <a:r>
              <a:rPr lang="zh-CN" altLang="en-US" dirty="0"/>
              <a:t>、</a:t>
            </a:r>
            <a:r>
              <a:rPr lang="en-US" altLang="zh-CN" dirty="0"/>
              <a:t>DB</a:t>
            </a:r>
            <a:r>
              <a:rPr lang="zh-CN" altLang="en-US" dirty="0"/>
              <a:t>、</a:t>
            </a:r>
            <a:r>
              <a:rPr lang="en-US" altLang="zh-CN" dirty="0"/>
              <a:t>CB </a:t>
            </a:r>
            <a:endParaRPr lang="zh-CN" altLang="en-US" dirty="0"/>
          </a:p>
        </p:txBody>
      </p:sp>
    </p:spTree>
    <p:extLst>
      <p:ext uri="{BB962C8B-B14F-4D97-AF65-F5344CB8AC3E}">
        <p14:creationId xmlns:p14="http://schemas.microsoft.com/office/powerpoint/2010/main" val="5424714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P spid="7" grpId="0"/>
      <p:bldP spid="8" grpId="0"/>
      <p:bldP spid="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709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2024" y="3140968"/>
            <a:ext cx="5170496" cy="36551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0290" name="Rectangle 2"/>
          <p:cNvSpPr>
            <a:spLocks noGrp="1" noChangeArrowheads="1"/>
          </p:cNvSpPr>
          <p:nvPr>
            <p:ph type="title" idx="4294967295"/>
          </p:nvPr>
        </p:nvSpPr>
        <p:spPr>
          <a:xfrm>
            <a:off x="0" y="252000"/>
            <a:ext cx="3943350" cy="1035199"/>
          </a:xfrm>
          <a:noFill/>
          <a:ln/>
        </p:spPr>
        <p:txBody>
          <a:bodyPr>
            <a:normAutofit/>
          </a:bodyPr>
          <a:lstStyle/>
          <a:p>
            <a:r>
              <a:rPr lang="en-US" altLang="zh-CN" sz="2400" dirty="0">
                <a:latin typeface="+mn-lt"/>
              </a:rPr>
              <a:t> </a:t>
            </a:r>
            <a:r>
              <a:rPr lang="en-US" altLang="zh-CN" sz="2400" i="0" dirty="0">
                <a:latin typeface="+mn-lt"/>
              </a:rPr>
              <a:t> </a:t>
            </a:r>
            <a:r>
              <a:rPr lang="zh-CN" altLang="en-US" sz="2400" i="0" dirty="0">
                <a:latin typeface="+mn-lt"/>
              </a:rPr>
              <a:t>计算机的基本组成</a:t>
            </a:r>
          </a:p>
        </p:txBody>
      </p:sp>
      <p:sp>
        <p:nvSpPr>
          <p:cNvPr id="140291" name="Rectangle 3"/>
          <p:cNvSpPr>
            <a:spLocks noGrp="1" noChangeArrowheads="1"/>
          </p:cNvSpPr>
          <p:nvPr>
            <p:ph type="body" sz="half" idx="4294967295"/>
          </p:nvPr>
        </p:nvSpPr>
        <p:spPr>
          <a:xfrm>
            <a:off x="335360" y="769599"/>
            <a:ext cx="9217024" cy="3456384"/>
          </a:xfrm>
          <a:noFill/>
          <a:ln/>
        </p:spPr>
        <p:txBody>
          <a:bodyPr>
            <a:normAutofit/>
          </a:bodyPr>
          <a:lstStyle/>
          <a:p>
            <a:r>
              <a:rPr lang="zh-CN" altLang="en-US" dirty="0"/>
              <a:t>控制器：实现控制功能的部件</a:t>
            </a:r>
          </a:p>
          <a:p>
            <a:pPr lvl="1"/>
            <a:r>
              <a:rPr lang="zh-CN" altLang="en-US" dirty="0">
                <a:latin typeface="微软雅黑" panose="020B0503020204020204" pitchFamily="34" charset="-122"/>
                <a:ea typeface="微软雅黑" panose="020B0503020204020204" pitchFamily="34" charset="-122"/>
              </a:rPr>
              <a:t> 提供各部件工作所需的控制信号，控制计算机其他部件协同工作</a:t>
            </a:r>
          </a:p>
          <a:p>
            <a:pPr lvl="1"/>
            <a:r>
              <a:rPr lang="zh-CN" altLang="en-US" dirty="0">
                <a:latin typeface="微软雅黑" panose="020B0503020204020204" pitchFamily="34" charset="-122"/>
                <a:ea typeface="微软雅黑" panose="020B0503020204020204" pitchFamily="34" charset="-122"/>
              </a:rPr>
              <a:t> 指令部件</a:t>
            </a:r>
            <a:r>
              <a:rPr lang="en-US" altLang="zh-CN" dirty="0">
                <a:latin typeface="微软雅黑" panose="020B0503020204020204" pitchFamily="34" charset="-122"/>
                <a:ea typeface="微软雅黑" panose="020B0503020204020204" pitchFamily="34" charset="-122"/>
              </a:rPr>
              <a:t>（Instruction Register ，Instruction Decoder）</a:t>
            </a:r>
          </a:p>
          <a:p>
            <a:pPr lvl="1"/>
            <a:r>
              <a:rPr lang="zh-CN" altLang="en-US" dirty="0">
                <a:latin typeface="微软雅黑" panose="020B0503020204020204" pitchFamily="34" charset="-122"/>
                <a:ea typeface="微软雅黑" panose="020B0503020204020204" pitchFamily="34" charset="-122"/>
              </a:rPr>
              <a:t>  指令执行顺序控制（</a:t>
            </a:r>
            <a:r>
              <a:rPr lang="en-US" altLang="zh-CN" dirty="0">
                <a:latin typeface="微软雅黑" panose="020B0503020204020204" pitchFamily="34" charset="-122"/>
                <a:ea typeface="微软雅黑" panose="020B0503020204020204" pitchFamily="34" charset="-122"/>
              </a:rPr>
              <a:t>Program Counter）</a:t>
            </a:r>
          </a:p>
          <a:p>
            <a:pPr lvl="1"/>
            <a:r>
              <a:rPr lang="zh-CN" altLang="en-US" dirty="0">
                <a:latin typeface="微软雅黑" panose="020B0503020204020204" pitchFamily="34" charset="-122"/>
                <a:ea typeface="微软雅黑" panose="020B0503020204020204" pitchFamily="34" charset="-122"/>
              </a:rPr>
              <a:t> 时序逻辑部件（</a:t>
            </a:r>
            <a:r>
              <a:rPr lang="en-US" altLang="zh-CN" dirty="0" err="1">
                <a:latin typeface="微软雅黑" panose="020B0503020204020204" pitchFamily="34" charset="-122"/>
                <a:ea typeface="微软雅黑" panose="020B0503020204020204" pitchFamily="34" charset="-122"/>
              </a:rPr>
              <a:t>Clock，Timer</a:t>
            </a:r>
            <a:r>
              <a:rPr lang="en-US" altLang="zh-CN" dirty="0">
                <a:latin typeface="微软雅黑" panose="020B0503020204020204" pitchFamily="34" charset="-122"/>
                <a:ea typeface="微软雅黑" panose="020B0503020204020204" pitchFamily="34" charset="-122"/>
              </a:rPr>
              <a:t> ）</a:t>
            </a:r>
          </a:p>
          <a:p>
            <a:pPr lvl="1"/>
            <a:r>
              <a:rPr lang="zh-CN" altLang="en-US" dirty="0">
                <a:latin typeface="微软雅黑" panose="020B0503020204020204" pitchFamily="34" charset="-122"/>
                <a:ea typeface="微软雅黑" panose="020B0503020204020204" pitchFamily="34" charset="-122"/>
              </a:rPr>
              <a:t> 控制信号生成部件（</a:t>
            </a:r>
            <a:r>
              <a:rPr lang="en-US" altLang="zh-CN" dirty="0">
                <a:latin typeface="微软雅黑" panose="020B0503020204020204" pitchFamily="34" charset="-122"/>
                <a:ea typeface="微软雅黑" panose="020B0503020204020204" pitchFamily="34" charset="-122"/>
              </a:rPr>
              <a:t>Control Signal Generator or Control Memory） </a:t>
            </a:r>
            <a:endParaRPr lang="zh-CN" altLang="en-US" dirty="0">
              <a:latin typeface="微软雅黑" panose="020B0503020204020204" pitchFamily="34" charset="-122"/>
              <a:ea typeface="微软雅黑" panose="020B0503020204020204" pitchFamily="34" charset="-122"/>
            </a:endParaRPr>
          </a:p>
          <a:p>
            <a:pPr lvl="1"/>
            <a:r>
              <a:rPr lang="en-US" altLang="zh-CN" dirty="0">
                <a:solidFill>
                  <a:srgbClr val="FF0000"/>
                </a:solidFill>
                <a:latin typeface="微软雅黑" panose="020B0503020204020204" pitchFamily="34" charset="-122"/>
                <a:ea typeface="微软雅黑" panose="020B0503020204020204" pitchFamily="34" charset="-122"/>
              </a:rPr>
              <a:t>  Datapath </a:t>
            </a:r>
            <a:r>
              <a:rPr lang="zh-CN" altLang="en-US" dirty="0">
                <a:solidFill>
                  <a:srgbClr val="FF0000"/>
                </a:solidFill>
                <a:latin typeface="微软雅黑" panose="020B0503020204020204" pitchFamily="34" charset="-122"/>
                <a:ea typeface="微软雅黑" panose="020B0503020204020204" pitchFamily="34" charset="-122"/>
              </a:rPr>
              <a:t>＋</a:t>
            </a:r>
            <a:r>
              <a:rPr lang="en-US" altLang="zh-CN" dirty="0">
                <a:solidFill>
                  <a:srgbClr val="FF0000"/>
                </a:solidFill>
                <a:latin typeface="微软雅黑" panose="020B0503020204020204" pitchFamily="34" charset="-122"/>
                <a:ea typeface="微软雅黑" panose="020B0503020204020204" pitchFamily="34" charset="-122"/>
              </a:rPr>
              <a:t>Control </a:t>
            </a:r>
            <a:r>
              <a:rPr lang="zh-CN" altLang="en-US" dirty="0">
                <a:solidFill>
                  <a:srgbClr val="FF0000"/>
                </a:solidFill>
                <a:latin typeface="微软雅黑" panose="020B0503020204020204" pitchFamily="34" charset="-122"/>
                <a:ea typeface="微软雅黑" panose="020B0503020204020204" pitchFamily="34" charset="-122"/>
              </a:rPr>
              <a:t>＝</a:t>
            </a:r>
            <a:r>
              <a:rPr lang="en-US" altLang="zh-CN" dirty="0" err="1">
                <a:solidFill>
                  <a:srgbClr val="FF0000"/>
                </a:solidFill>
                <a:latin typeface="微软雅黑" panose="020B0503020204020204" pitchFamily="34" charset="-122"/>
                <a:ea typeface="微软雅黑" panose="020B0503020204020204" pitchFamily="34" charset="-122"/>
              </a:rPr>
              <a:t>CPU（Central</a:t>
            </a:r>
            <a:r>
              <a:rPr lang="en-US" altLang="zh-CN" dirty="0">
                <a:solidFill>
                  <a:srgbClr val="FF0000"/>
                </a:solidFill>
                <a:latin typeface="微软雅黑" panose="020B0503020204020204" pitchFamily="34" charset="-122"/>
                <a:ea typeface="微软雅黑" panose="020B0503020204020204" pitchFamily="34" charset="-122"/>
              </a:rPr>
              <a:t> Process </a:t>
            </a:r>
            <a:r>
              <a:rPr lang="en-US" altLang="zh-CN" dirty="0" err="1">
                <a:solidFill>
                  <a:srgbClr val="FF0000"/>
                </a:solidFill>
                <a:latin typeface="微软雅黑" panose="020B0503020204020204" pitchFamily="34" charset="-122"/>
                <a:ea typeface="微软雅黑" panose="020B0503020204020204" pitchFamily="34" charset="-122"/>
              </a:rPr>
              <a:t>Unit）or</a:t>
            </a:r>
            <a:r>
              <a:rPr lang="en-US" altLang="zh-CN" dirty="0">
                <a:solidFill>
                  <a:srgbClr val="FF0000"/>
                </a:solidFill>
                <a:latin typeface="微软雅黑" panose="020B0503020204020204" pitchFamily="34" charset="-122"/>
                <a:ea typeface="微软雅黑" panose="020B0503020204020204" pitchFamily="34" charset="-122"/>
              </a:rPr>
              <a:t> Processor</a:t>
            </a:r>
          </a:p>
          <a:p>
            <a:r>
              <a:rPr lang="zh-CN" altLang="en-US" dirty="0"/>
              <a:t>控制器结构简图</a:t>
            </a:r>
          </a:p>
        </p:txBody>
      </p:sp>
      <p:pic>
        <p:nvPicPr>
          <p:cNvPr id="140292" name="Picture 4" descr="Control"/>
          <p:cNvPicPr>
            <a:picLocks noGrp="1" noChangeAspect="1" noChangeArrowheads="1"/>
          </p:cNvPicPr>
          <p:nvPr>
            <p:ph sz="half" idx="4294967295"/>
          </p:nvPr>
        </p:nvPicPr>
        <p:blipFill>
          <a:blip r:embed="rId3" cstate="print"/>
          <a:srcRect/>
          <a:stretch>
            <a:fillRect/>
          </a:stretch>
        </p:blipFill>
        <p:spPr>
          <a:xfrm>
            <a:off x="909019" y="3711912"/>
            <a:ext cx="3034331" cy="2675987"/>
          </a:xfrm>
          <a:noFill/>
          <a:ln/>
        </p:spPr>
      </p:pic>
    </p:spTree>
    <p:extLst>
      <p:ext uri="{BB962C8B-B14F-4D97-AF65-F5344CB8AC3E}">
        <p14:creationId xmlns:p14="http://schemas.microsoft.com/office/powerpoint/2010/main" val="897611674"/>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2"/>
          <p:cNvSpPr>
            <a:spLocks noGrp="1" noChangeArrowheads="1"/>
          </p:cNvSpPr>
          <p:nvPr>
            <p:ph type="title" idx="4294967295"/>
          </p:nvPr>
        </p:nvSpPr>
        <p:spPr>
          <a:xfrm>
            <a:off x="0" y="252000"/>
            <a:ext cx="3943350" cy="1179215"/>
          </a:xfrm>
          <a:noFill/>
          <a:ln/>
        </p:spPr>
        <p:txBody>
          <a:bodyPr>
            <a:normAutofit/>
          </a:bodyPr>
          <a:lstStyle/>
          <a:p>
            <a:r>
              <a:rPr lang="en-US" altLang="zh-CN" sz="2400" dirty="0">
                <a:latin typeface="微软雅黑" panose="020B0503020204020204" pitchFamily="34" charset="-122"/>
                <a:ea typeface="微软雅黑" panose="020B0503020204020204" pitchFamily="34" charset="-122"/>
              </a:rPr>
              <a:t> </a:t>
            </a:r>
            <a:r>
              <a:rPr lang="en-US" altLang="zh-CN" sz="2400" i="0" dirty="0">
                <a:latin typeface="微软雅黑" panose="020B0503020204020204" pitchFamily="34" charset="-122"/>
                <a:ea typeface="微软雅黑" panose="020B0503020204020204" pitchFamily="34" charset="-122"/>
              </a:rPr>
              <a:t> </a:t>
            </a:r>
            <a:r>
              <a:rPr lang="zh-CN" altLang="en-US" sz="2400" i="0" dirty="0">
                <a:latin typeface="微软雅黑" panose="020B0503020204020204" pitchFamily="34" charset="-122"/>
                <a:ea typeface="微软雅黑" panose="020B0503020204020204" pitchFamily="34" charset="-122"/>
              </a:rPr>
              <a:t>计算机的基本组成</a:t>
            </a:r>
          </a:p>
        </p:txBody>
      </p:sp>
      <p:sp>
        <p:nvSpPr>
          <p:cNvPr id="142339" name="Rectangle 3"/>
          <p:cNvSpPr>
            <a:spLocks noGrp="1" noChangeArrowheads="1"/>
          </p:cNvSpPr>
          <p:nvPr>
            <p:ph type="body" sz="half" idx="4294967295"/>
          </p:nvPr>
        </p:nvSpPr>
        <p:spPr>
          <a:xfrm>
            <a:off x="335360" y="841607"/>
            <a:ext cx="8400256" cy="2610792"/>
          </a:xfrm>
          <a:noFill/>
          <a:ln/>
        </p:spPr>
        <p:txBody>
          <a:bodyPr>
            <a:normAutofit/>
          </a:bodyPr>
          <a:lstStyle/>
          <a:p>
            <a:r>
              <a:rPr lang="zh-CN" altLang="en-US" dirty="0">
                <a:latin typeface="微软雅黑" panose="020B0503020204020204" pitchFamily="34" charset="-122"/>
                <a:ea typeface="微软雅黑" panose="020B0503020204020204" pitchFamily="34" charset="-122"/>
              </a:rPr>
              <a:t>输入输出：实现数据交换的部件</a:t>
            </a:r>
          </a:p>
          <a:p>
            <a:pPr lvl="1"/>
            <a:r>
              <a:rPr lang="zh-CN" altLang="en-US" dirty="0">
                <a:latin typeface="微软雅黑" panose="020B0503020204020204" pitchFamily="34" charset="-122"/>
                <a:ea typeface="微软雅黑" panose="020B0503020204020204" pitchFamily="34" charset="-122"/>
              </a:rPr>
              <a:t> 实现计算机内部与外界（其他系统或人类）的信息交换</a:t>
            </a:r>
          </a:p>
          <a:p>
            <a:pPr lvl="1"/>
            <a:r>
              <a:rPr lang="zh-CN" altLang="en-US" dirty="0">
                <a:latin typeface="微软雅黑" panose="020B0503020204020204" pitchFamily="34" charset="-122"/>
                <a:ea typeface="微软雅黑" panose="020B0503020204020204" pitchFamily="34" charset="-122"/>
              </a:rPr>
              <a:t> 实现数据交换的设备：输入设备、输出设备</a:t>
            </a:r>
          </a:p>
          <a:p>
            <a:pPr lvl="1"/>
            <a:r>
              <a:rPr lang="zh-CN" altLang="en-US" dirty="0">
                <a:latin typeface="微软雅黑" panose="020B0503020204020204" pitchFamily="34" charset="-122"/>
                <a:ea typeface="微软雅黑" panose="020B0503020204020204" pitchFamily="34" charset="-122"/>
              </a:rPr>
              <a:t> 接口标准与接口部件</a:t>
            </a:r>
            <a:endParaRPr lang="en-US" altLang="zh-CN" dirty="0">
              <a:latin typeface="微软雅黑" panose="020B0503020204020204" pitchFamily="34" charset="-122"/>
              <a:ea typeface="微软雅黑" panose="020B0503020204020204" pitchFamily="34" charset="-122"/>
            </a:endParaRPr>
          </a:p>
          <a:p>
            <a:pPr lvl="1"/>
            <a:endParaRPr lang="zh-CN" alt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计算机系统整体结构简图</a:t>
            </a:r>
          </a:p>
        </p:txBody>
      </p:sp>
      <p:pic>
        <p:nvPicPr>
          <p:cNvPr id="142340" name="Picture 4" descr="BUS"/>
          <p:cNvPicPr>
            <a:picLocks noGrp="1" noChangeAspect="1" noChangeArrowheads="1"/>
          </p:cNvPicPr>
          <p:nvPr>
            <p:ph sz="half" idx="4294967295"/>
          </p:nvPr>
        </p:nvPicPr>
        <p:blipFill>
          <a:blip r:embed="rId2" cstate="print"/>
          <a:srcRect/>
          <a:stretch>
            <a:fillRect/>
          </a:stretch>
        </p:blipFill>
        <p:spPr>
          <a:xfrm>
            <a:off x="2999656" y="3212976"/>
            <a:ext cx="7856922" cy="3339126"/>
          </a:xfrm>
          <a:noFill/>
          <a:ln/>
        </p:spPr>
      </p:pic>
    </p:spTree>
    <p:extLst>
      <p:ext uri="{BB962C8B-B14F-4D97-AF65-F5344CB8AC3E}">
        <p14:creationId xmlns:p14="http://schemas.microsoft.com/office/powerpoint/2010/main" val="9506948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142339">
                                            <p:txEl>
                                              <p:pRg st="0" end="0"/>
                                            </p:txEl>
                                          </p:spTgt>
                                        </p:tgtEl>
                                        <p:attrNameLst>
                                          <p:attrName>style.visibility</p:attrName>
                                        </p:attrNameLst>
                                      </p:cBhvr>
                                      <p:to>
                                        <p:strVal val="visible"/>
                                      </p:to>
                                    </p:set>
                                    <p:anim calcmode="lin" valueType="num">
                                      <p:cBhvr>
                                        <p:cTn id="7" dur="1000" fill="hold"/>
                                        <p:tgtEl>
                                          <p:spTgt spid="142339">
                                            <p:txEl>
                                              <p:pRg st="0" end="0"/>
                                            </p:txEl>
                                          </p:spTgt>
                                        </p:tgtEl>
                                        <p:attrNameLst>
                                          <p:attrName>ppt_x</p:attrName>
                                        </p:attrNameLst>
                                      </p:cBhvr>
                                      <p:tavLst>
                                        <p:tav tm="0">
                                          <p:val>
                                            <p:strVal val="#ppt_x-.2"/>
                                          </p:val>
                                        </p:tav>
                                        <p:tav tm="100000">
                                          <p:val>
                                            <p:strVal val="#ppt_x"/>
                                          </p:val>
                                        </p:tav>
                                      </p:tavLst>
                                    </p:anim>
                                    <p:anim calcmode="lin" valueType="num">
                                      <p:cBhvr>
                                        <p:cTn id="8" dur="1000" fill="hold"/>
                                        <p:tgtEl>
                                          <p:spTgt spid="142339">
                                            <p:txEl>
                                              <p:pRg st="0" end="0"/>
                                            </p:txEl>
                                          </p:spTgt>
                                        </p:tgtEl>
                                        <p:attrNameLst>
                                          <p:attrName>ppt_y</p:attrName>
                                        </p:attrNameLst>
                                      </p:cBhvr>
                                      <p:tavLst>
                                        <p:tav tm="0">
                                          <p:val>
                                            <p:strVal val="#ppt_y"/>
                                          </p:val>
                                        </p:tav>
                                        <p:tav tm="100000">
                                          <p:val>
                                            <p:strVal val="#ppt_y"/>
                                          </p:val>
                                        </p:tav>
                                      </p:tavLst>
                                    </p:anim>
                                    <p:animEffect transition="in" filter="wipe(right)" prLst="gradientSize: 0.1">
                                      <p:cBhvr>
                                        <p:cTn id="9" dur="1000"/>
                                        <p:tgtEl>
                                          <p:spTgt spid="142339">
                                            <p:txEl>
                                              <p:pRg st="0" end="0"/>
                                            </p:txEl>
                                          </p:spTgt>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142339">
                                            <p:txEl>
                                              <p:pRg st="1" end="1"/>
                                            </p:txEl>
                                          </p:spTgt>
                                        </p:tgtEl>
                                        <p:attrNameLst>
                                          <p:attrName>style.visibility</p:attrName>
                                        </p:attrNameLst>
                                      </p:cBhvr>
                                      <p:to>
                                        <p:strVal val="visible"/>
                                      </p:to>
                                    </p:set>
                                    <p:anim calcmode="lin" valueType="num">
                                      <p:cBhvr>
                                        <p:cTn id="12" dur="1000" fill="hold"/>
                                        <p:tgtEl>
                                          <p:spTgt spid="142339">
                                            <p:txEl>
                                              <p:pRg st="1" end="1"/>
                                            </p:txEl>
                                          </p:spTgt>
                                        </p:tgtEl>
                                        <p:attrNameLst>
                                          <p:attrName>ppt_x</p:attrName>
                                        </p:attrNameLst>
                                      </p:cBhvr>
                                      <p:tavLst>
                                        <p:tav tm="0">
                                          <p:val>
                                            <p:strVal val="#ppt_x-.2"/>
                                          </p:val>
                                        </p:tav>
                                        <p:tav tm="100000">
                                          <p:val>
                                            <p:strVal val="#ppt_x"/>
                                          </p:val>
                                        </p:tav>
                                      </p:tavLst>
                                    </p:anim>
                                    <p:anim calcmode="lin" valueType="num">
                                      <p:cBhvr>
                                        <p:cTn id="13" dur="1000" fill="hold"/>
                                        <p:tgtEl>
                                          <p:spTgt spid="142339">
                                            <p:txEl>
                                              <p:pRg st="1" end="1"/>
                                            </p:txEl>
                                          </p:spTgt>
                                        </p:tgtEl>
                                        <p:attrNameLst>
                                          <p:attrName>ppt_y</p:attrName>
                                        </p:attrNameLst>
                                      </p:cBhvr>
                                      <p:tavLst>
                                        <p:tav tm="0">
                                          <p:val>
                                            <p:strVal val="#ppt_y"/>
                                          </p:val>
                                        </p:tav>
                                        <p:tav tm="100000">
                                          <p:val>
                                            <p:strVal val="#ppt_y"/>
                                          </p:val>
                                        </p:tav>
                                      </p:tavLst>
                                    </p:anim>
                                    <p:animEffect transition="in" filter="wipe(right)" prLst="gradientSize: 0.1">
                                      <p:cBhvr>
                                        <p:cTn id="14" dur="1000"/>
                                        <p:tgtEl>
                                          <p:spTgt spid="142339">
                                            <p:txEl>
                                              <p:pRg st="1" end="1"/>
                                            </p:txEl>
                                          </p:spTgt>
                                        </p:tgtEl>
                                      </p:cBhvr>
                                    </p:animEffect>
                                  </p:childTnLst>
                                </p:cTn>
                              </p:par>
                              <p:par>
                                <p:cTn id="15" presetID="29" presetClass="entr" presetSubtype="0" fill="hold" grpId="0" nodeType="withEffect">
                                  <p:stCondLst>
                                    <p:cond delay="0"/>
                                  </p:stCondLst>
                                  <p:childTnLst>
                                    <p:set>
                                      <p:cBhvr>
                                        <p:cTn id="16" dur="1" fill="hold">
                                          <p:stCondLst>
                                            <p:cond delay="0"/>
                                          </p:stCondLst>
                                        </p:cTn>
                                        <p:tgtEl>
                                          <p:spTgt spid="142339">
                                            <p:txEl>
                                              <p:pRg st="2" end="2"/>
                                            </p:txEl>
                                          </p:spTgt>
                                        </p:tgtEl>
                                        <p:attrNameLst>
                                          <p:attrName>style.visibility</p:attrName>
                                        </p:attrNameLst>
                                      </p:cBhvr>
                                      <p:to>
                                        <p:strVal val="visible"/>
                                      </p:to>
                                    </p:set>
                                    <p:anim calcmode="lin" valueType="num">
                                      <p:cBhvr>
                                        <p:cTn id="17" dur="1000" fill="hold"/>
                                        <p:tgtEl>
                                          <p:spTgt spid="142339">
                                            <p:txEl>
                                              <p:pRg st="2" end="2"/>
                                            </p:txEl>
                                          </p:spTgt>
                                        </p:tgtEl>
                                        <p:attrNameLst>
                                          <p:attrName>ppt_x</p:attrName>
                                        </p:attrNameLst>
                                      </p:cBhvr>
                                      <p:tavLst>
                                        <p:tav tm="0">
                                          <p:val>
                                            <p:strVal val="#ppt_x-.2"/>
                                          </p:val>
                                        </p:tav>
                                        <p:tav tm="100000">
                                          <p:val>
                                            <p:strVal val="#ppt_x"/>
                                          </p:val>
                                        </p:tav>
                                      </p:tavLst>
                                    </p:anim>
                                    <p:anim calcmode="lin" valueType="num">
                                      <p:cBhvr>
                                        <p:cTn id="18" dur="1000" fill="hold"/>
                                        <p:tgtEl>
                                          <p:spTgt spid="142339">
                                            <p:txEl>
                                              <p:pRg st="2" end="2"/>
                                            </p:txEl>
                                          </p:spTgt>
                                        </p:tgtEl>
                                        <p:attrNameLst>
                                          <p:attrName>ppt_y</p:attrName>
                                        </p:attrNameLst>
                                      </p:cBhvr>
                                      <p:tavLst>
                                        <p:tav tm="0">
                                          <p:val>
                                            <p:strVal val="#ppt_y"/>
                                          </p:val>
                                        </p:tav>
                                        <p:tav tm="100000">
                                          <p:val>
                                            <p:strVal val="#ppt_y"/>
                                          </p:val>
                                        </p:tav>
                                      </p:tavLst>
                                    </p:anim>
                                    <p:animEffect transition="in" filter="wipe(right)" prLst="gradientSize: 0.1">
                                      <p:cBhvr>
                                        <p:cTn id="19" dur="1000"/>
                                        <p:tgtEl>
                                          <p:spTgt spid="142339">
                                            <p:txEl>
                                              <p:pRg st="2" end="2"/>
                                            </p:txEl>
                                          </p:spTgt>
                                        </p:tgtEl>
                                      </p:cBhvr>
                                    </p:animEffect>
                                  </p:childTnLst>
                                </p:cTn>
                              </p:par>
                              <p:par>
                                <p:cTn id="20" presetID="29" presetClass="entr" presetSubtype="0" fill="hold" grpId="0" nodeType="withEffect">
                                  <p:stCondLst>
                                    <p:cond delay="0"/>
                                  </p:stCondLst>
                                  <p:childTnLst>
                                    <p:set>
                                      <p:cBhvr>
                                        <p:cTn id="21" dur="1" fill="hold">
                                          <p:stCondLst>
                                            <p:cond delay="0"/>
                                          </p:stCondLst>
                                        </p:cTn>
                                        <p:tgtEl>
                                          <p:spTgt spid="142339">
                                            <p:txEl>
                                              <p:pRg st="3" end="3"/>
                                            </p:txEl>
                                          </p:spTgt>
                                        </p:tgtEl>
                                        <p:attrNameLst>
                                          <p:attrName>style.visibility</p:attrName>
                                        </p:attrNameLst>
                                      </p:cBhvr>
                                      <p:to>
                                        <p:strVal val="visible"/>
                                      </p:to>
                                    </p:set>
                                    <p:anim calcmode="lin" valueType="num">
                                      <p:cBhvr>
                                        <p:cTn id="22" dur="1000" fill="hold"/>
                                        <p:tgtEl>
                                          <p:spTgt spid="142339">
                                            <p:txEl>
                                              <p:pRg st="3" end="3"/>
                                            </p:txEl>
                                          </p:spTgt>
                                        </p:tgtEl>
                                        <p:attrNameLst>
                                          <p:attrName>ppt_x</p:attrName>
                                        </p:attrNameLst>
                                      </p:cBhvr>
                                      <p:tavLst>
                                        <p:tav tm="0">
                                          <p:val>
                                            <p:strVal val="#ppt_x-.2"/>
                                          </p:val>
                                        </p:tav>
                                        <p:tav tm="100000">
                                          <p:val>
                                            <p:strVal val="#ppt_x"/>
                                          </p:val>
                                        </p:tav>
                                      </p:tavLst>
                                    </p:anim>
                                    <p:anim calcmode="lin" valueType="num">
                                      <p:cBhvr>
                                        <p:cTn id="23" dur="1000" fill="hold"/>
                                        <p:tgtEl>
                                          <p:spTgt spid="142339">
                                            <p:txEl>
                                              <p:pRg st="3" end="3"/>
                                            </p:txEl>
                                          </p:spTgt>
                                        </p:tgtEl>
                                        <p:attrNameLst>
                                          <p:attrName>ppt_y</p:attrName>
                                        </p:attrNameLst>
                                      </p:cBhvr>
                                      <p:tavLst>
                                        <p:tav tm="0">
                                          <p:val>
                                            <p:strVal val="#ppt_y"/>
                                          </p:val>
                                        </p:tav>
                                        <p:tav tm="100000">
                                          <p:val>
                                            <p:strVal val="#ppt_y"/>
                                          </p:val>
                                        </p:tav>
                                      </p:tavLst>
                                    </p:anim>
                                    <p:animEffect transition="in" filter="wipe(right)" prLst="gradientSize: 0.1">
                                      <p:cBhvr>
                                        <p:cTn id="24" dur="1000"/>
                                        <p:tgtEl>
                                          <p:spTgt spid="142339">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9" presetClass="entr" presetSubtype="0" fill="hold" grpId="0" nodeType="clickEffect">
                                  <p:stCondLst>
                                    <p:cond delay="0"/>
                                  </p:stCondLst>
                                  <p:childTnLst>
                                    <p:set>
                                      <p:cBhvr>
                                        <p:cTn id="28" dur="1" fill="hold">
                                          <p:stCondLst>
                                            <p:cond delay="0"/>
                                          </p:stCondLst>
                                        </p:cTn>
                                        <p:tgtEl>
                                          <p:spTgt spid="142339">
                                            <p:txEl>
                                              <p:pRg st="5" end="5"/>
                                            </p:txEl>
                                          </p:spTgt>
                                        </p:tgtEl>
                                        <p:attrNameLst>
                                          <p:attrName>style.visibility</p:attrName>
                                        </p:attrNameLst>
                                      </p:cBhvr>
                                      <p:to>
                                        <p:strVal val="visible"/>
                                      </p:to>
                                    </p:set>
                                    <p:anim calcmode="lin" valueType="num">
                                      <p:cBhvr>
                                        <p:cTn id="29" dur="1000" fill="hold"/>
                                        <p:tgtEl>
                                          <p:spTgt spid="142339">
                                            <p:txEl>
                                              <p:pRg st="5" end="5"/>
                                            </p:txEl>
                                          </p:spTgt>
                                        </p:tgtEl>
                                        <p:attrNameLst>
                                          <p:attrName>ppt_x</p:attrName>
                                        </p:attrNameLst>
                                      </p:cBhvr>
                                      <p:tavLst>
                                        <p:tav tm="0">
                                          <p:val>
                                            <p:strVal val="#ppt_x-.2"/>
                                          </p:val>
                                        </p:tav>
                                        <p:tav tm="100000">
                                          <p:val>
                                            <p:strVal val="#ppt_x"/>
                                          </p:val>
                                        </p:tav>
                                      </p:tavLst>
                                    </p:anim>
                                    <p:anim calcmode="lin" valueType="num">
                                      <p:cBhvr>
                                        <p:cTn id="30" dur="1000" fill="hold"/>
                                        <p:tgtEl>
                                          <p:spTgt spid="142339">
                                            <p:txEl>
                                              <p:pRg st="5" end="5"/>
                                            </p:txEl>
                                          </p:spTgt>
                                        </p:tgtEl>
                                        <p:attrNameLst>
                                          <p:attrName>ppt_y</p:attrName>
                                        </p:attrNameLst>
                                      </p:cBhvr>
                                      <p:tavLst>
                                        <p:tav tm="0">
                                          <p:val>
                                            <p:strVal val="#ppt_y"/>
                                          </p:val>
                                        </p:tav>
                                        <p:tav tm="100000">
                                          <p:val>
                                            <p:strVal val="#ppt_y"/>
                                          </p:val>
                                        </p:tav>
                                      </p:tavLst>
                                    </p:anim>
                                    <p:animEffect transition="in" filter="wipe(right)" prLst="gradientSize: 0.1">
                                      <p:cBhvr>
                                        <p:cTn id="31" dur="1000"/>
                                        <p:tgtEl>
                                          <p:spTgt spid="142339">
                                            <p:txEl>
                                              <p:pRg st="5" end="5"/>
                                            </p:txEl>
                                          </p:spTgt>
                                        </p:tgtEl>
                                      </p:cBhvr>
                                    </p:animEffect>
                                  </p:childTnLst>
                                </p:cTn>
                              </p:par>
                              <p:par>
                                <p:cTn id="32" presetID="47" presetClass="entr" presetSubtype="0" fill="hold" nodeType="withEffect">
                                  <p:stCondLst>
                                    <p:cond delay="0"/>
                                  </p:stCondLst>
                                  <p:childTnLst>
                                    <p:set>
                                      <p:cBhvr>
                                        <p:cTn id="33" dur="1" fill="hold">
                                          <p:stCondLst>
                                            <p:cond delay="0"/>
                                          </p:stCondLst>
                                        </p:cTn>
                                        <p:tgtEl>
                                          <p:spTgt spid="142340"/>
                                        </p:tgtEl>
                                        <p:attrNameLst>
                                          <p:attrName>style.visibility</p:attrName>
                                        </p:attrNameLst>
                                      </p:cBhvr>
                                      <p:to>
                                        <p:strVal val="visible"/>
                                      </p:to>
                                    </p:set>
                                    <p:animEffect transition="in" filter="fade">
                                      <p:cBhvr>
                                        <p:cTn id="34" dur="1000"/>
                                        <p:tgtEl>
                                          <p:spTgt spid="142340"/>
                                        </p:tgtEl>
                                      </p:cBhvr>
                                    </p:animEffect>
                                    <p:anim calcmode="lin" valueType="num">
                                      <p:cBhvr>
                                        <p:cTn id="35" dur="1000" fill="hold"/>
                                        <p:tgtEl>
                                          <p:spTgt spid="142340"/>
                                        </p:tgtEl>
                                        <p:attrNameLst>
                                          <p:attrName>ppt_x</p:attrName>
                                        </p:attrNameLst>
                                      </p:cBhvr>
                                      <p:tavLst>
                                        <p:tav tm="0">
                                          <p:val>
                                            <p:strVal val="#ppt_x"/>
                                          </p:val>
                                        </p:tav>
                                        <p:tav tm="100000">
                                          <p:val>
                                            <p:strVal val="#ppt_x"/>
                                          </p:val>
                                        </p:tav>
                                      </p:tavLst>
                                    </p:anim>
                                    <p:anim calcmode="lin" valueType="num">
                                      <p:cBhvr>
                                        <p:cTn id="36" dur="1000" fill="hold"/>
                                        <p:tgtEl>
                                          <p:spTgt spid="1423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339"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119336" y="188640"/>
            <a:ext cx="7752184" cy="426368"/>
          </a:xfrm>
        </p:spPr>
        <p:txBody>
          <a:bodyPr>
            <a:normAutofit/>
          </a:bodyPr>
          <a:lstStyle/>
          <a:p>
            <a:r>
              <a:rPr lang="zh-CN" altLang="en-US" sz="2400" i="0" dirty="0">
                <a:latin typeface="微软雅黑" panose="020B0503020204020204" pitchFamily="34" charset="-122"/>
                <a:ea typeface="微软雅黑" panose="020B0503020204020204" pitchFamily="34" charset="-122"/>
              </a:rPr>
              <a:t>可能会颠覆你的认知</a:t>
            </a:r>
          </a:p>
        </p:txBody>
      </p:sp>
      <p:sp>
        <p:nvSpPr>
          <p:cNvPr id="5" name="Rectangle 3"/>
          <p:cNvSpPr txBox="1">
            <a:spLocks noChangeArrowheads="1"/>
          </p:cNvSpPr>
          <p:nvPr/>
        </p:nvSpPr>
        <p:spPr>
          <a:xfrm>
            <a:off x="161925" y="684213"/>
            <a:ext cx="4814888" cy="2817812"/>
          </a:xfrm>
          <a:prstGeom prst="rect">
            <a:avLst/>
          </a:prstGeom>
        </p:spPr>
        <p:txBody>
          <a:bodyPr/>
          <a:lstStyle>
            <a:lvl1pPr marL="213122" indent="-213122" algn="l" rtl="0" eaLnBrk="1" fontAlgn="base" hangingPunct="1">
              <a:lnSpc>
                <a:spcPct val="125000"/>
              </a:lnSpc>
              <a:spcBef>
                <a:spcPts val="0"/>
              </a:spcBef>
              <a:spcAft>
                <a:spcPct val="0"/>
              </a:spcAft>
              <a:buClr>
                <a:srgbClr val="FF0000"/>
              </a:buClr>
              <a:buSzPct val="100000"/>
              <a:buFont typeface="Wingdings" pitchFamily="2" charset="2"/>
              <a:buChar char="v"/>
              <a:defRPr sz="1800" b="1">
                <a:solidFill>
                  <a:schemeClr val="tx1"/>
                </a:solidFill>
                <a:latin typeface="+mn-lt"/>
                <a:ea typeface="+mn-ea"/>
                <a:cs typeface="+mn-cs"/>
              </a:defRPr>
            </a:lvl1pPr>
            <a:lvl2pPr marL="501254" indent="-145256" algn="l" rtl="0" eaLnBrk="1" fontAlgn="base" hangingPunct="1">
              <a:lnSpc>
                <a:spcPct val="125000"/>
              </a:lnSpc>
              <a:spcBef>
                <a:spcPts val="0"/>
              </a:spcBef>
              <a:spcAft>
                <a:spcPct val="0"/>
              </a:spcAft>
              <a:buClr>
                <a:srgbClr val="001ADC"/>
              </a:buClr>
              <a:buSzPct val="100000"/>
              <a:buFont typeface="Wingdings" pitchFamily="2" charset="2"/>
              <a:buChar char="Ø"/>
              <a:defRPr b="1">
                <a:solidFill>
                  <a:schemeClr val="tx1"/>
                </a:solidFill>
                <a:latin typeface="+mn-lt"/>
              </a:defRPr>
            </a:lvl2pPr>
            <a:lvl3pPr marL="788194" indent="-144066" algn="l" rtl="0" eaLnBrk="1" fontAlgn="base" hangingPunct="1">
              <a:lnSpc>
                <a:spcPct val="125000"/>
              </a:lnSpc>
              <a:spcBef>
                <a:spcPts val="0"/>
              </a:spcBef>
              <a:spcAft>
                <a:spcPct val="0"/>
              </a:spcAft>
              <a:buClr>
                <a:srgbClr val="05AD01"/>
              </a:buClr>
              <a:buSzPct val="100000"/>
              <a:buFont typeface="Wingdings" pitchFamily="2" charset="2"/>
              <a:buChar char="§"/>
              <a:defRPr b="1">
                <a:solidFill>
                  <a:schemeClr val="tx1"/>
                </a:solidFill>
                <a:latin typeface="+mn-lt"/>
              </a:defRPr>
            </a:lvl3pPr>
            <a:lvl4pPr marL="1476375" indent="-257175" algn="l" rtl="0" eaLnBrk="1" fontAlgn="base" hangingPunct="1">
              <a:spcBef>
                <a:spcPct val="20000"/>
              </a:spcBef>
              <a:spcAft>
                <a:spcPct val="0"/>
              </a:spcAft>
              <a:buChar char="–"/>
              <a:defRPr sz="1500">
                <a:solidFill>
                  <a:schemeClr val="tx1"/>
                </a:solidFill>
                <a:latin typeface="Times New Roman" pitchFamily="18" charset="0"/>
              </a:defRPr>
            </a:lvl4pPr>
            <a:lvl5pPr marL="1876425" indent="-257175" algn="l" rtl="0" eaLnBrk="1" fontAlgn="base" hangingPunct="1">
              <a:spcBef>
                <a:spcPct val="20000"/>
              </a:spcBef>
              <a:spcAft>
                <a:spcPct val="0"/>
              </a:spcAft>
              <a:buChar char="»"/>
              <a:defRPr sz="1500">
                <a:solidFill>
                  <a:schemeClr val="tx1"/>
                </a:solidFill>
                <a:latin typeface="Times New Roman" pitchFamily="18" charset="0"/>
              </a:defRPr>
            </a:lvl5pPr>
            <a:lvl6pPr marL="2219325" indent="-257175" algn="l" rtl="0" eaLnBrk="1" fontAlgn="base" hangingPunct="1">
              <a:spcBef>
                <a:spcPct val="20000"/>
              </a:spcBef>
              <a:spcAft>
                <a:spcPct val="0"/>
              </a:spcAft>
              <a:buChar char="»"/>
              <a:defRPr sz="1500">
                <a:solidFill>
                  <a:schemeClr val="tx1"/>
                </a:solidFill>
                <a:latin typeface="Times New Roman" pitchFamily="18" charset="0"/>
              </a:defRPr>
            </a:lvl6pPr>
            <a:lvl7pPr marL="2562225" indent="-257175" algn="l" rtl="0" eaLnBrk="1" fontAlgn="base" hangingPunct="1">
              <a:spcBef>
                <a:spcPct val="20000"/>
              </a:spcBef>
              <a:spcAft>
                <a:spcPct val="0"/>
              </a:spcAft>
              <a:buChar char="»"/>
              <a:defRPr sz="1500">
                <a:solidFill>
                  <a:schemeClr val="tx1"/>
                </a:solidFill>
                <a:latin typeface="Times New Roman" pitchFamily="18" charset="0"/>
              </a:defRPr>
            </a:lvl7pPr>
            <a:lvl8pPr marL="2905125" indent="-257175" algn="l" rtl="0" eaLnBrk="1" fontAlgn="base" hangingPunct="1">
              <a:spcBef>
                <a:spcPct val="20000"/>
              </a:spcBef>
              <a:spcAft>
                <a:spcPct val="0"/>
              </a:spcAft>
              <a:buChar char="»"/>
              <a:defRPr sz="1500">
                <a:solidFill>
                  <a:schemeClr val="tx1"/>
                </a:solidFill>
                <a:latin typeface="Times New Roman" pitchFamily="18" charset="0"/>
              </a:defRPr>
            </a:lvl8pPr>
            <a:lvl9pPr marL="3248025" indent="-257175" algn="l" rtl="0" eaLnBrk="1" fontAlgn="base" hangingPunct="1">
              <a:spcBef>
                <a:spcPct val="20000"/>
              </a:spcBef>
              <a:spcAft>
                <a:spcPct val="0"/>
              </a:spcAft>
              <a:buChar char="»"/>
              <a:defRPr sz="1500">
                <a:solidFill>
                  <a:schemeClr val="tx1"/>
                </a:solidFill>
                <a:latin typeface="Times New Roman" pitchFamily="18" charset="0"/>
              </a:defRPr>
            </a:lvl9pPr>
          </a:lstStyle>
          <a:p>
            <a:pPr>
              <a:lnSpc>
                <a:spcPct val="105000"/>
              </a:lnSpc>
              <a:spcBef>
                <a:spcPct val="0"/>
              </a:spcBef>
              <a:buFontTx/>
              <a:buNone/>
            </a:pPr>
            <a:r>
              <a:rPr lang="en-US" altLang="zh-CN" kern="0"/>
              <a:t>int sum(int a[ ], unsigned len)</a:t>
            </a:r>
          </a:p>
          <a:p>
            <a:pPr>
              <a:lnSpc>
                <a:spcPct val="105000"/>
              </a:lnSpc>
              <a:spcBef>
                <a:spcPct val="0"/>
              </a:spcBef>
              <a:buFontTx/>
              <a:buNone/>
            </a:pPr>
            <a:r>
              <a:rPr lang="en-US" altLang="zh-CN" kern="0"/>
              <a:t>{</a:t>
            </a:r>
          </a:p>
          <a:p>
            <a:pPr>
              <a:lnSpc>
                <a:spcPct val="105000"/>
              </a:lnSpc>
              <a:spcBef>
                <a:spcPct val="0"/>
              </a:spcBef>
              <a:buFontTx/>
              <a:buNone/>
            </a:pPr>
            <a:r>
              <a:rPr lang="en-US" altLang="zh-CN" kern="0"/>
              <a:t>	int 	i</a:t>
            </a:r>
            <a:r>
              <a:rPr lang="zh-CN" altLang="en-US" kern="0"/>
              <a:t>，</a:t>
            </a:r>
            <a:r>
              <a:rPr lang="en-US" altLang="zh-CN" kern="0"/>
              <a:t>sum = 0;</a:t>
            </a:r>
          </a:p>
          <a:p>
            <a:pPr>
              <a:lnSpc>
                <a:spcPct val="105000"/>
              </a:lnSpc>
              <a:spcBef>
                <a:spcPct val="0"/>
              </a:spcBef>
              <a:buFontTx/>
              <a:buNone/>
            </a:pPr>
            <a:r>
              <a:rPr lang="en-US" altLang="zh-CN" kern="0"/>
              <a:t>	for	(i = 0; i &lt;= len–1; i++)</a:t>
            </a:r>
          </a:p>
          <a:p>
            <a:pPr>
              <a:lnSpc>
                <a:spcPct val="105000"/>
              </a:lnSpc>
              <a:spcBef>
                <a:spcPct val="0"/>
              </a:spcBef>
              <a:buFontTx/>
              <a:buNone/>
            </a:pPr>
            <a:r>
              <a:rPr lang="en-US" altLang="zh-CN" kern="0"/>
              <a:t>      	sum += a[i];</a:t>
            </a:r>
          </a:p>
          <a:p>
            <a:pPr>
              <a:lnSpc>
                <a:spcPct val="105000"/>
              </a:lnSpc>
              <a:spcBef>
                <a:spcPct val="0"/>
              </a:spcBef>
              <a:buFontTx/>
              <a:buNone/>
            </a:pPr>
            <a:r>
              <a:rPr lang="en-US" altLang="zh-CN" kern="0"/>
              <a:t>	return sum;</a:t>
            </a:r>
          </a:p>
          <a:p>
            <a:pPr>
              <a:lnSpc>
                <a:spcPct val="105000"/>
              </a:lnSpc>
              <a:spcBef>
                <a:spcPct val="0"/>
              </a:spcBef>
              <a:buFontTx/>
              <a:buNone/>
            </a:pPr>
            <a:r>
              <a:rPr lang="en-US" altLang="zh-CN" kern="0"/>
              <a:t>}</a:t>
            </a:r>
            <a:endParaRPr lang="zh-CN" altLang="en-US" kern="0" dirty="0"/>
          </a:p>
        </p:txBody>
      </p:sp>
      <p:sp>
        <p:nvSpPr>
          <p:cNvPr id="6" name="Rectangle 4"/>
          <p:cNvSpPr>
            <a:spLocks noChangeArrowheads="1"/>
          </p:cNvSpPr>
          <p:nvPr/>
        </p:nvSpPr>
        <p:spPr bwMode="auto">
          <a:xfrm>
            <a:off x="7248128" y="789171"/>
            <a:ext cx="3779837" cy="1736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35000"/>
              </a:lnSpc>
              <a:spcBef>
                <a:spcPct val="35000"/>
              </a:spcBef>
              <a:buFontTx/>
              <a:buNone/>
            </a:pPr>
            <a:r>
              <a:rPr lang="zh-CN" altLang="en-US" sz="2000" dirty="0">
                <a:solidFill>
                  <a:schemeClr val="accent2"/>
                </a:solidFill>
                <a:latin typeface="微软雅黑" panose="020B0503020204020204" pitchFamily="34" charset="-122"/>
                <a:ea typeface="微软雅黑" panose="020B0503020204020204" pitchFamily="34" charset="-122"/>
              </a:rPr>
              <a:t>当参数</a:t>
            </a:r>
            <a:r>
              <a:rPr lang="en-US" altLang="zh-CN" sz="2000" dirty="0" err="1">
                <a:solidFill>
                  <a:schemeClr val="accent2"/>
                </a:solidFill>
                <a:latin typeface="微软雅黑" panose="020B0503020204020204" pitchFamily="34" charset="-122"/>
                <a:ea typeface="微软雅黑" panose="020B0503020204020204" pitchFamily="34" charset="-122"/>
              </a:rPr>
              <a:t>len</a:t>
            </a:r>
            <a:r>
              <a:rPr lang="zh-CN" altLang="en-US" sz="2000" dirty="0">
                <a:solidFill>
                  <a:schemeClr val="accent2"/>
                </a:solidFill>
                <a:latin typeface="微软雅黑" panose="020B0503020204020204" pitchFamily="34" charset="-122"/>
                <a:ea typeface="微软雅黑" panose="020B0503020204020204" pitchFamily="34" charset="-122"/>
              </a:rPr>
              <a:t>为</a:t>
            </a:r>
            <a:r>
              <a:rPr lang="en-US" altLang="zh-CN" sz="2000" dirty="0">
                <a:solidFill>
                  <a:schemeClr val="accent2"/>
                </a:solidFill>
                <a:latin typeface="微软雅黑" panose="020B0503020204020204" pitchFamily="34" charset="-122"/>
                <a:ea typeface="微软雅黑" panose="020B0503020204020204" pitchFamily="34" charset="-122"/>
              </a:rPr>
              <a:t>0</a:t>
            </a:r>
            <a:r>
              <a:rPr lang="zh-CN" altLang="en-US" sz="2000" dirty="0">
                <a:solidFill>
                  <a:schemeClr val="accent2"/>
                </a:solidFill>
                <a:latin typeface="微软雅黑" panose="020B0503020204020204" pitchFamily="34" charset="-122"/>
                <a:ea typeface="微软雅黑" panose="020B0503020204020204" pitchFamily="34" charset="-122"/>
              </a:rPr>
              <a:t>时，返回值应该是</a:t>
            </a:r>
            <a:r>
              <a:rPr lang="en-US" altLang="zh-CN" sz="2000" dirty="0">
                <a:solidFill>
                  <a:schemeClr val="accent2"/>
                </a:solidFill>
                <a:latin typeface="微软雅黑" panose="020B0503020204020204" pitchFamily="34" charset="-122"/>
                <a:ea typeface="微软雅黑" panose="020B0503020204020204" pitchFamily="34" charset="-122"/>
              </a:rPr>
              <a:t>0</a:t>
            </a:r>
            <a:r>
              <a:rPr lang="zh-CN" altLang="en-US" sz="2000" dirty="0">
                <a:solidFill>
                  <a:schemeClr val="accent2"/>
                </a:solidFill>
                <a:latin typeface="微软雅黑" panose="020B0503020204020204" pitchFamily="34" charset="-122"/>
                <a:ea typeface="微软雅黑" panose="020B0503020204020204" pitchFamily="34" charset="-122"/>
              </a:rPr>
              <a:t>，但是在机器上执行时，却发生访存异常。但</a:t>
            </a:r>
            <a:r>
              <a:rPr lang="zh-CN" altLang="en-US" sz="2000" dirty="0">
                <a:solidFill>
                  <a:srgbClr val="008000"/>
                </a:solidFill>
                <a:latin typeface="微软雅黑" panose="020B0503020204020204" pitchFamily="34" charset="-122"/>
                <a:ea typeface="微软雅黑" panose="020B0503020204020204" pitchFamily="34" charset="-122"/>
              </a:rPr>
              <a:t>当</a:t>
            </a:r>
            <a:r>
              <a:rPr lang="en-US" altLang="zh-CN" sz="2000" dirty="0" err="1">
                <a:solidFill>
                  <a:srgbClr val="008000"/>
                </a:solidFill>
                <a:latin typeface="微软雅黑" panose="020B0503020204020204" pitchFamily="34" charset="-122"/>
                <a:ea typeface="微软雅黑" panose="020B0503020204020204" pitchFamily="34" charset="-122"/>
              </a:rPr>
              <a:t>len</a:t>
            </a:r>
            <a:r>
              <a:rPr lang="zh-CN" altLang="en-US" sz="2000" dirty="0">
                <a:solidFill>
                  <a:srgbClr val="008000"/>
                </a:solidFill>
                <a:latin typeface="微软雅黑" panose="020B0503020204020204" pitchFamily="34" charset="-122"/>
                <a:ea typeface="微软雅黑" panose="020B0503020204020204" pitchFamily="34" charset="-122"/>
              </a:rPr>
              <a:t>为</a:t>
            </a:r>
            <a:r>
              <a:rPr lang="en-US" altLang="zh-CN" sz="2000" dirty="0" err="1">
                <a:solidFill>
                  <a:srgbClr val="008000"/>
                </a:solidFill>
                <a:latin typeface="微软雅黑" panose="020B0503020204020204" pitchFamily="34" charset="-122"/>
                <a:ea typeface="微软雅黑" panose="020B0503020204020204" pitchFamily="34" charset="-122"/>
              </a:rPr>
              <a:t>int</a:t>
            </a:r>
            <a:r>
              <a:rPr lang="zh-CN" altLang="en-US" sz="2000" dirty="0">
                <a:solidFill>
                  <a:srgbClr val="008000"/>
                </a:solidFill>
                <a:latin typeface="微软雅黑" panose="020B0503020204020204" pitchFamily="34" charset="-122"/>
                <a:ea typeface="微软雅黑" panose="020B0503020204020204" pitchFamily="34" charset="-122"/>
              </a:rPr>
              <a:t>型时则正常</a:t>
            </a:r>
            <a:r>
              <a:rPr lang="zh-CN" altLang="en-US" sz="2000" dirty="0">
                <a:solidFill>
                  <a:schemeClr val="accent2"/>
                </a:solidFill>
                <a:latin typeface="微软雅黑" panose="020B0503020204020204" pitchFamily="34" charset="-122"/>
                <a:ea typeface="微软雅黑" panose="020B0503020204020204" pitchFamily="34" charset="-122"/>
              </a:rPr>
              <a:t>。</a:t>
            </a:r>
            <a:r>
              <a:rPr lang="en-US" altLang="zh-CN" sz="2000" dirty="0">
                <a:solidFill>
                  <a:srgbClr val="FF0000"/>
                </a:solidFill>
                <a:latin typeface="微软雅黑" panose="020B0503020204020204" pitchFamily="34" charset="-122"/>
                <a:ea typeface="微软雅黑" panose="020B0503020204020204" pitchFamily="34" charset="-122"/>
              </a:rPr>
              <a:t>Why?</a:t>
            </a:r>
          </a:p>
        </p:txBody>
      </p:sp>
      <p:sp>
        <p:nvSpPr>
          <p:cNvPr id="7" name="Text Box 6"/>
          <p:cNvSpPr txBox="1">
            <a:spLocks noChangeArrowheads="1"/>
          </p:cNvSpPr>
          <p:nvPr/>
        </p:nvSpPr>
        <p:spPr bwMode="auto">
          <a:xfrm>
            <a:off x="26891" y="3074987"/>
            <a:ext cx="688657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200" dirty="0">
                <a:solidFill>
                  <a:srgbClr val="008000"/>
                </a:solidFill>
                <a:latin typeface="微软雅黑" panose="020B0503020204020204" pitchFamily="34" charset="-122"/>
                <a:ea typeface="微软雅黑" panose="020B0503020204020204" pitchFamily="34" charset="-122"/>
              </a:rPr>
              <a:t>当用</a:t>
            </a:r>
            <a:r>
              <a:rPr lang="en-US" altLang="zh-CN" sz="2200" dirty="0" err="1">
                <a:solidFill>
                  <a:srgbClr val="008000"/>
                </a:solidFill>
                <a:latin typeface="微软雅黑" panose="020B0503020204020204" pitchFamily="34" charset="-122"/>
                <a:ea typeface="微软雅黑" panose="020B0503020204020204" pitchFamily="34" charset="-122"/>
              </a:rPr>
              <a:t>len</a:t>
            </a:r>
            <a:r>
              <a:rPr lang="en-US" altLang="zh-CN" sz="2200" dirty="0">
                <a:solidFill>
                  <a:srgbClr val="008000"/>
                </a:solidFill>
                <a:latin typeface="微软雅黑" panose="020B0503020204020204" pitchFamily="34" charset="-122"/>
                <a:ea typeface="微软雅黑" panose="020B0503020204020204" pitchFamily="34" charset="-122"/>
              </a:rPr>
              <a:t>=0</a:t>
            </a:r>
            <a:r>
              <a:rPr lang="zh-CN" altLang="en-US" sz="2200" dirty="0">
                <a:solidFill>
                  <a:srgbClr val="008000"/>
                </a:solidFill>
                <a:latin typeface="微软雅黑" panose="020B0503020204020204" pitchFamily="34" charset="-122"/>
                <a:ea typeface="微软雅黑" panose="020B0503020204020204" pitchFamily="34" charset="-122"/>
              </a:rPr>
              <a:t>调用</a:t>
            </a:r>
            <a:r>
              <a:rPr lang="en-US" altLang="zh-CN" sz="2200" dirty="0">
                <a:solidFill>
                  <a:srgbClr val="008000"/>
                </a:solidFill>
                <a:latin typeface="微软雅黑" panose="020B0503020204020204" pitchFamily="34" charset="-122"/>
                <a:ea typeface="微软雅黑" panose="020B0503020204020204" pitchFamily="34" charset="-122"/>
              </a:rPr>
              <a:t>sum</a:t>
            </a:r>
            <a:r>
              <a:rPr lang="zh-CN" altLang="en-US" sz="2200" dirty="0">
                <a:solidFill>
                  <a:srgbClr val="008000"/>
                </a:solidFill>
                <a:latin typeface="微软雅黑" panose="020B0503020204020204" pitchFamily="34" charset="-122"/>
                <a:ea typeface="微软雅黑" panose="020B0503020204020204" pitchFamily="34" charset="-122"/>
              </a:rPr>
              <a:t>函数时，其返回值应该是多少？</a:t>
            </a:r>
          </a:p>
        </p:txBody>
      </p:sp>
      <p:pic>
        <p:nvPicPr>
          <p:cNvPr id="8"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37645" y="3676188"/>
            <a:ext cx="8667750" cy="315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8"/>
          <p:cNvSpPr txBox="1">
            <a:spLocks noChangeArrowheads="1"/>
          </p:cNvSpPr>
          <p:nvPr/>
        </p:nvSpPr>
        <p:spPr bwMode="auto">
          <a:xfrm>
            <a:off x="341313" y="4014788"/>
            <a:ext cx="3330575" cy="2751137"/>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15000"/>
              </a:spcBef>
              <a:buFontTx/>
              <a:buNone/>
            </a:pPr>
            <a:r>
              <a:rPr lang="zh-CN" altLang="en-US" sz="2200">
                <a:ea typeface="微软雅黑" panose="020B0503020204020204" pitchFamily="34" charset="-122"/>
              </a:rPr>
              <a:t>理解该问题需要知道：</a:t>
            </a:r>
          </a:p>
          <a:p>
            <a:pPr eaLnBrk="1" hangingPunct="1">
              <a:lnSpc>
                <a:spcPct val="100000"/>
              </a:lnSpc>
              <a:spcBef>
                <a:spcPct val="15000"/>
              </a:spcBef>
              <a:buFontTx/>
              <a:buNone/>
            </a:pPr>
            <a:r>
              <a:rPr lang="zh-CN" altLang="en-US" sz="2200">
                <a:solidFill>
                  <a:srgbClr val="3366FF"/>
                </a:solidFill>
                <a:ea typeface="微软雅黑" panose="020B0503020204020204" pitchFamily="34" charset="-122"/>
              </a:rPr>
              <a:t>高级语言中运算规则</a:t>
            </a:r>
          </a:p>
          <a:p>
            <a:pPr eaLnBrk="1" hangingPunct="1">
              <a:lnSpc>
                <a:spcPct val="100000"/>
              </a:lnSpc>
              <a:spcBef>
                <a:spcPct val="15000"/>
              </a:spcBef>
              <a:buFontTx/>
              <a:buNone/>
            </a:pPr>
            <a:r>
              <a:rPr lang="zh-CN" altLang="en-US" sz="2200">
                <a:solidFill>
                  <a:srgbClr val="996600"/>
                </a:solidFill>
                <a:ea typeface="微软雅黑" panose="020B0503020204020204" pitchFamily="34" charset="-122"/>
              </a:rPr>
              <a:t>机器指令的含义和执行</a:t>
            </a:r>
          </a:p>
          <a:p>
            <a:pPr eaLnBrk="1" hangingPunct="1">
              <a:lnSpc>
                <a:spcPct val="100000"/>
              </a:lnSpc>
              <a:spcBef>
                <a:spcPct val="15000"/>
              </a:spcBef>
              <a:buFontTx/>
              <a:buNone/>
            </a:pPr>
            <a:r>
              <a:rPr lang="zh-CN" altLang="en-US" sz="2200">
                <a:solidFill>
                  <a:srgbClr val="FF0000"/>
                </a:solidFill>
                <a:ea typeface="微软雅黑" panose="020B0503020204020204" pitchFamily="34" charset="-122"/>
              </a:rPr>
              <a:t>计算机内部的运算电路</a:t>
            </a:r>
          </a:p>
          <a:p>
            <a:pPr eaLnBrk="1" hangingPunct="1">
              <a:lnSpc>
                <a:spcPct val="100000"/>
              </a:lnSpc>
              <a:spcBef>
                <a:spcPct val="15000"/>
              </a:spcBef>
              <a:buFontTx/>
              <a:buNone/>
            </a:pPr>
            <a:r>
              <a:rPr lang="zh-CN" altLang="en-US" sz="2200">
                <a:solidFill>
                  <a:srgbClr val="008000"/>
                </a:solidFill>
                <a:ea typeface="微软雅黑" panose="020B0503020204020204" pitchFamily="34" charset="-122"/>
              </a:rPr>
              <a:t>异常的检测和处理</a:t>
            </a:r>
          </a:p>
          <a:p>
            <a:pPr eaLnBrk="1" hangingPunct="1">
              <a:lnSpc>
                <a:spcPct val="100000"/>
              </a:lnSpc>
              <a:spcBef>
                <a:spcPct val="15000"/>
              </a:spcBef>
              <a:buFontTx/>
              <a:buNone/>
            </a:pPr>
            <a:r>
              <a:rPr lang="zh-CN" altLang="en-US" sz="2200">
                <a:solidFill>
                  <a:srgbClr val="FF0000"/>
                </a:solidFill>
                <a:ea typeface="微软雅黑" panose="020B0503020204020204" pitchFamily="34" charset="-122"/>
              </a:rPr>
              <a:t>虚拟地址空间</a:t>
            </a:r>
          </a:p>
          <a:p>
            <a:pPr eaLnBrk="1" hangingPunct="1">
              <a:lnSpc>
                <a:spcPct val="100000"/>
              </a:lnSpc>
              <a:spcBef>
                <a:spcPct val="15000"/>
              </a:spcBef>
              <a:buFontTx/>
              <a:buNone/>
            </a:pPr>
            <a:r>
              <a:rPr lang="en-US" altLang="zh-CN" sz="2200">
                <a:solidFill>
                  <a:srgbClr val="FF0000"/>
                </a:solidFill>
                <a:latin typeface="微软雅黑" panose="020B0503020204020204" pitchFamily="34" charset="-122"/>
                <a:ea typeface="微软雅黑" panose="020B0503020204020204" pitchFamily="34" charset="-122"/>
              </a:rPr>
              <a:t>……</a:t>
            </a:r>
            <a:endParaRPr lang="en-US" altLang="zh-CN" sz="2200">
              <a:solidFill>
                <a:srgbClr val="FF0000"/>
              </a:solidFill>
              <a:ea typeface="微软雅黑" panose="020B0503020204020204" pitchFamily="34" charset="-122"/>
            </a:endParaRPr>
          </a:p>
        </p:txBody>
      </p:sp>
      <p:sp>
        <p:nvSpPr>
          <p:cNvPr id="2" name="矩形 1"/>
          <p:cNvSpPr/>
          <p:nvPr/>
        </p:nvSpPr>
        <p:spPr>
          <a:xfrm>
            <a:off x="8328248" y="2536168"/>
            <a:ext cx="2146742" cy="327782"/>
          </a:xfrm>
          <a:prstGeom prst="rect">
            <a:avLst/>
          </a:prstGeom>
        </p:spPr>
        <p:txBody>
          <a:bodyPr wrap="none">
            <a:spAutoFit/>
          </a:bodyPr>
          <a:lstStyle/>
          <a:p>
            <a:pPr>
              <a:buNone/>
            </a:pPr>
            <a:r>
              <a:rPr lang="en-US" altLang="zh-CN" dirty="0"/>
              <a:t>len-1: 4294967295</a:t>
            </a:r>
            <a:endParaRPr lang="zh-CN" altLang="en-US" dirty="0"/>
          </a:p>
        </p:txBody>
      </p:sp>
    </p:spTree>
    <p:extLst>
      <p:ext uri="{BB962C8B-B14F-4D97-AF65-F5344CB8AC3E}">
        <p14:creationId xmlns:p14="http://schemas.microsoft.com/office/powerpoint/2010/main" val="942680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fill="hold"/>
                                        <p:tgtEl>
                                          <p:spTgt spid="2"/>
                                        </p:tgtEl>
                                        <p:attrNameLst>
                                          <p:attrName>ppt_x</p:attrName>
                                        </p:attrNameLst>
                                      </p:cBhvr>
                                      <p:tavLst>
                                        <p:tav tm="0">
                                          <p:val>
                                            <p:strVal val="#ppt_x"/>
                                          </p:val>
                                        </p:tav>
                                        <p:tav tm="100000">
                                          <p:val>
                                            <p:strVal val="#ppt_x"/>
                                          </p:val>
                                        </p:tav>
                                      </p:tavLst>
                                    </p:anim>
                                    <p:anim calcmode="lin" valueType="num">
                                      <p:cBhvr additive="base">
                                        <p:cTn id="2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blinds(horizontal)">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animBg="1"/>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99" name="Picture 1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1573" y="4362690"/>
            <a:ext cx="1379036" cy="1154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7604" name="Picture 2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36039" y="5977790"/>
            <a:ext cx="1560361" cy="82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8676" name="Rectangle 18"/>
          <p:cNvSpPr>
            <a:spLocks noGrp="1" noChangeArrowheads="1"/>
          </p:cNvSpPr>
          <p:nvPr>
            <p:ph type="body" sz="half" idx="4294967295"/>
          </p:nvPr>
        </p:nvSpPr>
        <p:spPr>
          <a:xfrm>
            <a:off x="8106469" y="1903608"/>
            <a:ext cx="2886075" cy="673100"/>
          </a:xfrm>
          <a:noFill/>
        </p:spPr>
        <p:txBody>
          <a:bodyPr>
            <a:noAutofit/>
          </a:bodyPr>
          <a:lstStyle/>
          <a:p>
            <a:pPr marL="0" indent="0">
              <a:spcBef>
                <a:spcPct val="0"/>
              </a:spcBef>
              <a:buNone/>
              <a:tabLst>
                <a:tab pos="800100" algn="l"/>
              </a:tabLst>
            </a:pPr>
            <a:r>
              <a:rPr lang="en-US" sz="1100" dirty="0" err="1">
                <a:solidFill>
                  <a:srgbClr val="4BACC6"/>
                </a:solidFill>
                <a:latin typeface="微软雅黑" panose="020B0503020204020204" pitchFamily="34" charset="-122"/>
                <a:ea typeface="微软雅黑" panose="020B0503020204020204" pitchFamily="34" charset="-122"/>
              </a:rPr>
              <a:t>Lw</a:t>
            </a:r>
            <a:r>
              <a:rPr lang="en-US" sz="1100" dirty="0">
                <a:solidFill>
                  <a:srgbClr val="4BACC6"/>
                </a:solidFill>
                <a:latin typeface="微软雅黑" panose="020B0503020204020204" pitchFamily="34" charset="-122"/>
                <a:ea typeface="微软雅黑" panose="020B0503020204020204" pitchFamily="34" charset="-122"/>
              </a:rPr>
              <a:t>    $t0, 0($2)</a:t>
            </a:r>
          </a:p>
          <a:p>
            <a:pPr marL="0" indent="0">
              <a:spcBef>
                <a:spcPct val="0"/>
              </a:spcBef>
              <a:buNone/>
              <a:tabLst>
                <a:tab pos="800100" algn="l"/>
              </a:tabLst>
            </a:pPr>
            <a:r>
              <a:rPr lang="en-US" sz="1100" dirty="0" err="1">
                <a:solidFill>
                  <a:srgbClr val="4BACC6"/>
                </a:solidFill>
                <a:latin typeface="微软雅黑" panose="020B0503020204020204" pitchFamily="34" charset="-122"/>
                <a:ea typeface="微软雅黑" panose="020B0503020204020204" pitchFamily="34" charset="-122"/>
              </a:rPr>
              <a:t>Lw</a:t>
            </a:r>
            <a:r>
              <a:rPr lang="en-US" sz="1100" dirty="0">
                <a:solidFill>
                  <a:srgbClr val="4BACC6"/>
                </a:solidFill>
                <a:latin typeface="微软雅黑" panose="020B0503020204020204" pitchFamily="34" charset="-122"/>
                <a:ea typeface="微软雅黑" panose="020B0503020204020204" pitchFamily="34" charset="-122"/>
              </a:rPr>
              <a:t>    $t1, 4($2)</a:t>
            </a:r>
          </a:p>
          <a:p>
            <a:pPr marL="0" indent="0">
              <a:spcBef>
                <a:spcPct val="0"/>
              </a:spcBef>
              <a:buNone/>
              <a:tabLst>
                <a:tab pos="800100" algn="l"/>
              </a:tabLst>
            </a:pPr>
            <a:r>
              <a:rPr lang="en-US" sz="1100" dirty="0" err="1">
                <a:solidFill>
                  <a:srgbClr val="4BACC6"/>
                </a:solidFill>
                <a:latin typeface="微软雅黑" panose="020B0503020204020204" pitchFamily="34" charset="-122"/>
                <a:ea typeface="微软雅黑" panose="020B0503020204020204" pitchFamily="34" charset="-122"/>
              </a:rPr>
              <a:t>Sw</a:t>
            </a:r>
            <a:r>
              <a:rPr lang="en-US" sz="1100" dirty="0">
                <a:solidFill>
                  <a:srgbClr val="4BACC6"/>
                </a:solidFill>
                <a:latin typeface="微软雅黑" panose="020B0503020204020204" pitchFamily="34" charset="-122"/>
                <a:ea typeface="微软雅黑" panose="020B0503020204020204" pitchFamily="34" charset="-122"/>
              </a:rPr>
              <a:t>   $t1, 0($2)</a:t>
            </a:r>
          </a:p>
          <a:p>
            <a:pPr marL="0" indent="0">
              <a:spcBef>
                <a:spcPct val="0"/>
              </a:spcBef>
              <a:buNone/>
              <a:tabLst>
                <a:tab pos="800100" algn="l"/>
              </a:tabLst>
            </a:pPr>
            <a:r>
              <a:rPr lang="en-US" sz="1100" dirty="0" err="1">
                <a:solidFill>
                  <a:srgbClr val="4BACC6"/>
                </a:solidFill>
                <a:latin typeface="微软雅黑" panose="020B0503020204020204" pitchFamily="34" charset="-122"/>
                <a:ea typeface="微软雅黑" panose="020B0503020204020204" pitchFamily="34" charset="-122"/>
              </a:rPr>
              <a:t>Sw</a:t>
            </a:r>
            <a:r>
              <a:rPr lang="en-US" sz="1100" dirty="0">
                <a:solidFill>
                  <a:srgbClr val="4BACC6"/>
                </a:solidFill>
                <a:latin typeface="微软雅黑" panose="020B0503020204020204" pitchFamily="34" charset="-122"/>
                <a:ea typeface="微软雅黑" panose="020B0503020204020204" pitchFamily="34" charset="-122"/>
              </a:rPr>
              <a:t>   $t0, 4($2)</a:t>
            </a:r>
          </a:p>
        </p:txBody>
      </p:sp>
      <p:sp>
        <p:nvSpPr>
          <p:cNvPr id="2" name="标题 1"/>
          <p:cNvSpPr>
            <a:spLocks noGrp="1"/>
          </p:cNvSpPr>
          <p:nvPr>
            <p:ph type="title" idx="4294967295"/>
          </p:nvPr>
        </p:nvSpPr>
        <p:spPr>
          <a:xfrm>
            <a:off x="0" y="252000"/>
            <a:ext cx="7104112" cy="584712"/>
          </a:xfrm>
        </p:spPr>
        <p:txBody>
          <a:bodyPr>
            <a:normAutofit/>
          </a:bodyPr>
          <a:lstStyle/>
          <a:p>
            <a:r>
              <a:rPr lang="en-US" altLang="zh-CN" sz="2400" dirty="0">
                <a:latin typeface="微软雅黑" panose="020B0503020204020204" pitchFamily="34" charset="-122"/>
                <a:ea typeface="微软雅黑" panose="020B0503020204020204" pitchFamily="34" charset="-122"/>
              </a:rPr>
              <a:t> </a:t>
            </a:r>
            <a:r>
              <a:rPr lang="en-US" altLang="zh-CN" sz="2400" i="0" dirty="0">
                <a:latin typeface="微软雅黑" panose="020B0503020204020204" pitchFamily="34" charset="-122"/>
                <a:ea typeface="微软雅黑" panose="020B0503020204020204" pitchFamily="34" charset="-122"/>
              </a:rPr>
              <a:t> </a:t>
            </a:r>
            <a:r>
              <a:rPr lang="zh-CN" altLang="en-US" sz="2400" i="0" dirty="0">
                <a:latin typeface="微软雅黑" panose="020B0503020204020204" pitchFamily="34" charset="-122"/>
                <a:ea typeface="微软雅黑" panose="020B0503020204020204" pitchFamily="34" charset="-122"/>
              </a:rPr>
              <a:t>计算机系统层次结构（微观角度</a:t>
            </a:r>
            <a:r>
              <a:rPr lang="en-US" altLang="zh-CN" sz="2400" i="0" dirty="0">
                <a:latin typeface="微软雅黑" panose="020B0503020204020204" pitchFamily="34" charset="-122"/>
                <a:ea typeface="微软雅黑" panose="020B0503020204020204" pitchFamily="34" charset="-122"/>
              </a:rPr>
              <a:t>/</a:t>
            </a:r>
            <a:r>
              <a:rPr lang="zh-CN" altLang="en-US" sz="2400" i="0" dirty="0">
                <a:latin typeface="微软雅黑" panose="020B0503020204020204" pitchFamily="34" charset="-122"/>
                <a:ea typeface="微软雅黑" panose="020B0503020204020204" pitchFamily="34" charset="-122"/>
              </a:rPr>
              <a:t>实现角度）</a:t>
            </a:r>
          </a:p>
        </p:txBody>
      </p:sp>
      <p:sp>
        <p:nvSpPr>
          <p:cNvPr id="28687" name="Rectangle 17"/>
          <p:cNvSpPr>
            <a:spLocks noChangeArrowheads="1"/>
          </p:cNvSpPr>
          <p:nvPr/>
        </p:nvSpPr>
        <p:spPr bwMode="auto">
          <a:xfrm>
            <a:off x="8112224" y="921890"/>
            <a:ext cx="2314575" cy="715004"/>
          </a:xfrm>
          <a:prstGeom prst="rect">
            <a:avLst/>
          </a:prstGeom>
          <a:noFill/>
          <a:ln w="12700">
            <a:noFill/>
            <a:miter lim="800000"/>
            <a:headEnd/>
            <a:tailEnd/>
          </a:ln>
        </p:spPr>
        <p:txBody>
          <a:bodyPr lIns="68580" tIns="19050" rIns="68580" bIns="19050">
            <a:prstTxWarp prst="textNoShape">
              <a:avLst/>
            </a:prstTxWarp>
            <a:spAutoFit/>
          </a:bodyPr>
          <a:lstStyle/>
          <a:p>
            <a:pPr defTabSz="342900">
              <a:lnSpc>
                <a:spcPct val="78000"/>
              </a:lnSpc>
              <a:buNone/>
            </a:pPr>
            <a:r>
              <a:rPr lang="en-US" sz="1400" dirty="0">
                <a:solidFill>
                  <a:prstClr val="black"/>
                </a:solidFill>
                <a:latin typeface="微软雅黑" panose="020B0503020204020204" pitchFamily="34" charset="-122"/>
                <a:ea typeface="微软雅黑" panose="020B0503020204020204" pitchFamily="34" charset="-122"/>
              </a:rPr>
              <a:t>temp = </a:t>
            </a:r>
            <a:r>
              <a:rPr lang="en-US" sz="1400" dirty="0" err="1">
                <a:solidFill>
                  <a:prstClr val="black"/>
                </a:solidFill>
                <a:latin typeface="微软雅黑" panose="020B0503020204020204" pitchFamily="34" charset="-122"/>
                <a:ea typeface="微软雅黑" panose="020B0503020204020204" pitchFamily="34" charset="-122"/>
              </a:rPr>
              <a:t>v[k</a:t>
            </a:r>
            <a:r>
              <a:rPr lang="en-US" sz="1400" dirty="0">
                <a:solidFill>
                  <a:prstClr val="black"/>
                </a:solidFill>
                <a:latin typeface="微软雅黑" panose="020B0503020204020204" pitchFamily="34" charset="-122"/>
                <a:ea typeface="微软雅黑" panose="020B0503020204020204" pitchFamily="34" charset="-122"/>
              </a:rPr>
              <a:t>];</a:t>
            </a:r>
          </a:p>
          <a:p>
            <a:pPr defTabSz="342900">
              <a:lnSpc>
                <a:spcPct val="78000"/>
              </a:lnSpc>
              <a:buNone/>
            </a:pPr>
            <a:r>
              <a:rPr lang="en-US" sz="1400" dirty="0" err="1">
                <a:solidFill>
                  <a:prstClr val="black"/>
                </a:solidFill>
                <a:latin typeface="微软雅黑" panose="020B0503020204020204" pitchFamily="34" charset="-122"/>
                <a:ea typeface="微软雅黑" panose="020B0503020204020204" pitchFamily="34" charset="-122"/>
              </a:rPr>
              <a:t>v[k</a:t>
            </a:r>
            <a:r>
              <a:rPr lang="en-US" sz="1400" dirty="0">
                <a:solidFill>
                  <a:prstClr val="black"/>
                </a:solidFill>
                <a:latin typeface="微软雅黑" panose="020B0503020204020204" pitchFamily="34" charset="-122"/>
                <a:ea typeface="微软雅黑" panose="020B0503020204020204" pitchFamily="34" charset="-122"/>
              </a:rPr>
              <a:t>] = v[k+1];</a:t>
            </a:r>
          </a:p>
          <a:p>
            <a:pPr defTabSz="342900">
              <a:lnSpc>
                <a:spcPct val="78000"/>
              </a:lnSpc>
              <a:buNone/>
            </a:pPr>
            <a:r>
              <a:rPr lang="en-US" sz="1400" dirty="0">
                <a:solidFill>
                  <a:prstClr val="black"/>
                </a:solidFill>
                <a:latin typeface="微软雅黑" panose="020B0503020204020204" pitchFamily="34" charset="-122"/>
                <a:ea typeface="微软雅黑" panose="020B0503020204020204" pitchFamily="34" charset="-122"/>
              </a:rPr>
              <a:t>v[k+1] = temp;</a:t>
            </a:r>
            <a:endParaRPr lang="en-US" sz="900" dirty="0">
              <a:solidFill>
                <a:prstClr val="black"/>
              </a:solidFill>
              <a:latin typeface="微软雅黑" panose="020B0503020204020204" pitchFamily="34" charset="-122"/>
              <a:ea typeface="微软雅黑" panose="020B0503020204020204" pitchFamily="34" charset="-122"/>
            </a:endParaRPr>
          </a:p>
        </p:txBody>
      </p:sp>
      <p:sp>
        <p:nvSpPr>
          <p:cNvPr id="28689" name="Rectangle 20"/>
          <p:cNvSpPr>
            <a:spLocks noChangeArrowheads="1"/>
          </p:cNvSpPr>
          <p:nvPr/>
        </p:nvSpPr>
        <p:spPr bwMode="auto">
          <a:xfrm>
            <a:off x="7554858" y="2996952"/>
            <a:ext cx="2958341" cy="775213"/>
          </a:xfrm>
          <a:prstGeom prst="rect">
            <a:avLst/>
          </a:prstGeom>
          <a:noFill/>
          <a:ln w="12700">
            <a:noFill/>
            <a:miter lim="800000"/>
            <a:headEnd/>
            <a:tailEnd/>
          </a:ln>
        </p:spPr>
        <p:txBody>
          <a:bodyPr wrap="none" lIns="67865" tIns="33338" rIns="67865" bIns="33338">
            <a:prstTxWarp prst="textNoShape">
              <a:avLst/>
            </a:prstTxWarp>
            <a:spAutoFit/>
          </a:bodyPr>
          <a:lstStyle/>
          <a:p>
            <a:pPr defTabSz="342900">
              <a:buNone/>
            </a:pPr>
            <a:r>
              <a:rPr lang="en-US" sz="1000" dirty="0">
                <a:solidFill>
                  <a:srgbClr val="8064A2"/>
                </a:solidFill>
                <a:latin typeface="微软雅黑" panose="020B0503020204020204" pitchFamily="34" charset="-122"/>
                <a:ea typeface="微软雅黑" panose="020B0503020204020204" pitchFamily="34" charset="-122"/>
              </a:rPr>
              <a:t>0000 1001 1100 0110 1010 1111 0101 1000</a:t>
            </a:r>
          </a:p>
          <a:p>
            <a:pPr defTabSz="342900">
              <a:buNone/>
            </a:pPr>
            <a:r>
              <a:rPr lang="en-US" sz="1000" dirty="0">
                <a:solidFill>
                  <a:srgbClr val="8064A2"/>
                </a:solidFill>
                <a:latin typeface="微软雅黑" panose="020B0503020204020204" pitchFamily="34" charset="-122"/>
                <a:ea typeface="微软雅黑" panose="020B0503020204020204" pitchFamily="34" charset="-122"/>
              </a:rPr>
              <a:t>1010 1111 0101 1000 0000 1001 1100 0110 </a:t>
            </a:r>
          </a:p>
          <a:p>
            <a:pPr defTabSz="342900">
              <a:buNone/>
            </a:pPr>
            <a:r>
              <a:rPr lang="en-US" sz="1000" dirty="0">
                <a:solidFill>
                  <a:srgbClr val="8064A2"/>
                </a:solidFill>
                <a:latin typeface="微软雅黑" panose="020B0503020204020204" pitchFamily="34" charset="-122"/>
                <a:ea typeface="微软雅黑" panose="020B0503020204020204" pitchFamily="34" charset="-122"/>
              </a:rPr>
              <a:t>1100 0110 1010 1111 0101 1000 0000 1001 </a:t>
            </a:r>
          </a:p>
          <a:p>
            <a:pPr defTabSz="342900">
              <a:buNone/>
            </a:pPr>
            <a:r>
              <a:rPr lang="en-US" sz="1000" dirty="0">
                <a:solidFill>
                  <a:srgbClr val="8064A2"/>
                </a:solidFill>
                <a:latin typeface="微软雅黑" panose="020B0503020204020204" pitchFamily="34" charset="-122"/>
                <a:ea typeface="微软雅黑" panose="020B0503020204020204" pitchFamily="34" charset="-122"/>
              </a:rPr>
              <a:t>0101 1000 0000 1001 1100 0110 1010 1111 </a:t>
            </a:r>
          </a:p>
        </p:txBody>
      </p:sp>
      <p:grpSp>
        <p:nvGrpSpPr>
          <p:cNvPr id="3" name="组合 2"/>
          <p:cNvGrpSpPr/>
          <p:nvPr/>
        </p:nvGrpSpPr>
        <p:grpSpPr>
          <a:xfrm>
            <a:off x="911424" y="907192"/>
            <a:ext cx="5728071" cy="5689624"/>
            <a:chOff x="2778399" y="1814016"/>
            <a:chExt cx="3146151" cy="3674339"/>
          </a:xfrm>
        </p:grpSpPr>
        <p:sp>
          <p:nvSpPr>
            <p:cNvPr id="28678" name="Rectangle 7"/>
            <p:cNvSpPr>
              <a:spLocks noChangeArrowheads="1"/>
            </p:cNvSpPr>
            <p:nvPr/>
          </p:nvSpPr>
          <p:spPr bwMode="auto">
            <a:xfrm>
              <a:off x="3438525" y="1814016"/>
              <a:ext cx="1943100" cy="261371"/>
            </a:xfrm>
            <a:prstGeom prst="rect">
              <a:avLst/>
            </a:prstGeom>
            <a:noFill/>
            <a:ln w="28575">
              <a:solidFill>
                <a:schemeClr val="tx1"/>
              </a:solidFill>
              <a:miter lim="800000"/>
              <a:headEnd/>
              <a:tailEnd/>
            </a:ln>
          </p:spPr>
          <p:txBody>
            <a:bodyPr wrap="square" lIns="47625" tIns="19050" rIns="47625" bIns="19050" anchor="ctr" anchorCtr="0">
              <a:prstTxWarp prst="textNoShape">
                <a:avLst/>
              </a:prstTxWarp>
              <a:spAutoFit/>
            </a:bodyPr>
            <a:lstStyle/>
            <a:p>
              <a:pPr algn="ctr" defTabSz="342900">
                <a:spcBef>
                  <a:spcPct val="41000"/>
                </a:spcBef>
                <a:buNone/>
              </a:pPr>
              <a:r>
                <a:rPr lang="en-US" sz="1400" dirty="0">
                  <a:solidFill>
                    <a:prstClr val="black"/>
                  </a:solidFill>
                  <a:latin typeface="微软雅黑" panose="020B0503020204020204" pitchFamily="34" charset="-122"/>
                  <a:ea typeface="微软雅黑" panose="020B0503020204020204" pitchFamily="34" charset="-122"/>
                </a:rPr>
                <a:t>Higher-Level Language</a:t>
              </a:r>
              <a:br>
                <a:rPr lang="en-US" sz="1400" dirty="0">
                  <a:solidFill>
                    <a:prstClr val="black"/>
                  </a:solidFill>
                  <a:latin typeface="微软雅黑" panose="020B0503020204020204" pitchFamily="34" charset="-122"/>
                  <a:ea typeface="微软雅黑" panose="020B0503020204020204" pitchFamily="34" charset="-122"/>
                </a:rPr>
              </a:br>
              <a:r>
                <a:rPr lang="en-US" sz="1400" dirty="0">
                  <a:solidFill>
                    <a:prstClr val="black"/>
                  </a:solidFill>
                  <a:latin typeface="微软雅黑" panose="020B0503020204020204" pitchFamily="34" charset="-122"/>
                  <a:ea typeface="微软雅黑" panose="020B0503020204020204" pitchFamily="34" charset="-122"/>
                </a:rPr>
                <a:t>Program (e.g.  C)</a:t>
              </a:r>
            </a:p>
          </p:txBody>
        </p:sp>
        <p:sp>
          <p:nvSpPr>
            <p:cNvPr id="28679" name="Rectangle 8"/>
            <p:cNvSpPr>
              <a:spLocks noChangeArrowheads="1"/>
            </p:cNvSpPr>
            <p:nvPr/>
          </p:nvSpPr>
          <p:spPr bwMode="auto">
            <a:xfrm>
              <a:off x="3438525" y="2582052"/>
              <a:ext cx="1943100" cy="261371"/>
            </a:xfrm>
            <a:prstGeom prst="rect">
              <a:avLst/>
            </a:prstGeom>
            <a:noFill/>
            <a:ln w="28575">
              <a:solidFill>
                <a:schemeClr val="tx1"/>
              </a:solidFill>
              <a:miter lim="800000"/>
              <a:headEnd/>
              <a:tailEnd/>
            </a:ln>
          </p:spPr>
          <p:txBody>
            <a:bodyPr wrap="square" lIns="47625" tIns="19050" rIns="47625" bIns="19050" anchor="ctr" anchorCtr="0">
              <a:prstTxWarp prst="textNoShape">
                <a:avLst/>
              </a:prstTxWarp>
              <a:spAutoFit/>
            </a:bodyPr>
            <a:lstStyle/>
            <a:p>
              <a:pPr algn="ctr" defTabSz="342900">
                <a:spcBef>
                  <a:spcPct val="41000"/>
                </a:spcBef>
                <a:buNone/>
              </a:pPr>
              <a:r>
                <a:rPr lang="en-US" sz="1400" dirty="0">
                  <a:solidFill>
                    <a:srgbClr val="4BACC6"/>
                  </a:solidFill>
                  <a:latin typeface="微软雅黑" panose="020B0503020204020204" pitchFamily="34" charset="-122"/>
                  <a:ea typeface="微软雅黑" panose="020B0503020204020204" pitchFamily="34" charset="-122"/>
                </a:rPr>
                <a:t>Assembly Language Program (e.g.  MIPS)</a:t>
              </a:r>
            </a:p>
          </p:txBody>
        </p:sp>
        <p:sp>
          <p:nvSpPr>
            <p:cNvPr id="28680" name="Rectangle 9"/>
            <p:cNvSpPr>
              <a:spLocks noChangeArrowheads="1"/>
            </p:cNvSpPr>
            <p:nvPr/>
          </p:nvSpPr>
          <p:spPr bwMode="auto">
            <a:xfrm>
              <a:off x="3438525" y="3292620"/>
              <a:ext cx="1943100" cy="352404"/>
            </a:xfrm>
            <a:prstGeom prst="rect">
              <a:avLst/>
            </a:prstGeom>
            <a:noFill/>
            <a:ln w="28575">
              <a:solidFill>
                <a:schemeClr val="tx1"/>
              </a:solidFill>
              <a:miter lim="800000"/>
              <a:headEnd/>
              <a:tailEnd/>
            </a:ln>
          </p:spPr>
          <p:txBody>
            <a:bodyPr lIns="47625" tIns="19050" rIns="47625" bIns="19050" anchor="ctr" anchorCtr="0">
              <a:prstTxWarp prst="textNoShape">
                <a:avLst/>
              </a:prstTxWarp>
              <a:noAutofit/>
            </a:bodyPr>
            <a:lstStyle/>
            <a:p>
              <a:pPr algn="ctr" defTabSz="342900">
                <a:spcBef>
                  <a:spcPct val="41000"/>
                </a:spcBef>
                <a:buNone/>
              </a:pPr>
              <a:r>
                <a:rPr lang="en-US" sz="1400" dirty="0">
                  <a:solidFill>
                    <a:srgbClr val="8064A2"/>
                  </a:solidFill>
                  <a:latin typeface="微软雅黑" panose="020B0503020204020204" pitchFamily="34" charset="-122"/>
                  <a:ea typeface="微软雅黑" panose="020B0503020204020204" pitchFamily="34" charset="-122"/>
                </a:rPr>
                <a:t>Machine Language Program (MIPS)</a:t>
              </a:r>
            </a:p>
          </p:txBody>
        </p:sp>
        <p:sp>
          <p:nvSpPr>
            <p:cNvPr id="28681" name="Rectangle 10"/>
            <p:cNvSpPr>
              <a:spLocks noChangeArrowheads="1"/>
            </p:cNvSpPr>
            <p:nvPr/>
          </p:nvSpPr>
          <p:spPr bwMode="auto">
            <a:xfrm>
              <a:off x="2895600" y="4300517"/>
              <a:ext cx="3028950" cy="269735"/>
            </a:xfrm>
            <a:prstGeom prst="rect">
              <a:avLst/>
            </a:prstGeom>
            <a:noFill/>
            <a:ln w="28575">
              <a:pattFill prst="pct70">
                <a:fgClr>
                  <a:schemeClr val="tx1"/>
                </a:fgClr>
                <a:bgClr>
                  <a:schemeClr val="bg1"/>
                </a:bgClr>
              </a:pattFill>
              <a:miter lim="800000"/>
              <a:headEnd/>
              <a:tailEnd/>
            </a:ln>
          </p:spPr>
          <p:txBody>
            <a:bodyPr lIns="47625" tIns="19050" rIns="47625" bIns="19050" anchor="ctr" anchorCtr="0">
              <a:prstTxWarp prst="textNoShape">
                <a:avLst/>
              </a:prstTxWarp>
              <a:spAutoFit/>
            </a:bodyPr>
            <a:lstStyle/>
            <a:p>
              <a:pPr algn="ctr" defTabSz="342900">
                <a:lnSpc>
                  <a:spcPct val="88000"/>
                </a:lnSpc>
                <a:spcBef>
                  <a:spcPct val="43000"/>
                </a:spcBef>
                <a:buNone/>
              </a:pPr>
              <a:r>
                <a:rPr lang="en-US" sz="1400" dirty="0">
                  <a:solidFill>
                    <a:srgbClr val="F79646"/>
                  </a:solidFill>
                  <a:latin typeface="微软雅黑" panose="020B0503020204020204" pitchFamily="34" charset="-122"/>
                  <a:ea typeface="微软雅黑" panose="020B0503020204020204" pitchFamily="34" charset="-122"/>
                </a:rPr>
                <a:t>Hardware Architecture Description</a:t>
              </a:r>
              <a:br>
                <a:rPr lang="en-US" sz="1400" dirty="0">
                  <a:solidFill>
                    <a:srgbClr val="F79646"/>
                  </a:solidFill>
                  <a:latin typeface="微软雅黑" panose="020B0503020204020204" pitchFamily="34" charset="-122"/>
                  <a:ea typeface="微软雅黑" panose="020B0503020204020204" pitchFamily="34" charset="-122"/>
                </a:rPr>
              </a:br>
              <a:r>
                <a:rPr lang="en-US" sz="1400" dirty="0">
                  <a:solidFill>
                    <a:srgbClr val="F79646"/>
                  </a:solidFill>
                  <a:latin typeface="微软雅黑" panose="020B0503020204020204" pitchFamily="34" charset="-122"/>
                  <a:ea typeface="微软雅黑" panose="020B0503020204020204" pitchFamily="34" charset="-122"/>
                </a:rPr>
                <a:t>(e.g.  block diagrams) </a:t>
              </a:r>
            </a:p>
          </p:txBody>
        </p:sp>
        <p:sp>
          <p:nvSpPr>
            <p:cNvPr id="28682" name="Line 11"/>
            <p:cNvSpPr>
              <a:spLocks noChangeShapeType="1"/>
            </p:cNvSpPr>
            <p:nvPr/>
          </p:nvSpPr>
          <p:spPr bwMode="auto">
            <a:xfrm>
              <a:off x="4410075" y="2120904"/>
              <a:ext cx="2286" cy="415632"/>
            </a:xfrm>
            <a:prstGeom prst="line">
              <a:avLst/>
            </a:prstGeom>
            <a:noFill/>
            <a:ln w="28575">
              <a:solidFill>
                <a:schemeClr val="tx1"/>
              </a:solidFill>
              <a:round/>
              <a:headEnd/>
              <a:tailEnd type="triangle" w="lg" len="lg"/>
            </a:ln>
          </p:spPr>
          <p:txBody>
            <a:bodyPr wrap="none" anchor="ctr" anchorCtr="0">
              <a:prstTxWarp prst="textNoShape">
                <a:avLst/>
              </a:prstTxWarp>
            </a:bodyPr>
            <a:lstStyle/>
            <a:p>
              <a:pPr defTabSz="342900">
                <a:buNone/>
              </a:pPr>
              <a:endParaRPr lang="en-US" sz="2000">
                <a:solidFill>
                  <a:prstClr val="black"/>
                </a:solidFill>
                <a:latin typeface="微软雅黑" panose="020B0503020204020204" pitchFamily="34" charset="-122"/>
                <a:ea typeface="微软雅黑" panose="020B0503020204020204" pitchFamily="34" charset="-122"/>
              </a:endParaRPr>
            </a:p>
          </p:txBody>
        </p:sp>
        <p:sp>
          <p:nvSpPr>
            <p:cNvPr id="28683" name="Rectangle 13"/>
            <p:cNvSpPr>
              <a:spLocks noChangeArrowheads="1"/>
            </p:cNvSpPr>
            <p:nvPr/>
          </p:nvSpPr>
          <p:spPr bwMode="auto">
            <a:xfrm>
              <a:off x="4476751" y="2267033"/>
              <a:ext cx="981075" cy="143108"/>
            </a:xfrm>
            <a:prstGeom prst="rect">
              <a:avLst/>
            </a:prstGeom>
            <a:noFill/>
            <a:ln w="12700">
              <a:noFill/>
              <a:miter lim="800000"/>
              <a:headEnd/>
              <a:tailEnd/>
            </a:ln>
          </p:spPr>
          <p:txBody>
            <a:bodyPr lIns="47625" tIns="19050" rIns="47625" bIns="19050" anchor="ctr" anchorCtr="0">
              <a:prstTxWarp prst="textNoShape">
                <a:avLst/>
              </a:prstTxWarp>
              <a:spAutoFit/>
            </a:bodyPr>
            <a:lstStyle/>
            <a:p>
              <a:pPr defTabSz="342900">
                <a:buNone/>
              </a:pPr>
              <a:r>
                <a:rPr lang="en-US" sz="1400" i="1" dirty="0">
                  <a:solidFill>
                    <a:prstClr val="black"/>
                  </a:solidFill>
                  <a:latin typeface="微软雅黑" panose="020B0503020204020204" pitchFamily="34" charset="-122"/>
                  <a:ea typeface="微软雅黑" panose="020B0503020204020204" pitchFamily="34" charset="-122"/>
                </a:rPr>
                <a:t>Compiler</a:t>
              </a:r>
            </a:p>
          </p:txBody>
        </p:sp>
        <p:sp>
          <p:nvSpPr>
            <p:cNvPr id="28684" name="Rectangle 14"/>
            <p:cNvSpPr>
              <a:spLocks noChangeArrowheads="1"/>
            </p:cNvSpPr>
            <p:nvPr/>
          </p:nvSpPr>
          <p:spPr bwMode="auto">
            <a:xfrm>
              <a:off x="4476751" y="3023117"/>
              <a:ext cx="1076325" cy="143108"/>
            </a:xfrm>
            <a:prstGeom prst="rect">
              <a:avLst/>
            </a:prstGeom>
            <a:noFill/>
            <a:ln w="12700">
              <a:noFill/>
              <a:miter lim="800000"/>
              <a:headEnd/>
              <a:tailEnd/>
            </a:ln>
          </p:spPr>
          <p:txBody>
            <a:bodyPr lIns="47625" tIns="19050" rIns="47625" bIns="19050" anchor="ctr" anchorCtr="0">
              <a:prstTxWarp prst="textNoShape">
                <a:avLst/>
              </a:prstTxWarp>
              <a:spAutoFit/>
            </a:bodyPr>
            <a:lstStyle/>
            <a:p>
              <a:pPr defTabSz="342900">
                <a:buNone/>
              </a:pPr>
              <a:r>
                <a:rPr lang="en-US" sz="1400" i="1" dirty="0">
                  <a:solidFill>
                    <a:prstClr val="black"/>
                  </a:solidFill>
                  <a:latin typeface="微软雅黑" panose="020B0503020204020204" pitchFamily="34" charset="-122"/>
                  <a:ea typeface="微软雅黑" panose="020B0503020204020204" pitchFamily="34" charset="-122"/>
                </a:rPr>
                <a:t>Assembler</a:t>
              </a:r>
            </a:p>
          </p:txBody>
        </p:sp>
        <p:sp>
          <p:nvSpPr>
            <p:cNvPr id="28685" name="Line 15"/>
            <p:cNvSpPr>
              <a:spLocks noChangeShapeType="1"/>
            </p:cNvSpPr>
            <p:nvPr/>
          </p:nvSpPr>
          <p:spPr bwMode="auto">
            <a:xfrm>
              <a:off x="4433792" y="3803806"/>
              <a:ext cx="0" cy="435285"/>
            </a:xfrm>
            <a:prstGeom prst="line">
              <a:avLst/>
            </a:prstGeom>
            <a:noFill/>
            <a:ln w="28575">
              <a:solidFill>
                <a:schemeClr val="tx1"/>
              </a:solidFill>
              <a:round/>
              <a:headEnd/>
              <a:tailEnd type="triangle" w="lg" len="lg"/>
            </a:ln>
          </p:spPr>
          <p:txBody>
            <a:bodyPr wrap="none" anchor="ctr" anchorCtr="0">
              <a:prstTxWarp prst="textNoShape">
                <a:avLst/>
              </a:prstTxWarp>
            </a:bodyPr>
            <a:lstStyle/>
            <a:p>
              <a:pPr defTabSz="342900">
                <a:buNone/>
              </a:pPr>
              <a:endParaRPr lang="en-US" sz="2000">
                <a:solidFill>
                  <a:prstClr val="black"/>
                </a:solidFill>
                <a:latin typeface="微软雅黑" panose="020B0503020204020204" pitchFamily="34" charset="-122"/>
                <a:ea typeface="微软雅黑" panose="020B0503020204020204" pitchFamily="34" charset="-122"/>
              </a:endParaRPr>
            </a:p>
          </p:txBody>
        </p:sp>
        <p:sp>
          <p:nvSpPr>
            <p:cNvPr id="28686" name="Rectangle 16"/>
            <p:cNvSpPr>
              <a:spLocks noChangeArrowheads="1"/>
            </p:cNvSpPr>
            <p:nvPr/>
          </p:nvSpPr>
          <p:spPr bwMode="auto">
            <a:xfrm>
              <a:off x="2778399" y="3953748"/>
              <a:ext cx="1565001" cy="160003"/>
            </a:xfrm>
            <a:prstGeom prst="rect">
              <a:avLst/>
            </a:prstGeom>
            <a:noFill/>
            <a:ln w="12700">
              <a:noFill/>
              <a:miter lim="800000"/>
              <a:headEnd/>
              <a:tailEnd/>
            </a:ln>
          </p:spPr>
          <p:txBody>
            <a:bodyPr wrap="square" lIns="47625" tIns="19050" rIns="47625" bIns="19050" anchor="ctr" anchorCtr="0">
              <a:prstTxWarp prst="textNoShape">
                <a:avLst/>
              </a:prstTxWarp>
              <a:spAutoFit/>
            </a:bodyPr>
            <a:lstStyle/>
            <a:p>
              <a:pPr algn="r" defTabSz="342900">
                <a:buNone/>
              </a:pPr>
              <a:r>
                <a:rPr lang="en-US" sz="1600" i="1" dirty="0">
                  <a:solidFill>
                    <a:prstClr val="black"/>
                  </a:solidFill>
                  <a:latin typeface="微软雅黑" panose="020B0503020204020204" pitchFamily="34" charset="-122"/>
                  <a:ea typeface="微软雅黑" panose="020B0503020204020204" pitchFamily="34" charset="-122"/>
                </a:rPr>
                <a:t>Machine Interpretation</a:t>
              </a:r>
            </a:p>
          </p:txBody>
        </p:sp>
        <p:sp>
          <p:nvSpPr>
            <p:cNvPr id="28690" name="Rectangle 22"/>
            <p:cNvSpPr>
              <a:spLocks noChangeArrowheads="1"/>
            </p:cNvSpPr>
            <p:nvPr/>
          </p:nvSpPr>
          <p:spPr bwMode="auto">
            <a:xfrm>
              <a:off x="2895600" y="3699030"/>
              <a:ext cx="3028950" cy="164970"/>
            </a:xfrm>
            <a:prstGeom prst="rect">
              <a:avLst/>
            </a:prstGeom>
            <a:solidFill>
              <a:schemeClr val="accent1"/>
            </a:solidFill>
            <a:ln w="12700">
              <a:solidFill>
                <a:schemeClr val="tx1"/>
              </a:solidFill>
              <a:miter lim="800000"/>
              <a:headEnd/>
              <a:tailEnd/>
            </a:ln>
          </p:spPr>
          <p:txBody>
            <a:bodyPr wrap="none" anchor="ctr" anchorCtr="0">
              <a:prstTxWarp prst="textNoShape">
                <a:avLst/>
              </a:prstTxWarp>
            </a:bodyPr>
            <a:lstStyle/>
            <a:p>
              <a:pPr algn="ctr" defTabSz="342900">
                <a:buNone/>
              </a:pPr>
              <a:r>
                <a:rPr lang="en-US" altLang="zh-CN" sz="2000" dirty="0">
                  <a:solidFill>
                    <a:srgbClr val="FFFF00"/>
                  </a:solidFill>
                  <a:latin typeface="微软雅黑" panose="020B0503020204020204" pitchFamily="34" charset="-122"/>
                  <a:ea typeface="微软雅黑" panose="020B0503020204020204" pitchFamily="34" charset="-122"/>
                </a:rPr>
                <a:t>ISA</a:t>
              </a:r>
              <a:endParaRPr lang="en-US" sz="2000" dirty="0">
                <a:solidFill>
                  <a:srgbClr val="FFFF00"/>
                </a:solidFill>
                <a:latin typeface="微软雅黑" panose="020B0503020204020204" pitchFamily="34" charset="-122"/>
                <a:ea typeface="微软雅黑" panose="020B0503020204020204" pitchFamily="34" charset="-122"/>
              </a:endParaRPr>
            </a:p>
          </p:txBody>
        </p:sp>
        <p:sp>
          <p:nvSpPr>
            <p:cNvPr id="28691" name="Line 23"/>
            <p:cNvSpPr>
              <a:spLocks noChangeShapeType="1"/>
            </p:cNvSpPr>
            <p:nvPr/>
          </p:nvSpPr>
          <p:spPr bwMode="auto">
            <a:xfrm>
              <a:off x="4412361" y="2888940"/>
              <a:ext cx="0" cy="378042"/>
            </a:xfrm>
            <a:prstGeom prst="line">
              <a:avLst/>
            </a:prstGeom>
            <a:noFill/>
            <a:ln w="28575">
              <a:solidFill>
                <a:schemeClr val="tx1"/>
              </a:solidFill>
              <a:round/>
              <a:headEnd/>
              <a:tailEnd type="triangle" w="lg" len="lg"/>
            </a:ln>
          </p:spPr>
          <p:txBody>
            <a:bodyPr wrap="none" anchor="ctr" anchorCtr="0">
              <a:prstTxWarp prst="textNoShape">
                <a:avLst/>
              </a:prstTxWarp>
            </a:bodyPr>
            <a:lstStyle/>
            <a:p>
              <a:pPr defTabSz="342900">
                <a:buNone/>
              </a:pPr>
              <a:endParaRPr lang="en-US" sz="2000">
                <a:solidFill>
                  <a:prstClr val="black"/>
                </a:solidFill>
                <a:latin typeface="微软雅黑" panose="020B0503020204020204" pitchFamily="34" charset="-122"/>
                <a:ea typeface="微软雅黑" panose="020B0503020204020204" pitchFamily="34" charset="-122"/>
              </a:endParaRPr>
            </a:p>
          </p:txBody>
        </p:sp>
        <p:sp>
          <p:nvSpPr>
            <p:cNvPr id="28692" name="Rectangle 24"/>
            <p:cNvSpPr>
              <a:spLocks noChangeArrowheads="1"/>
            </p:cNvSpPr>
            <p:nvPr/>
          </p:nvSpPr>
          <p:spPr bwMode="auto">
            <a:xfrm>
              <a:off x="3019425" y="5218620"/>
              <a:ext cx="2781300" cy="269735"/>
            </a:xfrm>
            <a:prstGeom prst="rect">
              <a:avLst/>
            </a:prstGeom>
            <a:noFill/>
            <a:ln w="28575">
              <a:pattFill prst="pct70">
                <a:fgClr>
                  <a:schemeClr val="tx1"/>
                </a:fgClr>
                <a:bgClr>
                  <a:schemeClr val="bg1"/>
                </a:bgClr>
              </a:pattFill>
              <a:miter lim="800000"/>
              <a:headEnd/>
              <a:tailEnd/>
            </a:ln>
          </p:spPr>
          <p:txBody>
            <a:bodyPr lIns="47625" tIns="19050" rIns="47625" bIns="19050" anchor="ctr" anchorCtr="0">
              <a:prstTxWarp prst="textNoShape">
                <a:avLst/>
              </a:prstTxWarp>
              <a:spAutoFit/>
            </a:bodyPr>
            <a:lstStyle/>
            <a:p>
              <a:pPr algn="ctr" defTabSz="342900">
                <a:lnSpc>
                  <a:spcPct val="88000"/>
                </a:lnSpc>
                <a:spcBef>
                  <a:spcPct val="43000"/>
                </a:spcBef>
                <a:buNone/>
              </a:pPr>
              <a:r>
                <a:rPr lang="en-US" sz="1400" dirty="0">
                  <a:solidFill>
                    <a:srgbClr val="00B050"/>
                  </a:solidFill>
                  <a:latin typeface="微软雅黑" panose="020B0503020204020204" pitchFamily="34" charset="-122"/>
                  <a:ea typeface="微软雅黑" panose="020B0503020204020204" pitchFamily="34" charset="-122"/>
                </a:rPr>
                <a:t>Logic Circuit Description</a:t>
              </a:r>
              <a:br>
                <a:rPr lang="en-US" sz="1400" dirty="0">
                  <a:solidFill>
                    <a:srgbClr val="00B050"/>
                  </a:solidFill>
                  <a:latin typeface="微软雅黑" panose="020B0503020204020204" pitchFamily="34" charset="-122"/>
                  <a:ea typeface="微软雅黑" panose="020B0503020204020204" pitchFamily="34" charset="-122"/>
                </a:rPr>
              </a:br>
              <a:r>
                <a:rPr lang="en-US" sz="1400" dirty="0">
                  <a:solidFill>
                    <a:srgbClr val="00B050"/>
                  </a:solidFill>
                  <a:latin typeface="微软雅黑" panose="020B0503020204020204" pitchFamily="34" charset="-122"/>
                  <a:ea typeface="微软雅黑" panose="020B0503020204020204" pitchFamily="34" charset="-122"/>
                </a:rPr>
                <a:t>(Circuit Schematic Diagrams)</a:t>
              </a:r>
            </a:p>
          </p:txBody>
        </p:sp>
        <p:sp>
          <p:nvSpPr>
            <p:cNvPr id="28693" name="Line 26"/>
            <p:cNvSpPr>
              <a:spLocks noChangeShapeType="1"/>
            </p:cNvSpPr>
            <p:nvPr/>
          </p:nvSpPr>
          <p:spPr bwMode="auto">
            <a:xfrm>
              <a:off x="4433792" y="4613074"/>
              <a:ext cx="0" cy="544118"/>
            </a:xfrm>
            <a:prstGeom prst="line">
              <a:avLst/>
            </a:prstGeom>
            <a:noFill/>
            <a:ln w="28575">
              <a:solidFill>
                <a:schemeClr val="tx1"/>
              </a:solidFill>
              <a:round/>
              <a:headEnd/>
              <a:tailEnd type="triangle" w="lg" len="lg"/>
            </a:ln>
          </p:spPr>
          <p:txBody>
            <a:bodyPr wrap="none" anchor="ctr" anchorCtr="0">
              <a:prstTxWarp prst="textNoShape">
                <a:avLst/>
              </a:prstTxWarp>
            </a:bodyPr>
            <a:lstStyle/>
            <a:p>
              <a:pPr defTabSz="342900">
                <a:buNone/>
              </a:pPr>
              <a:endParaRPr lang="en-US" sz="2000">
                <a:solidFill>
                  <a:prstClr val="black"/>
                </a:solidFill>
                <a:latin typeface="微软雅黑" panose="020B0503020204020204" pitchFamily="34" charset="-122"/>
                <a:ea typeface="微软雅黑" panose="020B0503020204020204" pitchFamily="34" charset="-122"/>
              </a:endParaRPr>
            </a:p>
          </p:txBody>
        </p:sp>
        <p:sp>
          <p:nvSpPr>
            <p:cNvPr id="28694" name="Rectangle 27"/>
            <p:cNvSpPr>
              <a:spLocks noChangeArrowheads="1"/>
            </p:cNvSpPr>
            <p:nvPr/>
          </p:nvSpPr>
          <p:spPr bwMode="auto">
            <a:xfrm>
              <a:off x="2857500" y="4855430"/>
              <a:ext cx="1485900" cy="143108"/>
            </a:xfrm>
            <a:prstGeom prst="rect">
              <a:avLst/>
            </a:prstGeom>
            <a:noFill/>
            <a:ln w="12700">
              <a:noFill/>
              <a:miter lim="800000"/>
              <a:headEnd/>
              <a:tailEnd/>
            </a:ln>
          </p:spPr>
          <p:txBody>
            <a:bodyPr lIns="47625" tIns="19050" rIns="47625" bIns="19050" anchor="ctr" anchorCtr="0">
              <a:prstTxWarp prst="textNoShape">
                <a:avLst/>
              </a:prstTxWarp>
              <a:spAutoFit/>
            </a:bodyPr>
            <a:lstStyle/>
            <a:p>
              <a:pPr algn="r" defTabSz="342900">
                <a:buNone/>
              </a:pPr>
              <a:r>
                <a:rPr lang="en-US" sz="1400" i="1" dirty="0">
                  <a:solidFill>
                    <a:prstClr val="black"/>
                  </a:solidFill>
                  <a:latin typeface="微软雅黑" panose="020B0503020204020204" pitchFamily="34" charset="-122"/>
                  <a:ea typeface="微软雅黑" panose="020B0503020204020204" pitchFamily="34" charset="-122"/>
                </a:rPr>
                <a:t>Architecture Implementation</a:t>
              </a:r>
            </a:p>
          </p:txBody>
        </p:sp>
      </p:grpSp>
      <p:sp>
        <p:nvSpPr>
          <p:cNvPr id="4" name="文本框 3"/>
          <p:cNvSpPr txBox="1"/>
          <p:nvPr/>
        </p:nvSpPr>
        <p:spPr>
          <a:xfrm>
            <a:off x="6672064" y="3742815"/>
            <a:ext cx="4320480" cy="406265"/>
          </a:xfrm>
          <a:prstGeom prst="rect">
            <a:avLst/>
          </a:prstGeom>
          <a:solidFill>
            <a:srgbClr val="FF0000"/>
          </a:solidFill>
          <a:ln>
            <a:solidFill>
              <a:schemeClr val="tx1"/>
            </a:solidFill>
          </a:ln>
        </p:spPr>
        <p:txBody>
          <a:bodyPr wrap="square" rtlCol="0">
            <a:spAutoFit/>
          </a:bodyPr>
          <a:lstStyle/>
          <a:p>
            <a:pPr algn="ctr">
              <a:buNone/>
            </a:pPr>
            <a:r>
              <a:rPr lang="zh-CN" altLang="en-US" sz="2400" dirty="0">
                <a:solidFill>
                  <a:srgbClr val="FFFF00"/>
                </a:solidFill>
                <a:latin typeface="微软雅黑" panose="020B0503020204020204" pitchFamily="34" charset="-122"/>
                <a:ea typeface="微软雅黑" panose="020B0503020204020204" pitchFamily="34" charset="-122"/>
              </a:rPr>
              <a:t>硬件抽象层</a:t>
            </a:r>
          </a:p>
        </p:txBody>
      </p:sp>
      <p:sp>
        <p:nvSpPr>
          <p:cNvPr id="5" name="矩形 4"/>
          <p:cNvSpPr/>
          <p:nvPr/>
        </p:nvSpPr>
        <p:spPr>
          <a:xfrm>
            <a:off x="3920186" y="4167637"/>
            <a:ext cx="3461653" cy="327782"/>
          </a:xfrm>
          <a:prstGeom prst="rect">
            <a:avLst/>
          </a:prstGeom>
        </p:spPr>
        <p:txBody>
          <a:bodyPr wrap="none">
            <a:spAutoFit/>
          </a:bodyPr>
          <a:lstStyle/>
          <a:p>
            <a:pPr>
              <a:buNone/>
            </a:pPr>
            <a:r>
              <a:rPr lang="en-US" altLang="zh-CN" dirty="0">
                <a:latin typeface="微软雅黑" panose="020B0503020204020204" pitchFamily="34" charset="-122"/>
                <a:ea typeface="微软雅黑" panose="020B0503020204020204" pitchFamily="34" charset="-122"/>
              </a:rPr>
              <a:t>Instruction Set Architecture </a:t>
            </a:r>
            <a:endParaRPr lang="zh-CN" altLang="en-US" dirty="0"/>
          </a:p>
        </p:txBody>
      </p:sp>
      <p:sp>
        <p:nvSpPr>
          <p:cNvPr id="6" name="圆角矩形 5"/>
          <p:cNvSpPr/>
          <p:nvPr/>
        </p:nvSpPr>
        <p:spPr bwMode="auto">
          <a:xfrm>
            <a:off x="9848718" y="4584326"/>
            <a:ext cx="2214034" cy="638847"/>
          </a:xfrm>
          <a:prstGeom prst="roundRect">
            <a:avLst/>
          </a:prstGeom>
          <a:solidFill>
            <a:schemeClr val="bg2">
              <a:lumMod val="60000"/>
              <a:lumOff val="40000"/>
            </a:schemeClr>
          </a:solidFill>
          <a:ln w="12700"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altLang="zh-CN" sz="2400" b="0" i="0" u="none" strike="noStrike" cap="none" normalizeH="0" baseline="0" dirty="0">
                <a:ln>
                  <a:noFill/>
                </a:ln>
                <a:solidFill>
                  <a:schemeClr val="accent1"/>
                </a:solidFill>
                <a:effectLst/>
                <a:latin typeface="Arial" pitchFamily="34" charset="0"/>
              </a:rPr>
              <a:t>organization</a:t>
            </a:r>
            <a:endParaRPr kumimoji="0" lang="zh-CN" altLang="en-US" sz="2400" b="0" i="0" u="none" strike="noStrike" cap="none" normalizeH="0" baseline="0" dirty="0">
              <a:ln>
                <a:noFill/>
              </a:ln>
              <a:solidFill>
                <a:schemeClr val="accent1"/>
              </a:solidFill>
              <a:effectLst/>
              <a:latin typeface="Arial" pitchFamily="34" charset="0"/>
            </a:endParaRPr>
          </a:p>
        </p:txBody>
      </p:sp>
    </p:spTree>
    <p:extLst>
      <p:ext uri="{BB962C8B-B14F-4D97-AF65-F5344CB8AC3E}">
        <p14:creationId xmlns:p14="http://schemas.microsoft.com/office/powerpoint/2010/main" val="307539114"/>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0" y="252000"/>
            <a:ext cx="10515600" cy="372603"/>
          </a:xfrm>
        </p:spPr>
        <p:txBody>
          <a:bodyPr/>
          <a:lstStyle/>
          <a:p>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计算机系统层次结构（宏观角度</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功能角度）</a:t>
            </a:r>
          </a:p>
        </p:txBody>
      </p:sp>
      <p:grpSp>
        <p:nvGrpSpPr>
          <p:cNvPr id="15" name="组合 14"/>
          <p:cNvGrpSpPr/>
          <p:nvPr/>
        </p:nvGrpSpPr>
        <p:grpSpPr>
          <a:xfrm>
            <a:off x="2423592" y="908720"/>
            <a:ext cx="7416824" cy="5688632"/>
            <a:chOff x="3018237" y="1916906"/>
            <a:chExt cx="5413372" cy="3677841"/>
          </a:xfrm>
        </p:grpSpPr>
        <p:sp>
          <p:nvSpPr>
            <p:cNvPr id="4" name="Rectangle 5"/>
            <p:cNvSpPr>
              <a:spLocks noChangeArrowheads="1"/>
            </p:cNvSpPr>
            <p:nvPr/>
          </p:nvSpPr>
          <p:spPr bwMode="auto">
            <a:xfrm>
              <a:off x="3523060" y="1916906"/>
              <a:ext cx="2400300" cy="1157288"/>
            </a:xfrm>
            <a:prstGeom prst="rect">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lnSpc>
                  <a:spcPct val="100000"/>
                </a:lnSpc>
                <a:spcBef>
                  <a:spcPct val="0"/>
                </a:spcBef>
                <a:buClrTx/>
                <a:buSzTx/>
                <a:buFontTx/>
                <a:buNone/>
              </a:pPr>
              <a:r>
                <a:rPr lang="en-US" altLang="zh-CN" dirty="0">
                  <a:latin typeface="Times New Roman" pitchFamily="18" charset="0"/>
                </a:rPr>
                <a:t>Applications</a:t>
              </a:r>
            </a:p>
            <a:p>
              <a:pPr algn="ctr">
                <a:lnSpc>
                  <a:spcPct val="100000"/>
                </a:lnSpc>
                <a:spcBef>
                  <a:spcPct val="0"/>
                </a:spcBef>
                <a:buClrTx/>
                <a:buSzTx/>
                <a:buFontTx/>
                <a:buNone/>
              </a:pPr>
              <a:endParaRPr lang="en-US" altLang="zh-CN" dirty="0">
                <a:latin typeface="Times New Roman" pitchFamily="18" charset="0"/>
              </a:endParaRPr>
            </a:p>
            <a:p>
              <a:pPr algn="ctr">
                <a:lnSpc>
                  <a:spcPct val="100000"/>
                </a:lnSpc>
                <a:spcBef>
                  <a:spcPct val="0"/>
                </a:spcBef>
                <a:buClrTx/>
                <a:buSzTx/>
                <a:buFontTx/>
                <a:buNone/>
              </a:pPr>
              <a:endParaRPr lang="en-US" altLang="zh-CN" dirty="0">
                <a:latin typeface="Times New Roman" pitchFamily="18" charset="0"/>
              </a:endParaRPr>
            </a:p>
            <a:p>
              <a:pPr algn="ctr">
                <a:lnSpc>
                  <a:spcPct val="100000"/>
                </a:lnSpc>
                <a:spcBef>
                  <a:spcPct val="0"/>
                </a:spcBef>
                <a:buClrTx/>
                <a:buSzTx/>
                <a:buFontTx/>
                <a:buNone/>
              </a:pPr>
              <a:endParaRPr lang="zh-CN" altLang="en-US" dirty="0">
                <a:latin typeface="Times New Roman" pitchFamily="18" charset="0"/>
              </a:endParaRPr>
            </a:p>
          </p:txBody>
        </p:sp>
        <p:sp>
          <p:nvSpPr>
            <p:cNvPr id="5" name="Rectangle 6"/>
            <p:cNvSpPr>
              <a:spLocks noChangeArrowheads="1"/>
            </p:cNvSpPr>
            <p:nvPr/>
          </p:nvSpPr>
          <p:spPr bwMode="auto">
            <a:xfrm>
              <a:off x="4608910" y="2388394"/>
              <a:ext cx="1314450" cy="685800"/>
            </a:xfrm>
            <a:prstGeom prst="rect">
              <a:avLst/>
            </a:prstGeom>
            <a:solidFill>
              <a:srgbClr val="00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lnSpc>
                  <a:spcPct val="100000"/>
                </a:lnSpc>
                <a:spcBef>
                  <a:spcPct val="0"/>
                </a:spcBef>
                <a:buClrTx/>
                <a:buSzTx/>
                <a:buFontTx/>
                <a:buNone/>
              </a:pPr>
              <a:r>
                <a:rPr lang="en-US" altLang="zh-CN">
                  <a:latin typeface="Times New Roman" pitchFamily="18" charset="0"/>
                </a:rPr>
                <a:t>OS</a:t>
              </a:r>
            </a:p>
          </p:txBody>
        </p:sp>
        <p:sp>
          <p:nvSpPr>
            <p:cNvPr id="6" name="Rectangle 7"/>
            <p:cNvSpPr>
              <a:spLocks noChangeArrowheads="1"/>
            </p:cNvSpPr>
            <p:nvPr/>
          </p:nvSpPr>
          <p:spPr bwMode="auto">
            <a:xfrm>
              <a:off x="3694510" y="2731294"/>
              <a:ext cx="1371600" cy="3429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lnSpc>
                  <a:spcPct val="100000"/>
                </a:lnSpc>
                <a:spcBef>
                  <a:spcPct val="0"/>
                </a:spcBef>
                <a:buClrTx/>
                <a:buSzTx/>
                <a:buFontTx/>
                <a:buNone/>
              </a:pPr>
              <a:r>
                <a:rPr lang="en-US" altLang="zh-CN">
                  <a:latin typeface="Times New Roman" pitchFamily="18" charset="0"/>
                </a:rPr>
                <a:t>Compiler</a:t>
              </a:r>
            </a:p>
          </p:txBody>
        </p:sp>
        <p:sp>
          <p:nvSpPr>
            <p:cNvPr id="7" name="Rectangle 8"/>
            <p:cNvSpPr>
              <a:spLocks noChangeArrowheads="1"/>
            </p:cNvSpPr>
            <p:nvPr/>
          </p:nvSpPr>
          <p:spPr bwMode="auto">
            <a:xfrm>
              <a:off x="3018237" y="3105151"/>
              <a:ext cx="4049315" cy="409575"/>
            </a:xfrm>
            <a:prstGeom prst="rect">
              <a:avLst/>
            </a:prstGeom>
            <a:solidFill>
              <a:srgbClr val="00BE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lnSpc>
                  <a:spcPct val="100000"/>
                </a:lnSpc>
                <a:spcBef>
                  <a:spcPct val="0"/>
                </a:spcBef>
                <a:buClrTx/>
                <a:buSzTx/>
                <a:buFontTx/>
                <a:buNone/>
              </a:pPr>
              <a:r>
                <a:rPr lang="en-US" altLang="zh-CN" dirty="0">
                  <a:latin typeface="Times New Roman" pitchFamily="18" charset="0"/>
                </a:rPr>
                <a:t>Instruction Set Architecture </a:t>
              </a:r>
              <a:r>
                <a:rPr lang="zh-CN" altLang="en-US" dirty="0">
                  <a:latin typeface="Times New Roman" pitchFamily="18" charset="0"/>
                </a:rPr>
                <a:t>（</a:t>
              </a:r>
              <a:r>
                <a:rPr lang="en-US" altLang="zh-CN" dirty="0">
                  <a:solidFill>
                    <a:srgbClr val="FF0000"/>
                  </a:solidFill>
                  <a:latin typeface="Times New Roman" pitchFamily="18" charset="0"/>
                </a:rPr>
                <a:t>ISA</a:t>
              </a:r>
              <a:r>
                <a:rPr lang="zh-CN" altLang="en-US" dirty="0">
                  <a:latin typeface="Times New Roman" pitchFamily="18" charset="0"/>
                </a:rPr>
                <a:t>）</a:t>
              </a:r>
            </a:p>
          </p:txBody>
        </p:sp>
        <p:sp>
          <p:nvSpPr>
            <p:cNvPr id="8" name="Rectangle 9"/>
            <p:cNvSpPr>
              <a:spLocks noChangeArrowheads="1"/>
            </p:cNvSpPr>
            <p:nvPr/>
          </p:nvSpPr>
          <p:spPr bwMode="auto">
            <a:xfrm>
              <a:off x="3504010" y="3537347"/>
              <a:ext cx="1200150" cy="514350"/>
            </a:xfrm>
            <a:prstGeom prst="rect">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lnSpc>
                  <a:spcPct val="100000"/>
                </a:lnSpc>
                <a:spcBef>
                  <a:spcPct val="0"/>
                </a:spcBef>
                <a:buClrTx/>
                <a:buSzTx/>
                <a:buFontTx/>
                <a:buNone/>
              </a:pPr>
              <a:r>
                <a:rPr lang="en-US" altLang="zh-CN">
                  <a:latin typeface="Times New Roman" pitchFamily="18" charset="0"/>
                </a:rPr>
                <a:t>Instruction</a:t>
              </a:r>
            </a:p>
            <a:p>
              <a:pPr algn="ctr">
                <a:lnSpc>
                  <a:spcPct val="100000"/>
                </a:lnSpc>
                <a:spcBef>
                  <a:spcPct val="0"/>
                </a:spcBef>
                <a:buClrTx/>
                <a:buSzTx/>
                <a:buFontTx/>
                <a:buNone/>
              </a:pPr>
              <a:r>
                <a:rPr lang="en-US" altLang="zh-CN">
                  <a:latin typeface="Times New Roman" pitchFamily="18" charset="0"/>
                </a:rPr>
                <a:t>Processing</a:t>
              </a:r>
            </a:p>
          </p:txBody>
        </p:sp>
        <p:sp>
          <p:nvSpPr>
            <p:cNvPr id="9" name="Rectangle 10"/>
            <p:cNvSpPr>
              <a:spLocks noChangeArrowheads="1"/>
            </p:cNvSpPr>
            <p:nvPr/>
          </p:nvSpPr>
          <p:spPr bwMode="auto">
            <a:xfrm>
              <a:off x="4704162" y="3537347"/>
              <a:ext cx="1229915" cy="514350"/>
            </a:xfrm>
            <a:prstGeom prst="rect">
              <a:avLst/>
            </a:prstGeom>
            <a:solidFill>
              <a:srgbClr val="00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lnSpc>
                  <a:spcPct val="100000"/>
                </a:lnSpc>
                <a:spcBef>
                  <a:spcPct val="0"/>
                </a:spcBef>
                <a:buClrTx/>
                <a:buSzTx/>
                <a:buFontTx/>
                <a:buNone/>
              </a:pPr>
              <a:r>
                <a:rPr lang="en-US" altLang="zh-CN" dirty="0">
                  <a:latin typeface="Times New Roman" pitchFamily="18" charset="0"/>
                </a:rPr>
                <a:t>Input/</a:t>
              </a:r>
            </a:p>
            <a:p>
              <a:pPr algn="ctr">
                <a:lnSpc>
                  <a:spcPct val="100000"/>
                </a:lnSpc>
                <a:spcBef>
                  <a:spcPct val="0"/>
                </a:spcBef>
                <a:buClrTx/>
                <a:buSzTx/>
                <a:buFontTx/>
                <a:buNone/>
              </a:pPr>
              <a:r>
                <a:rPr lang="en-US" altLang="zh-CN" dirty="0">
                  <a:latin typeface="Times New Roman" pitchFamily="18" charset="0"/>
                </a:rPr>
                <a:t>Output</a:t>
              </a:r>
            </a:p>
          </p:txBody>
        </p:sp>
        <p:sp>
          <p:nvSpPr>
            <p:cNvPr id="11" name="Rectangle 12"/>
            <p:cNvSpPr>
              <a:spLocks noChangeArrowheads="1"/>
            </p:cNvSpPr>
            <p:nvPr/>
          </p:nvSpPr>
          <p:spPr bwMode="auto">
            <a:xfrm>
              <a:off x="3504012" y="4051697"/>
              <a:ext cx="2430065" cy="51435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lnSpc>
                  <a:spcPct val="100000"/>
                </a:lnSpc>
                <a:spcBef>
                  <a:spcPct val="0"/>
                </a:spcBef>
                <a:buClrTx/>
                <a:buSzTx/>
                <a:buFontTx/>
                <a:buNone/>
              </a:pPr>
              <a:r>
                <a:rPr lang="en-US" altLang="zh-CN">
                  <a:latin typeface="Times New Roman" pitchFamily="18" charset="0"/>
                </a:rPr>
                <a:t>Datapath &amp; Control</a:t>
              </a:r>
            </a:p>
          </p:txBody>
        </p:sp>
        <p:sp>
          <p:nvSpPr>
            <p:cNvPr id="12" name="Rectangle 13"/>
            <p:cNvSpPr>
              <a:spLocks noChangeArrowheads="1"/>
            </p:cNvSpPr>
            <p:nvPr/>
          </p:nvSpPr>
          <p:spPr bwMode="auto">
            <a:xfrm>
              <a:off x="3504012" y="4566047"/>
              <a:ext cx="2430065" cy="514350"/>
            </a:xfrm>
            <a:prstGeom prst="rect">
              <a:avLst/>
            </a:prstGeom>
            <a:solidFill>
              <a:srgbClr val="FF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lnSpc>
                  <a:spcPct val="100000"/>
                </a:lnSpc>
                <a:spcBef>
                  <a:spcPct val="0"/>
                </a:spcBef>
                <a:buClrTx/>
                <a:buSzTx/>
                <a:buFontTx/>
                <a:buNone/>
              </a:pPr>
              <a:r>
                <a:rPr lang="en-US" altLang="zh-CN">
                  <a:latin typeface="Times New Roman" pitchFamily="18" charset="0"/>
                </a:rPr>
                <a:t>Digital Design</a:t>
              </a:r>
            </a:p>
          </p:txBody>
        </p:sp>
        <p:sp>
          <p:nvSpPr>
            <p:cNvPr id="13" name="Rectangle 14"/>
            <p:cNvSpPr>
              <a:spLocks noChangeArrowheads="1"/>
            </p:cNvSpPr>
            <p:nvPr/>
          </p:nvSpPr>
          <p:spPr bwMode="auto">
            <a:xfrm>
              <a:off x="3504012" y="5080397"/>
              <a:ext cx="2430065" cy="514350"/>
            </a:xfrm>
            <a:prstGeom prst="rect">
              <a:avLst/>
            </a:prstGeom>
            <a:solidFill>
              <a:srgbClr val="535CA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lnSpc>
                  <a:spcPct val="100000"/>
                </a:lnSpc>
                <a:spcBef>
                  <a:spcPct val="0"/>
                </a:spcBef>
                <a:buClrTx/>
                <a:buSzTx/>
                <a:buFontTx/>
                <a:buNone/>
              </a:pPr>
              <a:r>
                <a:rPr lang="en-US" altLang="zh-CN" dirty="0">
                  <a:latin typeface="Times New Roman" pitchFamily="18" charset="0"/>
                </a:rPr>
                <a:t>Circuit Design</a:t>
              </a:r>
            </a:p>
          </p:txBody>
        </p:sp>
        <p:sp>
          <p:nvSpPr>
            <p:cNvPr id="14" name="Text Box 15"/>
            <p:cNvSpPr txBox="1">
              <a:spLocks noChangeArrowheads="1"/>
            </p:cNvSpPr>
            <p:nvPr/>
          </p:nvSpPr>
          <p:spPr bwMode="auto">
            <a:xfrm>
              <a:off x="6042422" y="2240759"/>
              <a:ext cx="2389187" cy="310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nSpc>
                  <a:spcPct val="100000"/>
                </a:lnSpc>
                <a:spcBef>
                  <a:spcPct val="0"/>
                </a:spcBef>
                <a:buClrTx/>
                <a:buSzTx/>
                <a:buFontTx/>
                <a:buNone/>
              </a:pPr>
              <a:r>
                <a:rPr lang="zh-CN" altLang="en-US" sz="2400" dirty="0">
                  <a:latin typeface="微软雅黑" panose="020B0503020204020204" pitchFamily="34" charset="-122"/>
                  <a:ea typeface="微软雅黑" panose="020B0503020204020204" pitchFamily="34" charset="-122"/>
                </a:rPr>
                <a:t>软件抽象层</a:t>
              </a:r>
              <a:endParaRPr lang="en-US" altLang="zh-CN" sz="2400" dirty="0">
                <a:latin typeface="微软雅黑" panose="020B0503020204020204" pitchFamily="34" charset="-122"/>
                <a:ea typeface="微软雅黑" panose="020B0503020204020204" pitchFamily="34" charset="-122"/>
              </a:endParaRPr>
            </a:p>
          </p:txBody>
        </p:sp>
      </p:grpSp>
      <p:sp>
        <p:nvSpPr>
          <p:cNvPr id="16" name="Text Box 15"/>
          <p:cNvSpPr txBox="1">
            <a:spLocks noChangeArrowheads="1"/>
          </p:cNvSpPr>
          <p:nvPr/>
        </p:nvSpPr>
        <p:spPr bwMode="auto">
          <a:xfrm>
            <a:off x="6744072" y="4220290"/>
            <a:ext cx="320984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nSpc>
                <a:spcPct val="100000"/>
              </a:lnSpc>
              <a:spcBef>
                <a:spcPct val="0"/>
              </a:spcBef>
              <a:buClrTx/>
              <a:buSzTx/>
              <a:buFontTx/>
              <a:buNone/>
            </a:pPr>
            <a:r>
              <a:rPr lang="zh-CN" altLang="en-US" sz="2400" dirty="0">
                <a:latin typeface="微软雅黑" panose="020B0503020204020204" pitchFamily="34" charset="-122"/>
                <a:ea typeface="微软雅黑" panose="020B0503020204020204" pitchFamily="34" charset="-122"/>
              </a:rPr>
              <a:t>硬件设计抽象层</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011564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0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1504" y="922665"/>
            <a:ext cx="9010923" cy="42748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8067" name="Rectangle 3"/>
          <p:cNvSpPr>
            <a:spLocks noGrp="1" noChangeArrowheads="1"/>
          </p:cNvSpPr>
          <p:nvPr>
            <p:ph type="title" idx="4294967295"/>
          </p:nvPr>
        </p:nvSpPr>
        <p:spPr>
          <a:xfrm>
            <a:off x="263352" y="260648"/>
            <a:ext cx="8369300" cy="414282"/>
          </a:xfrm>
          <a:noFill/>
        </p:spPr>
        <p:txBody>
          <a:bodyPr vert="horz" wrap="square" lIns="92075" tIns="46038" rIns="92075" bIns="46038" numCol="1" anchor="t" anchorCtr="0" compatLnSpc="1">
            <a:prstTxWarp prst="textNoShape">
              <a:avLst/>
            </a:prstTxWarp>
            <a:spAutoFit/>
          </a:bodyPr>
          <a:lstStyle/>
          <a:p>
            <a:r>
              <a:rPr lang="en-US" altLang="zh-CN" sz="2400" dirty="0">
                <a:solidFill>
                  <a:srgbClr val="FF3300"/>
                </a:solidFill>
                <a:latin typeface="微软雅黑" panose="020B0503020204020204" pitchFamily="34" charset="-122"/>
                <a:ea typeface="微软雅黑" panose="020B0503020204020204" pitchFamily="34" charset="-122"/>
              </a:rPr>
              <a:t>Hardware/Software  Interface</a:t>
            </a:r>
            <a:r>
              <a:rPr lang="zh-CN" altLang="en-US" sz="2400" dirty="0">
                <a:solidFill>
                  <a:srgbClr val="FF3300"/>
                </a:solidFill>
                <a:latin typeface="微软雅黑" panose="020B0503020204020204" pitchFamily="34" charset="-122"/>
                <a:ea typeface="微软雅黑" panose="020B0503020204020204" pitchFamily="34" charset="-122"/>
              </a:rPr>
              <a:t>（界面）</a:t>
            </a:r>
          </a:p>
        </p:txBody>
      </p:sp>
      <p:sp>
        <p:nvSpPr>
          <p:cNvPr id="88069" name="Rectangle 8"/>
          <p:cNvSpPr>
            <a:spLocks noChangeArrowheads="1"/>
          </p:cNvSpPr>
          <p:nvPr/>
        </p:nvSpPr>
        <p:spPr bwMode="auto">
          <a:xfrm>
            <a:off x="479376" y="5517232"/>
            <a:ext cx="1123324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30000"/>
              </a:spcBef>
              <a:buFontTx/>
              <a:buNone/>
            </a:pPr>
            <a:r>
              <a:rPr lang="en-US" altLang="zh-CN" dirty="0">
                <a:latin typeface="微软雅黑" panose="020B0503020204020204" pitchFamily="34" charset="-122"/>
                <a:ea typeface="微软雅黑" panose="020B0503020204020204" pitchFamily="34" charset="-122"/>
              </a:rPr>
              <a:t>ISA</a:t>
            </a:r>
            <a:r>
              <a:rPr lang="zh-CN" altLang="en-US" dirty="0">
                <a:latin typeface="微软雅黑" panose="020B0503020204020204" pitchFamily="34" charset="-122"/>
                <a:ea typeface="微软雅黑" panose="020B0503020204020204" pitchFamily="34" charset="-122"/>
              </a:rPr>
              <a:t>是</a:t>
            </a:r>
            <a:r>
              <a:rPr lang="zh-CN" altLang="en-US" dirty="0">
                <a:solidFill>
                  <a:srgbClr val="ED1611"/>
                </a:solidFill>
                <a:latin typeface="微软雅黑" panose="020B0503020204020204" pitchFamily="34" charset="-122"/>
                <a:ea typeface="微软雅黑" panose="020B0503020204020204" pitchFamily="34" charset="-122"/>
              </a:rPr>
              <a:t>软件和硬件的界面（</a:t>
            </a:r>
            <a:r>
              <a:rPr lang="en-US" altLang="zh-CN" dirty="0">
                <a:solidFill>
                  <a:srgbClr val="ED1611"/>
                </a:solidFill>
                <a:latin typeface="微软雅黑" panose="020B0503020204020204" pitchFamily="34" charset="-122"/>
                <a:ea typeface="微软雅黑" panose="020B0503020204020204" pitchFamily="34" charset="-122"/>
              </a:rPr>
              <a:t>Interface</a:t>
            </a:r>
            <a:r>
              <a:rPr lang="zh-CN" altLang="en-US" dirty="0">
                <a:solidFill>
                  <a:srgbClr val="ED1611"/>
                </a:solidFill>
                <a:latin typeface="微软雅黑" panose="020B0503020204020204" pitchFamily="34" charset="-122"/>
                <a:ea typeface="微软雅黑" panose="020B0503020204020204" pitchFamily="34" charset="-122"/>
              </a:rPr>
              <a:t>，接口），</a:t>
            </a:r>
            <a:r>
              <a:rPr lang="zh-CN" altLang="en-US" dirty="0">
                <a:latin typeface="微软雅黑" panose="020B0503020204020204" pitchFamily="34" charset="-122"/>
                <a:ea typeface="微软雅黑" panose="020B0503020204020204" pitchFamily="34" charset="-122"/>
              </a:rPr>
              <a:t>也是计算机组成（</a:t>
            </a:r>
            <a:r>
              <a:rPr lang="en-US" altLang="zh-CN" dirty="0">
                <a:latin typeface="微软雅黑" panose="020B0503020204020204" pitchFamily="34" charset="-122"/>
                <a:ea typeface="微软雅黑" panose="020B0503020204020204" pitchFamily="34" charset="-122"/>
              </a:rPr>
              <a:t>organization</a:t>
            </a:r>
            <a:r>
              <a:rPr lang="zh-CN" altLang="en-US" dirty="0">
                <a:latin typeface="微软雅黑" panose="020B0503020204020204" pitchFamily="34" charset="-122"/>
                <a:ea typeface="微软雅黑" panose="020B0503020204020204" pitchFamily="34" charset="-122"/>
              </a:rPr>
              <a:t>）的抽象</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接口，或者说一种计算机组成是某种</a:t>
            </a:r>
            <a:r>
              <a:rPr lang="en-US" altLang="zh-CN" dirty="0">
                <a:latin typeface="微软雅黑" panose="020B0503020204020204" pitchFamily="34" charset="-122"/>
                <a:ea typeface="微软雅黑" panose="020B0503020204020204" pitchFamily="34" charset="-122"/>
              </a:rPr>
              <a:t>ISA</a:t>
            </a:r>
            <a:r>
              <a:rPr lang="zh-CN" altLang="en-US" dirty="0">
                <a:latin typeface="微软雅黑" panose="020B0503020204020204" pitchFamily="34" charset="-122"/>
                <a:ea typeface="微软雅黑" panose="020B0503020204020204" pitchFamily="34" charset="-122"/>
              </a:rPr>
              <a:t>的一种实现。</a:t>
            </a:r>
          </a:p>
        </p:txBody>
      </p:sp>
    </p:spTree>
    <p:extLst>
      <p:ext uri="{BB962C8B-B14F-4D97-AF65-F5344CB8AC3E}">
        <p14:creationId xmlns:p14="http://schemas.microsoft.com/office/powerpoint/2010/main" val="3218715490"/>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a:xfrm>
            <a:off x="0" y="260648"/>
            <a:ext cx="8229600" cy="372603"/>
          </a:xfrm>
        </p:spPr>
        <p:txBody>
          <a:bodyPr/>
          <a:lstStyle/>
          <a:p>
            <a:r>
              <a:rPr lang="en-US" altLang="zh-CN" sz="2400" dirty="0">
                <a:latin typeface="微软雅黑" panose="020B0503020204020204" pitchFamily="34" charset="-122"/>
                <a:ea typeface="微软雅黑" panose="020B0503020204020204" pitchFamily="34" charset="-122"/>
              </a:rPr>
              <a:t>4</a:t>
            </a:r>
            <a:r>
              <a:rPr lang="zh-CN" altLang="en-US" sz="2400" dirty="0">
                <a:latin typeface="微软雅黑" panose="020B0503020204020204" pitchFamily="34" charset="-122"/>
                <a:ea typeface="微软雅黑" panose="020B0503020204020204" pitchFamily="34" charset="-122"/>
              </a:rPr>
              <a:t>代计算机编程语言</a:t>
            </a:r>
          </a:p>
        </p:txBody>
      </p:sp>
      <p:sp>
        <p:nvSpPr>
          <p:cNvPr id="576515" name="Rectangle 3"/>
          <p:cNvSpPr>
            <a:spLocks noGrp="1" noChangeArrowheads="1"/>
          </p:cNvSpPr>
          <p:nvPr>
            <p:ph type="body" idx="1"/>
          </p:nvPr>
        </p:nvSpPr>
        <p:spPr>
          <a:xfrm>
            <a:off x="263352" y="703771"/>
            <a:ext cx="9721080" cy="5600892"/>
          </a:xfrm>
        </p:spPr>
        <p:txBody>
          <a:bodyPr/>
          <a:lstStyle/>
          <a:p>
            <a:r>
              <a:rPr lang="zh-CN" altLang="en-US" sz="2400" dirty="0">
                <a:latin typeface="微软雅黑" panose="020B0503020204020204" pitchFamily="34" charset="-122"/>
                <a:ea typeface="微软雅黑" panose="020B0503020204020204" pitchFamily="34" charset="-122"/>
              </a:rPr>
              <a:t>机器语言</a:t>
            </a:r>
          </a:p>
          <a:p>
            <a:pPr lvl="1"/>
            <a:r>
              <a:rPr lang="zh-CN" altLang="en-US" sz="2000" dirty="0">
                <a:latin typeface="微软雅黑" panose="020B0503020204020204" pitchFamily="34" charset="-122"/>
                <a:ea typeface="微软雅黑" panose="020B0503020204020204" pitchFamily="34" charset="-122"/>
              </a:rPr>
              <a:t>机器语言称为第一代程序设计语言（</a:t>
            </a:r>
            <a:r>
              <a:rPr lang="en-US" altLang="zh-CN" sz="2000" dirty="0">
                <a:latin typeface="微软雅黑" panose="020B0503020204020204" pitchFamily="34" charset="-122"/>
                <a:ea typeface="微软雅黑" panose="020B0503020204020204" pitchFamily="34" charset="-122"/>
              </a:rPr>
              <a:t>First generation programming language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1GL </a:t>
            </a:r>
            <a:r>
              <a:rPr lang="zh-CN" altLang="en-US" sz="2000" dirty="0">
                <a:latin typeface="微软雅黑" panose="020B0503020204020204" pitchFamily="34" charset="-122"/>
                <a:ea typeface="微软雅黑" panose="020B0503020204020204" pitchFamily="34" charset="-122"/>
              </a:rPr>
              <a:t>）</a:t>
            </a:r>
          </a:p>
          <a:p>
            <a:r>
              <a:rPr lang="zh-CN" altLang="en-US" sz="2400" dirty="0">
                <a:latin typeface="微软雅黑" panose="020B0503020204020204" pitchFamily="34" charset="-122"/>
                <a:ea typeface="微软雅黑" panose="020B0503020204020204" pitchFamily="34" charset="-122"/>
              </a:rPr>
              <a:t>汇编语言</a:t>
            </a:r>
          </a:p>
          <a:p>
            <a:pPr lvl="1"/>
            <a:r>
              <a:rPr lang="zh-CN" altLang="en-US" sz="2000" dirty="0"/>
              <a:t>汇编语言称为第二代程序设计语言（</a:t>
            </a:r>
            <a:r>
              <a:rPr lang="en-US" altLang="zh-CN" sz="2000" dirty="0"/>
              <a:t>Second generation programming language </a:t>
            </a:r>
            <a:r>
              <a:rPr lang="zh-CN" altLang="en-US" sz="2000" dirty="0"/>
              <a:t>，</a:t>
            </a:r>
            <a:r>
              <a:rPr lang="en-US" altLang="zh-CN" sz="2000" dirty="0"/>
              <a:t>2GL </a:t>
            </a:r>
            <a:r>
              <a:rPr lang="zh-CN" altLang="en-US" sz="2000" dirty="0"/>
              <a:t>）</a:t>
            </a:r>
            <a:endParaRPr lang="en-US" altLang="zh-CN" sz="2000" dirty="0"/>
          </a:p>
          <a:p>
            <a:r>
              <a:rPr lang="zh-CN" altLang="en-US" sz="2400" dirty="0"/>
              <a:t>现代高级语言</a:t>
            </a:r>
          </a:p>
          <a:p>
            <a:pPr lvl="1"/>
            <a:r>
              <a:rPr lang="zh-CN" altLang="en-US" sz="2000" dirty="0"/>
              <a:t>第三代程序设计语言（</a:t>
            </a:r>
            <a:r>
              <a:rPr lang="en-US" altLang="zh-CN" sz="2000" dirty="0"/>
              <a:t>3GL</a:t>
            </a:r>
            <a:r>
              <a:rPr lang="zh-CN" altLang="en-US" sz="2000" dirty="0"/>
              <a:t>）为过程式语言，编码时需要描述实现过程，即“如何做”。如</a:t>
            </a:r>
            <a:r>
              <a:rPr lang="en-US" altLang="zh-CN" sz="2000" dirty="0"/>
              <a:t>C/C++, Java/JavaScript, Python, Rust, C#, </a:t>
            </a:r>
            <a:r>
              <a:rPr lang="en-US" altLang="zh-CN" sz="2000" dirty="0" err="1"/>
              <a:t>Lua</a:t>
            </a:r>
            <a:endParaRPr lang="zh-CN" altLang="en-US" sz="2000" dirty="0"/>
          </a:p>
          <a:p>
            <a:pPr lvl="1"/>
            <a:r>
              <a:rPr lang="zh-CN" altLang="en-US" sz="2000" dirty="0"/>
              <a:t> 第四代程序设计语言（</a:t>
            </a:r>
            <a:r>
              <a:rPr lang="en-US" altLang="zh-CN" sz="2000" dirty="0"/>
              <a:t>4GL</a:t>
            </a:r>
            <a:r>
              <a:rPr lang="zh-CN" altLang="en-US" sz="2000" dirty="0"/>
              <a:t>）</a:t>
            </a:r>
            <a:r>
              <a:rPr lang="en-US" altLang="zh-CN" sz="2000" dirty="0"/>
              <a:t> </a:t>
            </a:r>
            <a:r>
              <a:rPr lang="zh-CN" altLang="en-US" sz="2000" dirty="0"/>
              <a:t>为非过程化语言，编码时只需说明“做什么”，不需要描述具体的算法实现细节，即模型驱动编程（低代码、零代码编程），如</a:t>
            </a:r>
            <a:r>
              <a:rPr lang="en-US" altLang="zh-CN" sz="2000" dirty="0"/>
              <a:t>Simulink</a:t>
            </a:r>
            <a:r>
              <a:rPr lang="zh-CN" altLang="en-US" sz="2000" dirty="0"/>
              <a:t>，</a:t>
            </a:r>
            <a:r>
              <a:rPr lang="en-US" altLang="zh-CN" sz="2000" dirty="0"/>
              <a:t>SCADE</a:t>
            </a:r>
            <a:r>
              <a:rPr lang="zh-CN" altLang="en-US" sz="2000" dirty="0"/>
              <a:t>等</a:t>
            </a:r>
          </a:p>
          <a:p>
            <a:pPr>
              <a:buFontTx/>
              <a:buNone/>
            </a:pPr>
            <a:endParaRPr lang="zh-CN" altLang="en-US" sz="2000" dirty="0">
              <a:solidFill>
                <a:srgbClr val="CC3300"/>
              </a:solidFill>
              <a:latin typeface="微软雅黑" panose="020B0503020204020204" pitchFamily="34" charset="-122"/>
              <a:ea typeface="微软雅黑" panose="020B0503020204020204" pitchFamily="34" charset="-122"/>
            </a:endParaRPr>
          </a:p>
          <a:p>
            <a:pPr>
              <a:buFontTx/>
              <a:buNone/>
            </a:pPr>
            <a:endParaRPr lang="zh-CN" altLang="en-US" dirty="0">
              <a:latin typeface="微软雅黑" panose="020B0503020204020204" pitchFamily="34" charset="-122"/>
              <a:ea typeface="微软雅黑" panose="020B0503020204020204" pitchFamily="34" charset="-122"/>
            </a:endParaRPr>
          </a:p>
        </p:txBody>
      </p:sp>
      <p:grpSp>
        <p:nvGrpSpPr>
          <p:cNvPr id="576520" name="Group 8"/>
          <p:cNvGrpSpPr>
            <a:grpSpLocks/>
          </p:cNvGrpSpPr>
          <p:nvPr/>
        </p:nvGrpSpPr>
        <p:grpSpPr bwMode="auto">
          <a:xfrm>
            <a:off x="9480376" y="908720"/>
            <a:ext cx="2430463" cy="2303462"/>
            <a:chOff x="4014" y="2273"/>
            <a:chExt cx="1531" cy="1451"/>
          </a:xfrm>
        </p:grpSpPr>
        <p:sp>
          <p:nvSpPr>
            <p:cNvPr id="83974" name="Text Box 9"/>
            <p:cNvSpPr txBox="1">
              <a:spLocks noChangeArrowheads="1"/>
            </p:cNvSpPr>
            <p:nvPr/>
          </p:nvSpPr>
          <p:spPr bwMode="auto">
            <a:xfrm>
              <a:off x="4038" y="2577"/>
              <a:ext cx="1507" cy="260"/>
            </a:xfrm>
            <a:prstGeom prst="rect">
              <a:avLst/>
            </a:prstGeom>
            <a:solidFill>
              <a:srgbClr val="CC99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100">
                  <a:ea typeface="微软雅黑" panose="020B0503020204020204" pitchFamily="34" charset="-122"/>
                </a:rPr>
                <a:t>        汇编程序</a:t>
              </a:r>
            </a:p>
          </p:txBody>
        </p:sp>
        <p:sp>
          <p:nvSpPr>
            <p:cNvPr id="83975" name="Text Box 10"/>
            <p:cNvSpPr txBox="1">
              <a:spLocks noChangeArrowheads="1"/>
            </p:cNvSpPr>
            <p:nvPr/>
          </p:nvSpPr>
          <p:spPr bwMode="auto">
            <a:xfrm>
              <a:off x="4027" y="2874"/>
              <a:ext cx="1507" cy="260"/>
            </a:xfrm>
            <a:prstGeom prst="rect">
              <a:avLst/>
            </a:prstGeom>
            <a:solidFill>
              <a:srgbClr val="99CC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50000"/>
                </a:spcBef>
                <a:buFontTx/>
                <a:buNone/>
              </a:pPr>
              <a:r>
                <a:rPr lang="zh-CN" altLang="en-US" sz="2100">
                  <a:ea typeface="微软雅黑" panose="020B0503020204020204" pitchFamily="34" charset="-122"/>
                </a:rPr>
                <a:t>操作系统</a:t>
              </a:r>
            </a:p>
          </p:txBody>
        </p:sp>
        <p:sp>
          <p:nvSpPr>
            <p:cNvPr id="83976" name="Text Box 11"/>
            <p:cNvSpPr txBox="1">
              <a:spLocks noChangeArrowheads="1"/>
            </p:cNvSpPr>
            <p:nvPr/>
          </p:nvSpPr>
          <p:spPr bwMode="auto">
            <a:xfrm>
              <a:off x="4023" y="3169"/>
              <a:ext cx="1507" cy="260"/>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50000"/>
                </a:spcBef>
                <a:buFontTx/>
                <a:buNone/>
              </a:pPr>
              <a:r>
                <a:rPr lang="zh-CN" altLang="en-US" sz="2100">
                  <a:ea typeface="微软雅黑" panose="020B0503020204020204" pitchFamily="34" charset="-122"/>
                </a:rPr>
                <a:t>指令集体系结构</a:t>
              </a:r>
            </a:p>
          </p:txBody>
        </p:sp>
        <p:sp>
          <p:nvSpPr>
            <p:cNvPr id="83977" name="Text Box 12"/>
            <p:cNvSpPr txBox="1">
              <a:spLocks noChangeArrowheads="1"/>
            </p:cNvSpPr>
            <p:nvPr/>
          </p:nvSpPr>
          <p:spPr bwMode="auto">
            <a:xfrm>
              <a:off x="4014" y="3464"/>
              <a:ext cx="1507" cy="260"/>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50000"/>
                </a:spcBef>
                <a:buFontTx/>
                <a:buNone/>
              </a:pPr>
              <a:r>
                <a:rPr lang="zh-CN" altLang="en-US" sz="2100">
                  <a:ea typeface="微软雅黑" panose="020B0503020204020204" pitchFamily="34" charset="-122"/>
                </a:rPr>
                <a:t>计算机硬件</a:t>
              </a:r>
            </a:p>
          </p:txBody>
        </p:sp>
        <p:sp>
          <p:nvSpPr>
            <p:cNvPr id="83978" name="Text Box 13"/>
            <p:cNvSpPr txBox="1">
              <a:spLocks noChangeArrowheads="1"/>
            </p:cNvSpPr>
            <p:nvPr/>
          </p:nvSpPr>
          <p:spPr bwMode="auto">
            <a:xfrm>
              <a:off x="4038" y="2273"/>
              <a:ext cx="1507" cy="260"/>
            </a:xfrm>
            <a:prstGeom prst="rect">
              <a:avLst/>
            </a:prstGeom>
            <a:solidFill>
              <a:srgbClr val="FF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50000"/>
                </a:spcBef>
                <a:buFontTx/>
                <a:buNone/>
              </a:pPr>
              <a:r>
                <a:rPr lang="zh-CN" altLang="en-US" sz="2100" dirty="0">
                  <a:ea typeface="微软雅黑" panose="020B0503020204020204" pitchFamily="34" charset="-122"/>
                </a:rPr>
                <a:t>应用程序</a:t>
              </a:r>
            </a:p>
          </p:txBody>
        </p:sp>
      </p:grpSp>
      <p:sp>
        <p:nvSpPr>
          <p:cNvPr id="14" name="Text Box 10"/>
          <p:cNvSpPr txBox="1">
            <a:spLocks noChangeArrowheads="1"/>
          </p:cNvSpPr>
          <p:nvPr/>
        </p:nvSpPr>
        <p:spPr bwMode="auto">
          <a:xfrm>
            <a:off x="623392" y="5937148"/>
            <a:ext cx="11711160" cy="5724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30000"/>
              </a:lnSpc>
              <a:spcBef>
                <a:spcPct val="50000"/>
              </a:spcBef>
              <a:buFontTx/>
              <a:buNone/>
            </a:pPr>
            <a:r>
              <a:rPr lang="zh-CN" altLang="en-US" dirty="0">
                <a:solidFill>
                  <a:schemeClr val="accent1"/>
                </a:solidFill>
                <a:ea typeface="微软雅黑" panose="020B0503020204020204" pitchFamily="34" charset="-122"/>
              </a:rPr>
              <a:t>语言的发展是一个不断</a:t>
            </a:r>
            <a:r>
              <a:rPr lang="zh-CN" altLang="en-US" dirty="0">
                <a:solidFill>
                  <a:schemeClr val="accent1"/>
                </a:solidFill>
                <a:latin typeface="微软雅黑" panose="020B0503020204020204" pitchFamily="34" charset="-122"/>
                <a:ea typeface="微软雅黑" panose="020B0503020204020204" pitchFamily="34" charset="-122"/>
              </a:rPr>
              <a:t>“</a:t>
            </a:r>
            <a:r>
              <a:rPr lang="zh-CN" altLang="en-US" dirty="0">
                <a:solidFill>
                  <a:schemeClr val="accent1"/>
                </a:solidFill>
                <a:ea typeface="微软雅黑" panose="020B0503020204020204" pitchFamily="34" charset="-122"/>
              </a:rPr>
              <a:t>抽象</a:t>
            </a:r>
            <a:r>
              <a:rPr lang="zh-CN" altLang="en-US" dirty="0">
                <a:solidFill>
                  <a:schemeClr val="accent1"/>
                </a:solidFill>
                <a:latin typeface="微软雅黑" panose="020B0503020204020204" pitchFamily="34" charset="-122"/>
                <a:ea typeface="微软雅黑" panose="020B0503020204020204" pitchFamily="34" charset="-122"/>
              </a:rPr>
              <a:t>”</a:t>
            </a:r>
            <a:r>
              <a:rPr lang="zh-CN" altLang="en-US" dirty="0">
                <a:solidFill>
                  <a:schemeClr val="accent1"/>
                </a:solidFill>
                <a:ea typeface="微软雅黑" panose="020B0503020204020204" pitchFamily="34" charset="-122"/>
              </a:rPr>
              <a:t>的过程，相应的计算机系统也不断有新的层次出现</a:t>
            </a:r>
          </a:p>
        </p:txBody>
      </p:sp>
    </p:spTree>
    <p:extLst>
      <p:ext uri="{BB962C8B-B14F-4D97-AF65-F5344CB8AC3E}">
        <p14:creationId xmlns:p14="http://schemas.microsoft.com/office/powerpoint/2010/main" val="30874043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76515">
                                            <p:txEl>
                                              <p:pRg st="0" end="0"/>
                                            </p:txEl>
                                          </p:spTgt>
                                        </p:tgtEl>
                                        <p:attrNameLst>
                                          <p:attrName>style.visibility</p:attrName>
                                        </p:attrNameLst>
                                      </p:cBhvr>
                                      <p:to>
                                        <p:strVal val="visible"/>
                                      </p:to>
                                    </p:set>
                                    <p:animEffect transition="in" filter="blinds(horizontal)">
                                      <p:cBhvr>
                                        <p:cTn id="7" dur="500"/>
                                        <p:tgtEl>
                                          <p:spTgt spid="576515">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76515">
                                            <p:txEl>
                                              <p:pRg st="1" end="1"/>
                                            </p:txEl>
                                          </p:spTgt>
                                        </p:tgtEl>
                                        <p:attrNameLst>
                                          <p:attrName>style.visibility</p:attrName>
                                        </p:attrNameLst>
                                      </p:cBhvr>
                                      <p:to>
                                        <p:strVal val="visible"/>
                                      </p:to>
                                    </p:set>
                                    <p:animEffect transition="in" filter="blinds(horizontal)">
                                      <p:cBhvr>
                                        <p:cTn id="10" dur="500"/>
                                        <p:tgtEl>
                                          <p:spTgt spid="576515">
                                            <p:txEl>
                                              <p:pRg st="1" end="1"/>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nodeType="clickEffect">
                                  <p:stCondLst>
                                    <p:cond delay="0"/>
                                  </p:stCondLst>
                                  <p:childTnLst>
                                    <p:set>
                                      <p:cBhvr>
                                        <p:cTn id="14" dur="1" fill="hold">
                                          <p:stCondLst>
                                            <p:cond delay="0"/>
                                          </p:stCondLst>
                                        </p:cTn>
                                        <p:tgtEl>
                                          <p:spTgt spid="576515">
                                            <p:txEl>
                                              <p:pRg st="2" end="2"/>
                                            </p:txEl>
                                          </p:spTgt>
                                        </p:tgtEl>
                                        <p:attrNameLst>
                                          <p:attrName>style.visibility</p:attrName>
                                        </p:attrNameLst>
                                      </p:cBhvr>
                                      <p:to>
                                        <p:strVal val="visible"/>
                                      </p:to>
                                    </p:set>
                                    <p:animEffect transition="in" filter="blinds(horizontal)">
                                      <p:cBhvr>
                                        <p:cTn id="15" dur="500"/>
                                        <p:tgtEl>
                                          <p:spTgt spid="576515">
                                            <p:txEl>
                                              <p:pRg st="2" end="2"/>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576515">
                                            <p:txEl>
                                              <p:pRg st="3" end="3"/>
                                            </p:txEl>
                                          </p:spTgt>
                                        </p:tgtEl>
                                        <p:attrNameLst>
                                          <p:attrName>style.visibility</p:attrName>
                                        </p:attrNameLst>
                                      </p:cBhvr>
                                      <p:to>
                                        <p:strVal val="visible"/>
                                      </p:to>
                                    </p:set>
                                    <p:animEffect transition="in" filter="blinds(horizontal)">
                                      <p:cBhvr>
                                        <p:cTn id="18" dur="500"/>
                                        <p:tgtEl>
                                          <p:spTgt spid="576515">
                                            <p:txEl>
                                              <p:pRg st="3" end="3"/>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576515">
                                            <p:txEl>
                                              <p:pRg st="4" end="4"/>
                                            </p:txEl>
                                          </p:spTgt>
                                        </p:tgtEl>
                                        <p:attrNameLst>
                                          <p:attrName>style.visibility</p:attrName>
                                        </p:attrNameLst>
                                      </p:cBhvr>
                                      <p:to>
                                        <p:strVal val="visible"/>
                                      </p:to>
                                    </p:set>
                                    <p:animEffect transition="in" filter="blinds(horizontal)">
                                      <p:cBhvr>
                                        <p:cTn id="21" dur="500"/>
                                        <p:tgtEl>
                                          <p:spTgt spid="576515">
                                            <p:txEl>
                                              <p:pRg st="4" end="4"/>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576515">
                                            <p:txEl>
                                              <p:pRg st="5" end="5"/>
                                            </p:txEl>
                                          </p:spTgt>
                                        </p:tgtEl>
                                        <p:attrNameLst>
                                          <p:attrName>style.visibility</p:attrName>
                                        </p:attrNameLst>
                                      </p:cBhvr>
                                      <p:to>
                                        <p:strVal val="visible"/>
                                      </p:to>
                                    </p:set>
                                    <p:animEffect transition="in" filter="blinds(horizontal)">
                                      <p:cBhvr>
                                        <p:cTn id="24" dur="500"/>
                                        <p:tgtEl>
                                          <p:spTgt spid="576515">
                                            <p:txEl>
                                              <p:pRg st="5" end="5"/>
                                            </p:txEl>
                                          </p:spTgt>
                                        </p:tgtEl>
                                      </p:cBhvr>
                                    </p:animEffect>
                                  </p:childTnLst>
                                </p:cTn>
                              </p:par>
                              <p:par>
                                <p:cTn id="25" presetID="3" presetClass="entr" presetSubtype="10" fill="hold" nodeType="withEffect">
                                  <p:stCondLst>
                                    <p:cond delay="0"/>
                                  </p:stCondLst>
                                  <p:childTnLst>
                                    <p:set>
                                      <p:cBhvr>
                                        <p:cTn id="26" dur="1" fill="hold">
                                          <p:stCondLst>
                                            <p:cond delay="0"/>
                                          </p:stCondLst>
                                        </p:cTn>
                                        <p:tgtEl>
                                          <p:spTgt spid="576515">
                                            <p:txEl>
                                              <p:pRg st="6" end="6"/>
                                            </p:txEl>
                                          </p:spTgt>
                                        </p:tgtEl>
                                        <p:attrNameLst>
                                          <p:attrName>style.visibility</p:attrName>
                                        </p:attrNameLst>
                                      </p:cBhvr>
                                      <p:to>
                                        <p:strVal val="visible"/>
                                      </p:to>
                                    </p:set>
                                    <p:animEffect transition="in" filter="blinds(horizontal)">
                                      <p:cBhvr>
                                        <p:cTn id="27" dur="500"/>
                                        <p:tgtEl>
                                          <p:spTgt spid="576515">
                                            <p:txEl>
                                              <p:pRg st="6" end="6"/>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576520"/>
                                        </p:tgtEl>
                                        <p:attrNameLst>
                                          <p:attrName>style.visibility</p:attrName>
                                        </p:attrNameLst>
                                      </p:cBhvr>
                                      <p:to>
                                        <p:strVal val="visible"/>
                                      </p:to>
                                    </p:set>
                                    <p:animEffect transition="in" filter="blinds(horizontal)">
                                      <p:cBhvr>
                                        <p:cTn id="32" dur="500"/>
                                        <p:tgtEl>
                                          <p:spTgt spid="576520"/>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linds(horizontal)">
                                      <p:cBhvr>
                                        <p:cTn id="3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title"/>
          </p:nvPr>
        </p:nvSpPr>
        <p:spPr>
          <a:xfrm>
            <a:off x="202829" y="213748"/>
            <a:ext cx="8229600" cy="372603"/>
          </a:xfrm>
        </p:spPr>
        <p:txBody>
          <a:bodyPr/>
          <a:lstStyle/>
          <a:p>
            <a:r>
              <a:rPr lang="zh-CN" altLang="en-US" sz="2400" dirty="0">
                <a:latin typeface="微软雅黑" panose="020B0503020204020204" pitchFamily="34" charset="-122"/>
                <a:ea typeface="微软雅黑" panose="020B0503020204020204" pitchFamily="34" charset="-122"/>
              </a:rPr>
              <a:t>计算机系统核心层之间的关联</a:t>
            </a:r>
          </a:p>
        </p:txBody>
      </p:sp>
      <p:sp>
        <p:nvSpPr>
          <p:cNvPr id="91154" name="矩形 4"/>
          <p:cNvSpPr>
            <a:spLocks noChangeArrowheads="1"/>
          </p:cNvSpPr>
          <p:nvPr/>
        </p:nvSpPr>
        <p:spPr bwMode="auto">
          <a:xfrm>
            <a:off x="6168008" y="774700"/>
            <a:ext cx="5760640" cy="3600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sz="2000" dirty="0">
                <a:solidFill>
                  <a:srgbClr val="0000FF"/>
                </a:solidFill>
                <a:latin typeface="微软雅黑" panose="020B0503020204020204" pitchFamily="34" charset="-122"/>
                <a:ea typeface="微软雅黑" panose="020B0503020204020204" pitchFamily="34" charset="-122"/>
              </a:rPr>
              <a:t>执行结果不符合程序开发者预期举例：</a:t>
            </a:r>
            <a:endParaRPr lang="en-US" altLang="zh-CN" sz="2000" dirty="0">
              <a:solidFill>
                <a:srgbClr val="0000FF"/>
              </a:solidFill>
              <a:latin typeface="微软雅黑" panose="020B0503020204020204" pitchFamily="34" charset="-122"/>
              <a:ea typeface="微软雅黑" panose="020B0503020204020204" pitchFamily="34" charset="-122"/>
            </a:endParaRPr>
          </a:p>
          <a:p>
            <a:pPr>
              <a:lnSpc>
                <a:spcPct val="100000"/>
              </a:lnSpc>
              <a:spcBef>
                <a:spcPct val="0"/>
              </a:spcBef>
              <a:buFontTx/>
              <a:buNone/>
            </a:pPr>
            <a:r>
              <a:rPr lang="en-US" altLang="zh-CN" sz="2000" dirty="0">
                <a:latin typeface="微软雅黑" panose="020B0503020204020204" pitchFamily="34" charset="-122"/>
                <a:ea typeface="微软雅黑" panose="020B0503020204020204" pitchFamily="34" charset="-122"/>
              </a:rPr>
              <a:t>C90</a:t>
            </a:r>
            <a:r>
              <a:rPr lang="zh-CN" altLang="en-US" sz="2000" dirty="0">
                <a:latin typeface="微软雅黑" panose="020B0503020204020204" pitchFamily="34" charset="-122"/>
                <a:ea typeface="微软雅黑" panose="020B0503020204020204" pitchFamily="34" charset="-122"/>
              </a:rPr>
              <a:t>中，</a:t>
            </a:r>
            <a:r>
              <a:rPr lang="en-US" altLang="zh-CN" sz="2000" dirty="0">
                <a:latin typeface="微软雅黑" panose="020B0503020204020204" pitchFamily="34" charset="-122"/>
                <a:ea typeface="微软雅黑" panose="020B0503020204020204" pitchFamily="34" charset="-122"/>
              </a:rPr>
              <a:t>-2147483648 &lt; 2147483647</a:t>
            </a:r>
            <a:r>
              <a:rPr lang="zh-CN" altLang="en-US" sz="2000" dirty="0">
                <a:latin typeface="微软雅黑" panose="020B0503020204020204" pitchFamily="34" charset="-122"/>
                <a:ea typeface="微软雅黑" panose="020B0503020204020204" pitchFamily="34" charset="-122"/>
              </a:rPr>
              <a:t> </a:t>
            </a:r>
            <a:r>
              <a:rPr lang="zh-CN" altLang="en-US" sz="2000" dirty="0">
                <a:solidFill>
                  <a:srgbClr val="FF0000"/>
                </a:solidFill>
                <a:latin typeface="微软雅黑" panose="020B0503020204020204" pitchFamily="34" charset="-122"/>
                <a:ea typeface="微软雅黑" panose="020B0503020204020204" pitchFamily="34" charset="-122"/>
              </a:rPr>
              <a:t>结果为</a:t>
            </a:r>
            <a:r>
              <a:rPr lang="en-US" altLang="zh-CN" sz="2000" dirty="0" err="1">
                <a:solidFill>
                  <a:srgbClr val="FF0000"/>
                </a:solidFill>
                <a:latin typeface="微软雅黑" panose="020B0503020204020204" pitchFamily="34" charset="-122"/>
                <a:ea typeface="微软雅黑" panose="020B0503020204020204" pitchFamily="34" charset="-122"/>
              </a:rPr>
              <a:t>flase</a:t>
            </a:r>
            <a:endParaRPr lang="en-US" altLang="zh-CN" sz="2000" dirty="0">
              <a:solidFill>
                <a:srgbClr val="FF0000"/>
              </a:solidFill>
              <a:latin typeface="微软雅黑" panose="020B0503020204020204" pitchFamily="34" charset="-122"/>
              <a:ea typeface="微软雅黑" panose="020B0503020204020204" pitchFamily="34" charset="-122"/>
            </a:endParaRPr>
          </a:p>
          <a:p>
            <a:pPr>
              <a:lnSpc>
                <a:spcPct val="100000"/>
              </a:lnSpc>
              <a:spcBef>
                <a:spcPct val="0"/>
              </a:spcBef>
              <a:buFontTx/>
              <a:buNone/>
            </a:pPr>
            <a:r>
              <a:rPr lang="en-US" altLang="zh-CN" sz="2000" dirty="0" err="1">
                <a:latin typeface="微软雅黑" panose="020B0503020204020204" pitchFamily="34" charset="-122"/>
                <a:ea typeface="微软雅黑" panose="020B0503020204020204" pitchFamily="34" charset="-122"/>
              </a:rPr>
              <a:t>int</a:t>
            </a:r>
            <a:r>
              <a:rPr lang="en-US" altLang="zh-CN" sz="2000" dirty="0">
                <a:latin typeface="微软雅黑" panose="020B0503020204020204" pitchFamily="34" charset="-122"/>
                <a:ea typeface="微软雅黑" panose="020B0503020204020204" pitchFamily="34" charset="-122"/>
              </a:rPr>
              <a:t> x=1234</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a:lnSpc>
                <a:spcPct val="100000"/>
              </a:lnSpc>
              <a:spcBef>
                <a:spcPct val="0"/>
              </a:spcBef>
              <a:buFontTx/>
              <a:buNone/>
            </a:pPr>
            <a:r>
              <a:rPr lang="en-US" altLang="zh-CN" sz="2000" dirty="0" err="1">
                <a:latin typeface="微软雅黑" panose="020B0503020204020204" pitchFamily="34" charset="-122"/>
                <a:ea typeface="微软雅黑" panose="020B0503020204020204" pitchFamily="34" charset="-122"/>
              </a:rPr>
              <a:t>printf</a:t>
            </a:r>
            <a:r>
              <a:rPr lang="en-US" altLang="zh-CN"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lf”,x</a:t>
            </a:r>
            <a:r>
              <a:rPr lang="en-US" altLang="zh-CN" sz="2000" dirty="0">
                <a:latin typeface="微软雅黑" panose="020B0503020204020204" pitchFamily="34" charset="-122"/>
                <a:ea typeface="微软雅黑" panose="020B0503020204020204" pitchFamily="34" charset="-122"/>
              </a:rPr>
              <a:t>);</a:t>
            </a:r>
          </a:p>
          <a:p>
            <a:pPr>
              <a:lnSpc>
                <a:spcPct val="100000"/>
              </a:lnSpc>
              <a:spcBef>
                <a:spcPct val="0"/>
              </a:spcBef>
              <a:buFontTx/>
              <a:buNone/>
            </a:pPr>
            <a:r>
              <a:rPr lang="zh-CN" altLang="en-US" sz="2000" dirty="0">
                <a:solidFill>
                  <a:srgbClr val="FF0000"/>
                </a:solidFill>
                <a:latin typeface="微软雅黑" panose="020B0503020204020204" pitchFamily="34" charset="-122"/>
                <a:ea typeface="微软雅黑" panose="020B0503020204020204" pitchFamily="34" charset="-122"/>
              </a:rPr>
              <a:t>不同平台结果不同，相同平台每次结果不同</a:t>
            </a:r>
            <a:endParaRPr lang="en-US" altLang="zh-CN" sz="2000" dirty="0">
              <a:solidFill>
                <a:srgbClr val="FF0000"/>
              </a:solidFill>
              <a:latin typeface="微软雅黑" panose="020B0503020204020204" pitchFamily="34" charset="-122"/>
              <a:ea typeface="微软雅黑" panose="020B0503020204020204" pitchFamily="34" charset="-122"/>
            </a:endParaRPr>
          </a:p>
          <a:p>
            <a:pPr>
              <a:lnSpc>
                <a:spcPct val="100000"/>
              </a:lnSpc>
              <a:spcBef>
                <a:spcPct val="0"/>
              </a:spcBef>
              <a:buFontTx/>
              <a:buNone/>
            </a:pPr>
            <a:r>
              <a:rPr lang="en-US" altLang="zh-CN" sz="800" dirty="0">
                <a:latin typeface="微软雅黑" panose="020B0503020204020204" pitchFamily="34" charset="-122"/>
                <a:ea typeface="微软雅黑" panose="020B0503020204020204" pitchFamily="34" charset="-122"/>
              </a:rPr>
              <a:t>     </a:t>
            </a:r>
          </a:p>
          <a:p>
            <a:pPr>
              <a:lnSpc>
                <a:spcPct val="100000"/>
              </a:lnSpc>
              <a:spcBef>
                <a:spcPct val="0"/>
              </a:spcBef>
              <a:buFontTx/>
              <a:buNone/>
            </a:pPr>
            <a:r>
              <a:rPr lang="zh-CN" altLang="en-US" sz="2000" dirty="0">
                <a:solidFill>
                  <a:srgbClr val="0000FF"/>
                </a:solidFill>
                <a:latin typeface="微软雅黑" panose="020B0503020204020204" pitchFamily="34" charset="-122"/>
                <a:ea typeface="微软雅黑" panose="020B0503020204020204" pitchFamily="34" charset="-122"/>
              </a:rPr>
              <a:t>结果不符合预期的原因通常有两种：</a:t>
            </a:r>
            <a:endParaRPr lang="en-US" altLang="zh-CN" sz="2000" dirty="0">
              <a:solidFill>
                <a:srgbClr val="0000FF"/>
              </a:solidFill>
              <a:latin typeface="微软雅黑" panose="020B0503020204020204" pitchFamily="34" charset="-122"/>
              <a:ea typeface="微软雅黑" panose="020B0503020204020204" pitchFamily="34" charset="-122"/>
            </a:endParaRPr>
          </a:p>
          <a:p>
            <a:pPr>
              <a:lnSpc>
                <a:spcPct val="100000"/>
              </a:lnSpc>
              <a:spcBef>
                <a:spcPct val="0"/>
              </a:spcBef>
              <a:buFontTx/>
              <a:buNone/>
            </a:pP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）程序员不了解语言规范；</a:t>
            </a:r>
            <a:endParaRPr lang="en-US" altLang="zh-CN" sz="2000" dirty="0">
              <a:latin typeface="微软雅黑" panose="020B0503020204020204" pitchFamily="34" charset="-122"/>
              <a:ea typeface="微软雅黑" panose="020B0503020204020204" pitchFamily="34" charset="-122"/>
            </a:endParaRPr>
          </a:p>
          <a:p>
            <a:pPr>
              <a:lnSpc>
                <a:spcPct val="100000"/>
              </a:lnSpc>
              <a:spcBef>
                <a:spcPct val="0"/>
              </a:spcBef>
              <a:buFontTx/>
              <a:buNone/>
            </a:pP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）程序含有</a:t>
            </a:r>
            <a:r>
              <a:rPr lang="zh-CN" altLang="en-US" sz="2000" dirty="0">
                <a:solidFill>
                  <a:srgbClr val="FF0000"/>
                </a:solidFill>
                <a:latin typeface="微软雅黑" panose="020B0503020204020204" pitchFamily="34" charset="-122"/>
                <a:ea typeface="微软雅黑" panose="020B0503020204020204" pitchFamily="34" charset="-122"/>
              </a:rPr>
              <a:t>未定义行为（</a:t>
            </a:r>
            <a:r>
              <a:rPr lang="en-US" altLang="zh-CN" sz="2000" dirty="0">
                <a:solidFill>
                  <a:srgbClr val="FF0000"/>
                </a:solidFill>
                <a:latin typeface="微软雅黑" panose="020B0503020204020204" pitchFamily="34" charset="-122"/>
                <a:ea typeface="微软雅黑" panose="020B0503020204020204" pitchFamily="34" charset="-122"/>
              </a:rPr>
              <a:t>undefined  behavior</a:t>
            </a:r>
            <a:r>
              <a:rPr lang="zh-CN" altLang="en-US" sz="2000" dirty="0">
                <a:solidFill>
                  <a:srgbClr val="FF0000"/>
                </a:solidFill>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或</a:t>
            </a:r>
            <a:r>
              <a:rPr lang="zh-CN" altLang="en-US" sz="2000" dirty="0">
                <a:solidFill>
                  <a:srgbClr val="FF0000"/>
                </a:solidFill>
                <a:latin typeface="微软雅黑" panose="020B0503020204020204" pitchFamily="34" charset="-122"/>
                <a:ea typeface="微软雅黑" panose="020B0503020204020204" pitchFamily="34" charset="-122"/>
              </a:rPr>
              <a:t>未确定行为（</a:t>
            </a:r>
            <a:r>
              <a:rPr lang="en-US" altLang="zh-CN" sz="2000" dirty="0">
                <a:solidFill>
                  <a:srgbClr val="FF0000"/>
                </a:solidFill>
                <a:latin typeface="微软雅黑" panose="020B0503020204020204" pitchFamily="34" charset="-122"/>
                <a:ea typeface="微软雅黑" panose="020B0503020204020204" pitchFamily="34" charset="-122"/>
              </a:rPr>
              <a:t>unspecified behavior</a:t>
            </a:r>
            <a:r>
              <a:rPr lang="zh-CN" altLang="en-US" sz="2000" dirty="0">
                <a:solidFill>
                  <a:srgbClr val="FF0000"/>
                </a:solidFill>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的语句</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不同编译器解释不一样</a:t>
            </a: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p:txBody>
      </p:sp>
      <p:grpSp>
        <p:nvGrpSpPr>
          <p:cNvPr id="22" name="组合 21"/>
          <p:cNvGrpSpPr>
            <a:grpSpLocks/>
          </p:cNvGrpSpPr>
          <p:nvPr/>
        </p:nvGrpSpPr>
        <p:grpSpPr bwMode="auto">
          <a:xfrm>
            <a:off x="8517706" y="1763714"/>
            <a:ext cx="1682750" cy="503237"/>
            <a:chOff x="6224408" y="1763815"/>
            <a:chExt cx="1683623" cy="503788"/>
          </a:xfrm>
        </p:grpSpPr>
        <p:sp>
          <p:nvSpPr>
            <p:cNvPr id="91159" name="矩形 1"/>
            <p:cNvSpPr>
              <a:spLocks noChangeArrowheads="1"/>
            </p:cNvSpPr>
            <p:nvPr/>
          </p:nvSpPr>
          <p:spPr bwMode="auto">
            <a:xfrm flipH="1">
              <a:off x="6462210" y="1829121"/>
              <a:ext cx="144582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sz="1800">
                  <a:solidFill>
                    <a:srgbClr val="009242"/>
                  </a:solidFill>
                  <a:latin typeface="微软雅黑" panose="020B0503020204020204" pitchFamily="34" charset="-122"/>
                  <a:ea typeface="微软雅黑" panose="020B0503020204020204" pitchFamily="34" charset="-122"/>
                </a:rPr>
                <a:t>未定义行为</a:t>
              </a:r>
              <a:endParaRPr lang="zh-CN" altLang="en-US" sz="1800" b="0">
                <a:solidFill>
                  <a:srgbClr val="009242"/>
                </a:solidFill>
              </a:endParaRPr>
            </a:p>
          </p:txBody>
        </p:sp>
        <p:sp>
          <p:nvSpPr>
            <p:cNvPr id="20" name="右大括号 19"/>
            <p:cNvSpPr/>
            <p:nvPr/>
          </p:nvSpPr>
          <p:spPr>
            <a:xfrm>
              <a:off x="6224408" y="1763815"/>
              <a:ext cx="238249" cy="503788"/>
            </a:xfrm>
            <a:prstGeom prst="rightBrace">
              <a:avLst>
                <a:gd name="adj1" fmla="val 19251"/>
                <a:gd name="adj2" fmla="val 50000"/>
              </a:avLst>
            </a:prstGeom>
            <a:ln w="31750">
              <a:solidFill>
                <a:srgbClr val="009242"/>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grpSp>
      <p:sp>
        <p:nvSpPr>
          <p:cNvPr id="7" name="矩形 6"/>
          <p:cNvSpPr>
            <a:spLocks noChangeArrowheads="1"/>
          </p:cNvSpPr>
          <p:nvPr/>
        </p:nvSpPr>
        <p:spPr bwMode="auto">
          <a:xfrm>
            <a:off x="6200776" y="4467225"/>
            <a:ext cx="5727872"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en-US" altLang="zh-CN" sz="2000" dirty="0">
                <a:latin typeface="微软雅黑" panose="020B0503020204020204" pitchFamily="34" charset="-122"/>
                <a:ea typeface="微软雅黑" panose="020B0503020204020204" pitchFamily="34" charset="-122"/>
              </a:rPr>
              <a:t>ABI</a:t>
            </a:r>
            <a:r>
              <a:rPr lang="zh-CN" altLang="en-US" sz="2000" dirty="0">
                <a:latin typeface="微软雅黑" panose="020B0503020204020204" pitchFamily="34" charset="-122"/>
                <a:ea typeface="微软雅黑" panose="020B0503020204020204" pitchFamily="34" charset="-122"/>
              </a:rPr>
              <a:t>是为运行在</a:t>
            </a:r>
            <a:r>
              <a:rPr lang="zh-CN" altLang="en-US" sz="2000" dirty="0">
                <a:solidFill>
                  <a:srgbClr val="0000FF"/>
                </a:solidFill>
                <a:latin typeface="微软雅黑" panose="020B0503020204020204" pitchFamily="34" charset="-122"/>
                <a:ea typeface="微软雅黑" panose="020B0503020204020204" pitchFamily="34" charset="-122"/>
              </a:rPr>
              <a:t>特定</a:t>
            </a:r>
            <a:r>
              <a:rPr lang="en-US" altLang="zh-CN" sz="2000" dirty="0">
                <a:solidFill>
                  <a:srgbClr val="0000FF"/>
                </a:solidFill>
                <a:latin typeface="微软雅黑" panose="020B0503020204020204" pitchFamily="34" charset="-122"/>
                <a:ea typeface="微软雅黑" panose="020B0503020204020204" pitchFamily="34" charset="-122"/>
              </a:rPr>
              <a:t>ISA</a:t>
            </a:r>
            <a:r>
              <a:rPr lang="zh-CN" altLang="en-US" sz="2000" dirty="0">
                <a:solidFill>
                  <a:srgbClr val="0000FF"/>
                </a:solidFill>
                <a:latin typeface="微软雅黑" panose="020B0503020204020204" pitchFamily="34" charset="-122"/>
                <a:ea typeface="微软雅黑" panose="020B0503020204020204" pitchFamily="34" charset="-122"/>
              </a:rPr>
              <a:t>及特定操作系统之上</a:t>
            </a:r>
            <a:r>
              <a:rPr lang="zh-CN" altLang="en-US" sz="2000" dirty="0">
                <a:latin typeface="微软雅黑" panose="020B0503020204020204" pitchFamily="34" charset="-122"/>
                <a:ea typeface="微软雅黑" panose="020B0503020204020204" pitchFamily="34" charset="-122"/>
              </a:rPr>
              <a:t>的应用程序中所遵循的一种</a:t>
            </a:r>
            <a:r>
              <a:rPr lang="zh-CN" altLang="en-US" sz="2000" dirty="0">
                <a:solidFill>
                  <a:srgbClr val="FF0000"/>
                </a:solidFill>
                <a:latin typeface="微软雅黑" panose="020B0503020204020204" pitchFamily="34" charset="-122"/>
                <a:ea typeface="微软雅黑" panose="020B0503020204020204" pitchFamily="34" charset="-122"/>
              </a:rPr>
              <a:t>机器级目标代码层接口，</a:t>
            </a:r>
            <a:endParaRPr lang="en-US" altLang="zh-CN" sz="2000" dirty="0">
              <a:solidFill>
                <a:srgbClr val="FF0000"/>
              </a:solidFill>
              <a:latin typeface="微软雅黑" panose="020B0503020204020204" pitchFamily="34" charset="-122"/>
              <a:ea typeface="微软雅黑" panose="020B0503020204020204" pitchFamily="34" charset="-122"/>
            </a:endParaRPr>
          </a:p>
          <a:p>
            <a:pPr>
              <a:lnSpc>
                <a:spcPct val="100000"/>
              </a:lnSpc>
              <a:spcBef>
                <a:spcPct val="0"/>
              </a:spcBef>
              <a:buFontTx/>
              <a:buNone/>
            </a:pPr>
            <a:r>
              <a:rPr lang="zh-CN" altLang="en-US" sz="2000" dirty="0">
                <a:latin typeface="微软雅黑" panose="020B0503020204020204" pitchFamily="34" charset="-122"/>
                <a:ea typeface="微软雅黑" panose="020B0503020204020204" pitchFamily="34" charset="-122"/>
              </a:rPr>
              <a:t>描述了</a:t>
            </a:r>
            <a:r>
              <a:rPr lang="zh-CN" altLang="en-US" sz="2000" dirty="0">
                <a:solidFill>
                  <a:srgbClr val="0000FF"/>
                </a:solidFill>
                <a:latin typeface="微软雅黑" panose="020B0503020204020204" pitchFamily="34" charset="-122"/>
                <a:ea typeface="微软雅黑" panose="020B0503020204020204" pitchFamily="34" charset="-122"/>
              </a:rPr>
              <a:t>应用程序和操作系统之间</a:t>
            </a:r>
            <a:r>
              <a:rPr lang="zh-CN" altLang="en-US" sz="2000" dirty="0">
                <a:latin typeface="微软雅黑" panose="020B0503020204020204" pitchFamily="34" charset="-122"/>
                <a:ea typeface="微软雅黑" panose="020B0503020204020204" pitchFamily="34" charset="-122"/>
              </a:rPr>
              <a:t>、</a:t>
            </a:r>
            <a:r>
              <a:rPr lang="zh-CN" altLang="en-US" sz="2000" dirty="0">
                <a:solidFill>
                  <a:srgbClr val="C00000"/>
                </a:solidFill>
                <a:latin typeface="微软雅黑" panose="020B0503020204020204" pitchFamily="34" charset="-122"/>
                <a:ea typeface="微软雅黑" panose="020B0503020204020204" pitchFamily="34" charset="-122"/>
              </a:rPr>
              <a:t>应用程序和所调用的库之间</a:t>
            </a:r>
            <a:r>
              <a:rPr lang="zh-CN" altLang="en-US" sz="2000" dirty="0">
                <a:latin typeface="微软雅黑" panose="020B0503020204020204" pitchFamily="34" charset="-122"/>
                <a:ea typeface="微软雅黑" panose="020B0503020204020204" pitchFamily="34" charset="-122"/>
              </a:rPr>
              <a:t>、</a:t>
            </a:r>
            <a:r>
              <a:rPr lang="zh-CN" altLang="en-US" sz="2000" dirty="0">
                <a:solidFill>
                  <a:srgbClr val="009242"/>
                </a:solidFill>
                <a:latin typeface="微软雅黑" panose="020B0503020204020204" pitchFamily="34" charset="-122"/>
                <a:ea typeface="微软雅黑" panose="020B0503020204020204" pitchFamily="34" charset="-122"/>
              </a:rPr>
              <a:t>不同组成部分（如过程或函数）之间</a:t>
            </a:r>
            <a:r>
              <a:rPr lang="zh-CN" altLang="en-US" sz="2000" dirty="0">
                <a:latin typeface="微软雅黑" panose="020B0503020204020204" pitchFamily="34" charset="-122"/>
                <a:ea typeface="微软雅黑" panose="020B0503020204020204" pitchFamily="34" charset="-122"/>
              </a:rPr>
              <a:t>在较低层次上的机器级代码接口。</a:t>
            </a:r>
          </a:p>
        </p:txBody>
      </p:sp>
      <p:sp>
        <p:nvSpPr>
          <p:cNvPr id="28" name="Rectangle 3"/>
          <p:cNvSpPr txBox="1">
            <a:spLocks noChangeArrowheads="1"/>
          </p:cNvSpPr>
          <p:nvPr/>
        </p:nvSpPr>
        <p:spPr bwMode="auto">
          <a:xfrm>
            <a:off x="4414838" y="2440458"/>
            <a:ext cx="787400" cy="649152"/>
          </a:xfrm>
          <a:prstGeom prst="rect">
            <a:avLst/>
          </a:prstGeom>
          <a:noFill/>
          <a:ln w="12700">
            <a:noFill/>
            <a:miter lim="800000"/>
            <a:headEnd/>
            <a:tailEnd/>
          </a:ln>
        </p:spPr>
        <p:txBody>
          <a:bodyPr vert="horz" wrap="square" lIns="63500" tIns="25400" rIns="63500" bIns="25400" numCol="1" anchor="t" anchorCtr="0" compatLnSpc="1">
            <a:prstTxWarp prst="textNoShape">
              <a:avLst/>
            </a:prstTxWarp>
            <a:spAutoFit/>
          </a:bodyPr>
          <a:lstStyle>
            <a:lvl1pPr marL="213122" indent="-213122" algn="l" rtl="0" eaLnBrk="1" fontAlgn="base" hangingPunct="1">
              <a:lnSpc>
                <a:spcPct val="125000"/>
              </a:lnSpc>
              <a:spcBef>
                <a:spcPts val="0"/>
              </a:spcBef>
              <a:spcAft>
                <a:spcPct val="0"/>
              </a:spcAft>
              <a:buClr>
                <a:srgbClr val="FF0000"/>
              </a:buClr>
              <a:buSzPct val="100000"/>
              <a:buFont typeface="Wingdings" pitchFamily="2" charset="2"/>
              <a:buChar char="v"/>
              <a:defRPr sz="1650" b="1">
                <a:solidFill>
                  <a:schemeClr val="tx1"/>
                </a:solidFill>
                <a:latin typeface="微软雅黑" panose="020B0503020204020204" pitchFamily="34" charset="-122"/>
                <a:ea typeface="微软雅黑" panose="020B0503020204020204" pitchFamily="34" charset="-122"/>
                <a:cs typeface="+mn-cs"/>
              </a:defRPr>
            </a:lvl1pPr>
            <a:lvl2pPr marL="501254" indent="-145256" algn="l" rtl="0" eaLnBrk="1" fontAlgn="base" hangingPunct="1">
              <a:lnSpc>
                <a:spcPct val="125000"/>
              </a:lnSpc>
              <a:spcBef>
                <a:spcPts val="0"/>
              </a:spcBef>
              <a:spcAft>
                <a:spcPct val="0"/>
              </a:spcAft>
              <a:buClr>
                <a:srgbClr val="001ADC"/>
              </a:buClr>
              <a:buSzPct val="100000"/>
              <a:buFont typeface="Wingdings" pitchFamily="2" charset="2"/>
              <a:buChar char="Ø"/>
              <a:defRPr sz="1500" b="1">
                <a:solidFill>
                  <a:schemeClr val="tx1"/>
                </a:solidFill>
                <a:latin typeface="微软雅黑" panose="020B0503020204020204" pitchFamily="34" charset="-122"/>
                <a:ea typeface="微软雅黑" panose="020B0503020204020204" pitchFamily="34" charset="-122"/>
              </a:defRPr>
            </a:lvl2pPr>
            <a:lvl3pPr marL="788194" indent="-144066" algn="l" rtl="0" eaLnBrk="1" fontAlgn="base" hangingPunct="1">
              <a:lnSpc>
                <a:spcPct val="125000"/>
              </a:lnSpc>
              <a:spcBef>
                <a:spcPts val="0"/>
              </a:spcBef>
              <a:spcAft>
                <a:spcPct val="0"/>
              </a:spcAft>
              <a:buClr>
                <a:srgbClr val="05AD01"/>
              </a:buClr>
              <a:buSzPct val="100000"/>
              <a:buFont typeface="Wingdings" pitchFamily="2" charset="2"/>
              <a:buChar char="§"/>
              <a:defRPr b="1">
                <a:solidFill>
                  <a:schemeClr val="tx1"/>
                </a:solidFill>
                <a:latin typeface="微软雅黑" panose="020B0503020204020204" pitchFamily="34" charset="-122"/>
                <a:ea typeface="微软雅黑" panose="020B0503020204020204" pitchFamily="34" charset="-122"/>
              </a:defRPr>
            </a:lvl3pPr>
            <a:lvl4pPr marL="1476375" indent="-257175" algn="l" rtl="0" eaLnBrk="1" fontAlgn="base" hangingPunct="1">
              <a:lnSpc>
                <a:spcPct val="125000"/>
              </a:lnSpc>
              <a:spcBef>
                <a:spcPts val="0"/>
              </a:spcBef>
              <a:spcAft>
                <a:spcPct val="0"/>
              </a:spcAft>
              <a:buChar char="–"/>
              <a:defRPr sz="1350">
                <a:solidFill>
                  <a:schemeClr val="tx1"/>
                </a:solidFill>
                <a:latin typeface="微软雅黑" panose="020B0503020204020204" pitchFamily="34" charset="-122"/>
                <a:ea typeface="微软雅黑" panose="020B0503020204020204" pitchFamily="34" charset="-122"/>
              </a:defRPr>
            </a:lvl4pPr>
            <a:lvl5pPr marL="1876425" indent="-257175" algn="l" rtl="0" eaLnBrk="1" fontAlgn="base" hangingPunct="1">
              <a:lnSpc>
                <a:spcPct val="125000"/>
              </a:lnSpc>
              <a:spcBef>
                <a:spcPts val="0"/>
              </a:spcBef>
              <a:spcAft>
                <a:spcPct val="0"/>
              </a:spcAft>
              <a:buChar char="»"/>
              <a:defRPr sz="1350">
                <a:solidFill>
                  <a:schemeClr val="tx1"/>
                </a:solidFill>
                <a:latin typeface="微软雅黑" panose="020B0503020204020204" pitchFamily="34" charset="-122"/>
                <a:ea typeface="微软雅黑" panose="020B0503020204020204" pitchFamily="34" charset="-122"/>
              </a:defRPr>
            </a:lvl5pPr>
            <a:lvl6pPr marL="2219325" indent="-257175" algn="l" rtl="0" eaLnBrk="1" fontAlgn="base" hangingPunct="1">
              <a:spcBef>
                <a:spcPct val="20000"/>
              </a:spcBef>
              <a:spcAft>
                <a:spcPct val="0"/>
              </a:spcAft>
              <a:buChar char="»"/>
              <a:defRPr sz="1500">
                <a:solidFill>
                  <a:schemeClr val="tx1"/>
                </a:solidFill>
                <a:latin typeface="Times New Roman" pitchFamily="18" charset="0"/>
              </a:defRPr>
            </a:lvl6pPr>
            <a:lvl7pPr marL="2562225" indent="-257175" algn="l" rtl="0" eaLnBrk="1" fontAlgn="base" hangingPunct="1">
              <a:spcBef>
                <a:spcPct val="20000"/>
              </a:spcBef>
              <a:spcAft>
                <a:spcPct val="0"/>
              </a:spcAft>
              <a:buChar char="»"/>
              <a:defRPr sz="1500">
                <a:solidFill>
                  <a:schemeClr val="tx1"/>
                </a:solidFill>
                <a:latin typeface="Times New Roman" pitchFamily="18" charset="0"/>
              </a:defRPr>
            </a:lvl7pPr>
            <a:lvl8pPr marL="2905125" indent="-257175" algn="l" rtl="0" eaLnBrk="1" fontAlgn="base" hangingPunct="1">
              <a:spcBef>
                <a:spcPct val="20000"/>
              </a:spcBef>
              <a:spcAft>
                <a:spcPct val="0"/>
              </a:spcAft>
              <a:buChar char="»"/>
              <a:defRPr sz="1500">
                <a:solidFill>
                  <a:schemeClr val="tx1"/>
                </a:solidFill>
                <a:latin typeface="Times New Roman" pitchFamily="18" charset="0"/>
              </a:defRPr>
            </a:lvl8pPr>
            <a:lvl9pPr marL="3248025" indent="-257175" algn="l" rtl="0" eaLnBrk="1" fontAlgn="base" hangingPunct="1">
              <a:spcBef>
                <a:spcPct val="20000"/>
              </a:spcBef>
              <a:spcAft>
                <a:spcPct val="0"/>
              </a:spcAft>
              <a:buChar char="»"/>
              <a:defRPr sz="1500">
                <a:solidFill>
                  <a:schemeClr val="tx1"/>
                </a:solidFill>
                <a:latin typeface="Times New Roman" pitchFamily="18" charset="0"/>
              </a:defRPr>
            </a:lvl9pPr>
          </a:lstStyle>
          <a:p>
            <a:pPr marL="0" indent="0">
              <a:lnSpc>
                <a:spcPct val="105000"/>
              </a:lnSpc>
              <a:buFont typeface="Wingdings" pitchFamily="2" charset="2"/>
              <a:buNone/>
            </a:pPr>
            <a:r>
              <a:rPr lang="zh-CN" altLang="en-US" sz="2200" kern="0">
                <a:solidFill>
                  <a:schemeClr val="accent6"/>
                </a:solidFill>
              </a:rPr>
              <a:t>前端</a:t>
            </a:r>
            <a:endParaRPr lang="en-US" altLang="zh-CN" sz="2200" kern="0">
              <a:solidFill>
                <a:schemeClr val="accent6"/>
              </a:solidFill>
            </a:endParaRPr>
          </a:p>
          <a:p>
            <a:pPr lvl="1">
              <a:lnSpc>
                <a:spcPct val="105000"/>
              </a:lnSpc>
              <a:buFontTx/>
              <a:buNone/>
            </a:pPr>
            <a:endParaRPr lang="zh-CN" altLang="en-US" kern="0" dirty="0"/>
          </a:p>
        </p:txBody>
      </p:sp>
      <p:sp>
        <p:nvSpPr>
          <p:cNvPr id="29" name="Text Box 5"/>
          <p:cNvSpPr txBox="1">
            <a:spLocks noChangeArrowheads="1"/>
          </p:cNvSpPr>
          <p:nvPr/>
        </p:nvSpPr>
        <p:spPr bwMode="auto">
          <a:xfrm>
            <a:off x="2071689" y="1484784"/>
            <a:ext cx="1728787" cy="396875"/>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ea typeface="微软雅黑" panose="020B0503020204020204" pitchFamily="34" charset="-122"/>
              </a:rPr>
              <a:t>高级语言程序</a:t>
            </a:r>
          </a:p>
        </p:txBody>
      </p:sp>
      <p:cxnSp>
        <p:nvCxnSpPr>
          <p:cNvPr id="30" name="直接箭头连接符 29"/>
          <p:cNvCxnSpPr>
            <a:cxnSpLocks/>
          </p:cNvCxnSpPr>
          <p:nvPr/>
        </p:nvCxnSpPr>
        <p:spPr>
          <a:xfrm flipH="1">
            <a:off x="2911475" y="1884834"/>
            <a:ext cx="0" cy="3651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 Box 5"/>
          <p:cNvSpPr txBox="1">
            <a:spLocks noChangeArrowheads="1"/>
          </p:cNvSpPr>
          <p:nvPr/>
        </p:nvSpPr>
        <p:spPr bwMode="auto">
          <a:xfrm>
            <a:off x="1595439" y="2159471"/>
            <a:ext cx="2835275" cy="40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solidFill>
                  <a:srgbClr val="0000FF"/>
                </a:solidFill>
                <a:ea typeface="微软雅黑" panose="020B0503020204020204" pitchFamily="34" charset="-122"/>
              </a:rPr>
              <a:t>词法、语法及语义分析</a:t>
            </a:r>
          </a:p>
        </p:txBody>
      </p:sp>
      <p:sp>
        <p:nvSpPr>
          <p:cNvPr id="32" name="Text Box 5"/>
          <p:cNvSpPr txBox="1">
            <a:spLocks noChangeArrowheads="1"/>
          </p:cNvSpPr>
          <p:nvPr/>
        </p:nvSpPr>
        <p:spPr bwMode="auto">
          <a:xfrm>
            <a:off x="2090739" y="2564284"/>
            <a:ext cx="17938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solidFill>
                  <a:srgbClr val="0000FF"/>
                </a:solidFill>
                <a:ea typeface="微软雅黑" panose="020B0503020204020204" pitchFamily="34" charset="-122"/>
              </a:rPr>
              <a:t>中间代码生成</a:t>
            </a:r>
          </a:p>
        </p:txBody>
      </p:sp>
      <p:sp>
        <p:nvSpPr>
          <p:cNvPr id="33" name="Text Box 5"/>
          <p:cNvSpPr txBox="1">
            <a:spLocks noChangeArrowheads="1"/>
          </p:cNvSpPr>
          <p:nvPr/>
        </p:nvSpPr>
        <p:spPr bwMode="auto">
          <a:xfrm>
            <a:off x="2249488" y="3329459"/>
            <a:ext cx="1325562" cy="396875"/>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ea typeface="微软雅黑" panose="020B0503020204020204" pitchFamily="34" charset="-122"/>
              </a:rPr>
              <a:t>中间代码</a:t>
            </a:r>
          </a:p>
        </p:txBody>
      </p:sp>
      <p:sp>
        <p:nvSpPr>
          <p:cNvPr id="34" name="Text Box 5"/>
          <p:cNvSpPr txBox="1">
            <a:spLocks noChangeArrowheads="1"/>
          </p:cNvSpPr>
          <p:nvPr/>
        </p:nvSpPr>
        <p:spPr bwMode="auto">
          <a:xfrm>
            <a:off x="1684338" y="4050183"/>
            <a:ext cx="2520950" cy="40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solidFill>
                  <a:srgbClr val="0000FF"/>
                </a:solidFill>
                <a:ea typeface="微软雅黑" panose="020B0503020204020204" pitchFamily="34" charset="-122"/>
              </a:rPr>
              <a:t>目标代码生成及优化</a:t>
            </a:r>
          </a:p>
        </p:txBody>
      </p:sp>
      <p:sp>
        <p:nvSpPr>
          <p:cNvPr id="35" name="Text Box 5"/>
          <p:cNvSpPr txBox="1">
            <a:spLocks noChangeArrowheads="1"/>
          </p:cNvSpPr>
          <p:nvPr/>
        </p:nvSpPr>
        <p:spPr bwMode="auto">
          <a:xfrm>
            <a:off x="2249488" y="4769322"/>
            <a:ext cx="1325562" cy="396875"/>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ea typeface="微软雅黑" panose="020B0503020204020204" pitchFamily="34" charset="-122"/>
              </a:rPr>
              <a:t>目标代码</a:t>
            </a:r>
          </a:p>
        </p:txBody>
      </p:sp>
      <p:sp>
        <p:nvSpPr>
          <p:cNvPr id="36" name="右大括号 35"/>
          <p:cNvSpPr/>
          <p:nvPr/>
        </p:nvSpPr>
        <p:spPr>
          <a:xfrm>
            <a:off x="4102101" y="1814984"/>
            <a:ext cx="373063" cy="1704975"/>
          </a:xfrm>
          <a:prstGeom prst="rightBrace">
            <a:avLst/>
          </a:prstGeom>
          <a:ln w="3175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grpSp>
        <p:nvGrpSpPr>
          <p:cNvPr id="37" name="组合 4"/>
          <p:cNvGrpSpPr>
            <a:grpSpLocks/>
          </p:cNvGrpSpPr>
          <p:nvPr/>
        </p:nvGrpSpPr>
        <p:grpSpPr bwMode="auto">
          <a:xfrm>
            <a:off x="3903664" y="3780308"/>
            <a:ext cx="1298575" cy="1385888"/>
            <a:chOff x="2474913" y="3429000"/>
            <a:chExt cx="1298575" cy="1439863"/>
          </a:xfrm>
        </p:grpSpPr>
        <p:sp>
          <p:nvSpPr>
            <p:cNvPr id="38" name="Rectangle 3"/>
            <p:cNvSpPr txBox="1">
              <a:spLocks noChangeArrowheads="1"/>
            </p:cNvSpPr>
            <p:nvPr/>
          </p:nvSpPr>
          <p:spPr bwMode="auto">
            <a:xfrm>
              <a:off x="2895600" y="3923798"/>
              <a:ext cx="877888" cy="450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a:lstStyle>
            <a:p>
              <a:pPr marL="0" indent="0">
                <a:lnSpc>
                  <a:spcPct val="105000"/>
                </a:lnSpc>
                <a:buNone/>
                <a:defRPr/>
              </a:pPr>
              <a:r>
                <a:rPr lang="zh-CN" altLang="en-US" sz="2200" kern="0" dirty="0">
                  <a:solidFill>
                    <a:schemeClr val="accent6"/>
                  </a:solidFill>
                  <a:latin typeface="微软雅黑" panose="020B0503020204020204" pitchFamily="34" charset="-122"/>
                  <a:ea typeface="微软雅黑" panose="020B0503020204020204" pitchFamily="34" charset="-122"/>
                </a:rPr>
                <a:t>后端</a:t>
              </a:r>
              <a:endParaRPr lang="en-US" altLang="zh-CN" sz="2200" kern="0" dirty="0">
                <a:solidFill>
                  <a:schemeClr val="accent6"/>
                </a:solidFill>
                <a:latin typeface="微软雅黑" panose="020B0503020204020204" pitchFamily="34" charset="-122"/>
                <a:ea typeface="微软雅黑" panose="020B0503020204020204" pitchFamily="34" charset="-122"/>
              </a:endParaRPr>
            </a:p>
            <a:p>
              <a:pPr lvl="1">
                <a:lnSpc>
                  <a:spcPct val="105000"/>
                </a:lnSpc>
                <a:buFontTx/>
                <a:buNone/>
                <a:defRPr/>
              </a:pPr>
              <a:endParaRPr lang="zh-CN" altLang="en-US" kern="0" dirty="0">
                <a:latin typeface="微软雅黑" panose="020B0503020204020204" pitchFamily="34" charset="-122"/>
                <a:ea typeface="微软雅黑" panose="020B0503020204020204" pitchFamily="34" charset="-122"/>
              </a:endParaRPr>
            </a:p>
          </p:txBody>
        </p:sp>
        <p:sp>
          <p:nvSpPr>
            <p:cNvPr id="39" name="右大括号 38"/>
            <p:cNvSpPr/>
            <p:nvPr/>
          </p:nvSpPr>
          <p:spPr>
            <a:xfrm>
              <a:off x="2474913" y="3429000"/>
              <a:ext cx="431800" cy="1439863"/>
            </a:xfrm>
            <a:prstGeom prst="rightBrace">
              <a:avLst/>
            </a:prstGeom>
            <a:ln w="3175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grpSp>
      <p:cxnSp>
        <p:nvCxnSpPr>
          <p:cNvPr id="40" name="直接箭头连接符 39"/>
          <p:cNvCxnSpPr>
            <a:cxnSpLocks/>
          </p:cNvCxnSpPr>
          <p:nvPr/>
        </p:nvCxnSpPr>
        <p:spPr>
          <a:xfrm flipH="1">
            <a:off x="2900363" y="2924647"/>
            <a:ext cx="0" cy="3651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cxnSpLocks/>
          </p:cNvCxnSpPr>
          <p:nvPr/>
        </p:nvCxnSpPr>
        <p:spPr>
          <a:xfrm flipH="1">
            <a:off x="2900363" y="3734272"/>
            <a:ext cx="0" cy="3651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a:cxnSpLocks/>
          </p:cNvCxnSpPr>
          <p:nvPr/>
        </p:nvCxnSpPr>
        <p:spPr>
          <a:xfrm flipH="1">
            <a:off x="2900363" y="4408959"/>
            <a:ext cx="0" cy="3651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Text Box 5"/>
          <p:cNvSpPr txBox="1">
            <a:spLocks noChangeArrowheads="1"/>
          </p:cNvSpPr>
          <p:nvPr/>
        </p:nvSpPr>
        <p:spPr bwMode="auto">
          <a:xfrm>
            <a:off x="1508125" y="5596408"/>
            <a:ext cx="3771900" cy="40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dirty="0">
                <a:solidFill>
                  <a:srgbClr val="0000FF"/>
                </a:solidFill>
                <a:ea typeface="微软雅黑" panose="020B0503020204020204" pitchFamily="34" charset="-122"/>
              </a:rPr>
              <a:t>运行平台：</a:t>
            </a:r>
            <a:r>
              <a:rPr lang="zh-CN" altLang="en-US" sz="2000" dirty="0">
                <a:solidFill>
                  <a:schemeClr val="accent1"/>
                </a:solidFill>
                <a:ea typeface="微软雅黑" panose="020B0503020204020204" pitchFamily="34" charset="-122"/>
              </a:rPr>
              <a:t>操作系统</a:t>
            </a:r>
            <a:r>
              <a:rPr lang="en-US" altLang="zh-CN" sz="2000" dirty="0">
                <a:solidFill>
                  <a:schemeClr val="accent1"/>
                </a:solidFill>
                <a:ea typeface="微软雅黑" panose="020B0503020204020204" pitchFamily="34" charset="-122"/>
              </a:rPr>
              <a:t>+ISA</a:t>
            </a:r>
            <a:r>
              <a:rPr lang="zh-CN" altLang="en-US" sz="2000" dirty="0">
                <a:solidFill>
                  <a:schemeClr val="accent1"/>
                </a:solidFill>
                <a:ea typeface="微软雅黑" panose="020B0503020204020204" pitchFamily="34" charset="-122"/>
              </a:rPr>
              <a:t>架构</a:t>
            </a:r>
          </a:p>
        </p:txBody>
      </p:sp>
      <p:sp>
        <p:nvSpPr>
          <p:cNvPr id="44" name="箭头: 下 20"/>
          <p:cNvSpPr/>
          <p:nvPr/>
        </p:nvSpPr>
        <p:spPr>
          <a:xfrm rot="10800000">
            <a:off x="2154238" y="5199534"/>
            <a:ext cx="1433512" cy="3968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45" name="下箭头 44"/>
          <p:cNvSpPr/>
          <p:nvPr/>
        </p:nvSpPr>
        <p:spPr bwMode="auto">
          <a:xfrm>
            <a:off x="1199456" y="1574353"/>
            <a:ext cx="308669" cy="3591843"/>
          </a:xfrm>
          <a:prstGeom prst="downArrow">
            <a:avLst/>
          </a:prstGeom>
          <a:solidFill>
            <a:schemeClr val="bg2">
              <a:lumMod val="60000"/>
              <a:lumOff val="40000"/>
            </a:schemeClr>
          </a:solidFill>
          <a:ln w="12700"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accent1"/>
              </a:solidFill>
              <a:effectLst/>
              <a:latin typeface="Arial" pitchFamily="34" charset="0"/>
            </a:endParaRPr>
          </a:p>
        </p:txBody>
      </p:sp>
      <p:sp>
        <p:nvSpPr>
          <p:cNvPr id="46" name="文本框 45"/>
          <p:cNvSpPr txBox="1"/>
          <p:nvPr/>
        </p:nvSpPr>
        <p:spPr>
          <a:xfrm>
            <a:off x="753180" y="1881659"/>
            <a:ext cx="446276" cy="2808287"/>
          </a:xfrm>
          <a:prstGeom prst="rect">
            <a:avLst/>
          </a:prstGeom>
          <a:noFill/>
        </p:spPr>
        <p:txBody>
          <a:bodyPr vert="eaVert" wrap="square" rtlCol="0">
            <a:spAutoFit/>
          </a:bodyPr>
          <a:lstStyle/>
          <a:p>
            <a:pPr algn="ctr">
              <a:buNone/>
            </a:pPr>
            <a:r>
              <a:rPr lang="zh-CN" altLang="en-US" sz="2000" dirty="0">
                <a:solidFill>
                  <a:schemeClr val="accent1"/>
                </a:solidFill>
                <a:latin typeface="微软雅黑" panose="020B0503020204020204" pitchFamily="34" charset="-122"/>
                <a:ea typeface="微软雅黑" panose="020B0503020204020204" pitchFamily="34" charset="-122"/>
              </a:rPr>
              <a:t>编译器实现转换</a:t>
            </a:r>
          </a:p>
        </p:txBody>
      </p:sp>
      <p:sp>
        <p:nvSpPr>
          <p:cNvPr id="27" name="矩形 5"/>
          <p:cNvSpPr>
            <a:spLocks noChangeArrowheads="1"/>
          </p:cNvSpPr>
          <p:nvPr/>
        </p:nvSpPr>
        <p:spPr bwMode="auto">
          <a:xfrm>
            <a:off x="623392" y="6105490"/>
            <a:ext cx="1008327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dirty="0">
                <a:latin typeface="微软雅黑" panose="020B0503020204020204" pitchFamily="34" charset="-122"/>
                <a:ea typeface="微软雅黑" panose="020B0503020204020204" pitchFamily="34" charset="-122"/>
              </a:rPr>
              <a:t>后端根据</a:t>
            </a:r>
            <a:r>
              <a:rPr lang="en-US" altLang="zh-CN" sz="2000" dirty="0">
                <a:latin typeface="微软雅黑" panose="020B0503020204020204" pitchFamily="34" charset="-122"/>
                <a:ea typeface="微软雅黑" panose="020B0503020204020204" pitchFamily="34" charset="-122"/>
              </a:rPr>
              <a:t>ISA</a:t>
            </a:r>
            <a:r>
              <a:rPr lang="zh-CN" altLang="en-US" sz="2000" dirty="0">
                <a:latin typeface="微软雅黑" panose="020B0503020204020204" pitchFamily="34" charset="-122"/>
                <a:ea typeface="微软雅黑" panose="020B0503020204020204" pitchFamily="34" charset="-122"/>
              </a:rPr>
              <a:t>规范和</a:t>
            </a:r>
            <a:r>
              <a:rPr lang="zh-CN" altLang="en-US" sz="2000" dirty="0">
                <a:solidFill>
                  <a:srgbClr val="CC3300"/>
                </a:solidFill>
                <a:latin typeface="微软雅黑" panose="020B0503020204020204" pitchFamily="34" charset="-122"/>
                <a:ea typeface="微软雅黑" panose="020B0503020204020204" pitchFamily="34" charset="-122"/>
              </a:rPr>
              <a:t>应用程序二进制接口（</a:t>
            </a:r>
            <a:r>
              <a:rPr lang="en-US" altLang="zh-CN" sz="2000" dirty="0">
                <a:solidFill>
                  <a:srgbClr val="CC3300"/>
                </a:solidFill>
                <a:latin typeface="微软雅黑" panose="020B0503020204020204" pitchFamily="34" charset="-122"/>
                <a:ea typeface="微软雅黑" panose="020B0503020204020204" pitchFamily="34" charset="-122"/>
              </a:rPr>
              <a:t>Application Binary Interface</a:t>
            </a:r>
            <a:r>
              <a:rPr lang="zh-CN" altLang="en-US" sz="2000" dirty="0">
                <a:solidFill>
                  <a:srgbClr val="CC3300"/>
                </a:solidFill>
                <a:latin typeface="微软雅黑" panose="020B0503020204020204" pitchFamily="34" charset="-122"/>
                <a:ea typeface="微软雅黑" panose="020B0503020204020204" pitchFamily="34" charset="-122"/>
              </a:rPr>
              <a:t>，</a:t>
            </a:r>
            <a:r>
              <a:rPr lang="en-US" altLang="zh-CN" sz="2000" dirty="0">
                <a:solidFill>
                  <a:srgbClr val="CC3300"/>
                </a:solidFill>
                <a:latin typeface="微软雅黑" panose="020B0503020204020204" pitchFamily="34" charset="-122"/>
                <a:ea typeface="微软雅黑" panose="020B0503020204020204" pitchFamily="34" charset="-122"/>
              </a:rPr>
              <a:t>ABI</a:t>
            </a:r>
            <a:r>
              <a:rPr lang="zh-CN" altLang="en-US" sz="2000" dirty="0">
                <a:solidFill>
                  <a:srgbClr val="CC3300"/>
                </a:solidFill>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规范进行设计实现。</a:t>
            </a:r>
          </a:p>
        </p:txBody>
      </p:sp>
    </p:spTree>
    <p:extLst>
      <p:ext uri="{BB962C8B-B14F-4D97-AF65-F5344CB8AC3E}">
        <p14:creationId xmlns:p14="http://schemas.microsoft.com/office/powerpoint/2010/main" val="211695744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nodeType="clickEffect">
                                  <p:stCondLst>
                                    <p:cond delay="0"/>
                                  </p:stCondLst>
                                  <p:childTnLst>
                                    <p:set>
                                      <p:cBhvr>
                                        <p:cTn id="6" dur="1" fill="hold">
                                          <p:stCondLst>
                                            <p:cond delay="0"/>
                                          </p:stCondLst>
                                        </p:cTn>
                                        <p:tgtEl>
                                          <p:spTgt spid="91154">
                                            <p:txEl>
                                              <p:pRg st="0" end="0"/>
                                            </p:txEl>
                                          </p:spTgt>
                                        </p:tgtEl>
                                        <p:attrNameLst>
                                          <p:attrName>style.visibility</p:attrName>
                                        </p:attrNameLst>
                                      </p:cBhvr>
                                      <p:to>
                                        <p:strVal val="visible"/>
                                      </p:to>
                                    </p:set>
                                    <p:animEffect transition="in" filter="randombar(horizontal)">
                                      <p:cBhvr>
                                        <p:cTn id="7" dur="500"/>
                                        <p:tgtEl>
                                          <p:spTgt spid="9115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4" presetClass="entr" presetSubtype="10" fill="hold" nodeType="clickEffect">
                                  <p:stCondLst>
                                    <p:cond delay="0"/>
                                  </p:stCondLst>
                                  <p:childTnLst>
                                    <p:set>
                                      <p:cBhvr>
                                        <p:cTn id="11" dur="1" fill="hold">
                                          <p:stCondLst>
                                            <p:cond delay="0"/>
                                          </p:stCondLst>
                                        </p:cTn>
                                        <p:tgtEl>
                                          <p:spTgt spid="91154">
                                            <p:txEl>
                                              <p:pRg st="1" end="1"/>
                                            </p:txEl>
                                          </p:spTgt>
                                        </p:tgtEl>
                                        <p:attrNameLst>
                                          <p:attrName>style.visibility</p:attrName>
                                        </p:attrNameLst>
                                      </p:cBhvr>
                                      <p:to>
                                        <p:strVal val="visible"/>
                                      </p:to>
                                    </p:set>
                                    <p:animEffect transition="in" filter="randombar(horizontal)">
                                      <p:cBhvr>
                                        <p:cTn id="12" dur="500"/>
                                        <p:tgtEl>
                                          <p:spTgt spid="91154">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4" presetClass="entr" presetSubtype="10" fill="hold" nodeType="clickEffect">
                                  <p:stCondLst>
                                    <p:cond delay="0"/>
                                  </p:stCondLst>
                                  <p:childTnLst>
                                    <p:set>
                                      <p:cBhvr>
                                        <p:cTn id="16" dur="1" fill="hold">
                                          <p:stCondLst>
                                            <p:cond delay="0"/>
                                          </p:stCondLst>
                                        </p:cTn>
                                        <p:tgtEl>
                                          <p:spTgt spid="91154">
                                            <p:txEl>
                                              <p:pRg st="2" end="2"/>
                                            </p:txEl>
                                          </p:spTgt>
                                        </p:tgtEl>
                                        <p:attrNameLst>
                                          <p:attrName>style.visibility</p:attrName>
                                        </p:attrNameLst>
                                      </p:cBhvr>
                                      <p:to>
                                        <p:strVal val="visible"/>
                                      </p:to>
                                    </p:set>
                                    <p:animEffect transition="in" filter="randombar(horizontal)">
                                      <p:cBhvr>
                                        <p:cTn id="17" dur="500"/>
                                        <p:tgtEl>
                                          <p:spTgt spid="91154">
                                            <p:txEl>
                                              <p:pRg st="2" end="2"/>
                                            </p:txEl>
                                          </p:spTgt>
                                        </p:tgtEl>
                                      </p:cBhvr>
                                    </p:animEffect>
                                  </p:childTnLst>
                                </p:cTn>
                              </p:par>
                              <p:par>
                                <p:cTn id="18" presetID="14" presetClass="entr" presetSubtype="10" fill="hold" nodeType="withEffect">
                                  <p:stCondLst>
                                    <p:cond delay="0"/>
                                  </p:stCondLst>
                                  <p:childTnLst>
                                    <p:set>
                                      <p:cBhvr>
                                        <p:cTn id="19" dur="1" fill="hold">
                                          <p:stCondLst>
                                            <p:cond delay="0"/>
                                          </p:stCondLst>
                                        </p:cTn>
                                        <p:tgtEl>
                                          <p:spTgt spid="91154">
                                            <p:txEl>
                                              <p:pRg st="3" end="3"/>
                                            </p:txEl>
                                          </p:spTgt>
                                        </p:tgtEl>
                                        <p:attrNameLst>
                                          <p:attrName>style.visibility</p:attrName>
                                        </p:attrNameLst>
                                      </p:cBhvr>
                                      <p:to>
                                        <p:strVal val="visible"/>
                                      </p:to>
                                    </p:set>
                                    <p:animEffect transition="in" filter="randombar(horizontal)">
                                      <p:cBhvr>
                                        <p:cTn id="20" dur="500"/>
                                        <p:tgtEl>
                                          <p:spTgt spid="91154">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14" presetClass="entr" presetSubtype="10" fill="hold" nodeType="clickEffect">
                                  <p:stCondLst>
                                    <p:cond delay="0"/>
                                  </p:stCondLst>
                                  <p:childTnLst>
                                    <p:set>
                                      <p:cBhvr>
                                        <p:cTn id="24" dur="1" fill="hold">
                                          <p:stCondLst>
                                            <p:cond delay="0"/>
                                          </p:stCondLst>
                                        </p:cTn>
                                        <p:tgtEl>
                                          <p:spTgt spid="91154">
                                            <p:txEl>
                                              <p:pRg st="4" end="4"/>
                                            </p:txEl>
                                          </p:spTgt>
                                        </p:tgtEl>
                                        <p:attrNameLst>
                                          <p:attrName>style.visibility</p:attrName>
                                        </p:attrNameLst>
                                      </p:cBhvr>
                                      <p:to>
                                        <p:strVal val="visible"/>
                                      </p:to>
                                    </p:set>
                                    <p:animEffect transition="in" filter="randombar(horizontal)">
                                      <p:cBhvr>
                                        <p:cTn id="25" dur="500"/>
                                        <p:tgtEl>
                                          <p:spTgt spid="91154">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4" presetClass="entr" presetSubtype="10" fill="hold" nodeType="clickEffect">
                                  <p:stCondLst>
                                    <p:cond delay="0"/>
                                  </p:stCondLst>
                                  <p:childTnLst>
                                    <p:set>
                                      <p:cBhvr>
                                        <p:cTn id="29" dur="1" fill="hold">
                                          <p:stCondLst>
                                            <p:cond delay="0"/>
                                          </p:stCondLst>
                                        </p:cTn>
                                        <p:tgtEl>
                                          <p:spTgt spid="91154">
                                            <p:txEl>
                                              <p:pRg st="6" end="6"/>
                                            </p:txEl>
                                          </p:spTgt>
                                        </p:tgtEl>
                                        <p:attrNameLst>
                                          <p:attrName>style.visibility</p:attrName>
                                        </p:attrNameLst>
                                      </p:cBhvr>
                                      <p:to>
                                        <p:strVal val="visible"/>
                                      </p:to>
                                    </p:set>
                                    <p:animEffect transition="in" filter="randombar(horizontal)">
                                      <p:cBhvr>
                                        <p:cTn id="30" dur="500"/>
                                        <p:tgtEl>
                                          <p:spTgt spid="91154">
                                            <p:txEl>
                                              <p:pRg st="6" end="6"/>
                                            </p:txEl>
                                          </p:spTgt>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14" presetClass="entr" presetSubtype="10" fill="hold" nodeType="clickEffect">
                                  <p:stCondLst>
                                    <p:cond delay="0"/>
                                  </p:stCondLst>
                                  <p:childTnLst>
                                    <p:set>
                                      <p:cBhvr>
                                        <p:cTn id="34" dur="1" fill="hold">
                                          <p:stCondLst>
                                            <p:cond delay="0"/>
                                          </p:stCondLst>
                                        </p:cTn>
                                        <p:tgtEl>
                                          <p:spTgt spid="91154">
                                            <p:txEl>
                                              <p:pRg st="7" end="7"/>
                                            </p:txEl>
                                          </p:spTgt>
                                        </p:tgtEl>
                                        <p:attrNameLst>
                                          <p:attrName>style.visibility</p:attrName>
                                        </p:attrNameLst>
                                      </p:cBhvr>
                                      <p:to>
                                        <p:strVal val="visible"/>
                                      </p:to>
                                    </p:set>
                                    <p:animEffect transition="in" filter="randombar(horizontal)">
                                      <p:cBhvr>
                                        <p:cTn id="35" dur="500"/>
                                        <p:tgtEl>
                                          <p:spTgt spid="91154">
                                            <p:txEl>
                                              <p:pRg st="7" end="7"/>
                                            </p:txEl>
                                          </p:spTgt>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14" presetClass="entr" presetSubtype="10" fill="hold" nodeType="clickEffect">
                                  <p:stCondLst>
                                    <p:cond delay="0"/>
                                  </p:stCondLst>
                                  <p:childTnLst>
                                    <p:set>
                                      <p:cBhvr>
                                        <p:cTn id="39" dur="1" fill="hold">
                                          <p:stCondLst>
                                            <p:cond delay="0"/>
                                          </p:stCondLst>
                                        </p:cTn>
                                        <p:tgtEl>
                                          <p:spTgt spid="91154">
                                            <p:txEl>
                                              <p:pRg st="8" end="8"/>
                                            </p:txEl>
                                          </p:spTgt>
                                        </p:tgtEl>
                                        <p:attrNameLst>
                                          <p:attrName>style.visibility</p:attrName>
                                        </p:attrNameLst>
                                      </p:cBhvr>
                                      <p:to>
                                        <p:strVal val="visible"/>
                                      </p:to>
                                    </p:set>
                                    <p:animEffect transition="in" filter="randombar(horizontal)">
                                      <p:cBhvr>
                                        <p:cTn id="40" dur="500"/>
                                        <p:tgtEl>
                                          <p:spTgt spid="91154">
                                            <p:txEl>
                                              <p:pRg st="8" end="8"/>
                                            </p:txEl>
                                          </p:spTgt>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14" presetClass="entr" presetSubtype="10" fill="hold"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randombar(horizontal)">
                                      <p:cBhvr>
                                        <p:cTn id="45" dur="500"/>
                                        <p:tgtEl>
                                          <p:spTgt spid="22"/>
                                        </p:tgtEl>
                                      </p:cBhvr>
                                    </p:animEffect>
                                  </p:childTnLst>
                                </p:cTn>
                              </p:par>
                            </p:childTnLst>
                          </p:cTn>
                        </p:par>
                      </p:childTnLst>
                    </p:cTn>
                  </p:par>
                  <p:par>
                    <p:cTn id="46" fill="hold" nodeType="clickPar">
                      <p:stCondLst>
                        <p:cond delay="indefinite"/>
                      </p:stCondLst>
                      <p:childTnLst>
                        <p:par>
                          <p:cTn id="47" fill="hold" nodeType="withGroup">
                            <p:stCondLst>
                              <p:cond delay="0"/>
                            </p:stCondLst>
                            <p:childTnLst>
                              <p:par>
                                <p:cTn id="48" presetID="14" presetClass="entr" presetSubtype="10" fill="hold" nodeType="clickEffect">
                                  <p:stCondLst>
                                    <p:cond delay="0"/>
                                  </p:stCondLst>
                                  <p:childTnLst>
                                    <p:set>
                                      <p:cBhvr>
                                        <p:cTn id="49" dur="1" fill="hold">
                                          <p:stCondLst>
                                            <p:cond delay="0"/>
                                          </p:stCondLst>
                                        </p:cTn>
                                        <p:tgtEl>
                                          <p:spTgt spid="7">
                                            <p:txEl>
                                              <p:pRg st="0" end="0"/>
                                            </p:txEl>
                                          </p:spTgt>
                                        </p:tgtEl>
                                        <p:attrNameLst>
                                          <p:attrName>style.visibility</p:attrName>
                                        </p:attrNameLst>
                                      </p:cBhvr>
                                      <p:to>
                                        <p:strVal val="visible"/>
                                      </p:to>
                                    </p:set>
                                    <p:animEffect transition="in" filter="randombar(horizontal)">
                                      <p:cBhvr>
                                        <p:cTn id="50" dur="500"/>
                                        <p:tgtEl>
                                          <p:spTgt spid="7">
                                            <p:txEl>
                                              <p:pRg st="0" end="0"/>
                                            </p:txEl>
                                          </p:spTgt>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14" presetClass="entr" presetSubtype="10" fill="hold" nodeType="clickEffect">
                                  <p:stCondLst>
                                    <p:cond delay="0"/>
                                  </p:stCondLst>
                                  <p:childTnLst>
                                    <p:set>
                                      <p:cBhvr>
                                        <p:cTn id="54" dur="1" fill="hold">
                                          <p:stCondLst>
                                            <p:cond delay="0"/>
                                          </p:stCondLst>
                                        </p:cTn>
                                        <p:tgtEl>
                                          <p:spTgt spid="7">
                                            <p:txEl>
                                              <p:pRg st="1" end="1"/>
                                            </p:txEl>
                                          </p:spTgt>
                                        </p:tgtEl>
                                        <p:attrNameLst>
                                          <p:attrName>style.visibility</p:attrName>
                                        </p:attrNameLst>
                                      </p:cBhvr>
                                      <p:to>
                                        <p:strVal val="visible"/>
                                      </p:to>
                                    </p:set>
                                    <p:animEffect transition="in" filter="randombar(horizontal)">
                                      <p:cBhvr>
                                        <p:cTn id="55"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7" name="Rectangle 3"/>
          <p:cNvSpPr>
            <a:spLocks noGrp="1" noChangeArrowheads="1"/>
          </p:cNvSpPr>
          <p:nvPr>
            <p:ph type="body" idx="1"/>
          </p:nvPr>
        </p:nvSpPr>
        <p:spPr>
          <a:xfrm>
            <a:off x="4414838" y="1774825"/>
            <a:ext cx="787400" cy="649152"/>
          </a:xfrm>
        </p:spPr>
        <p:txBody>
          <a:bodyPr/>
          <a:lstStyle/>
          <a:p>
            <a:pPr marL="0" indent="0">
              <a:lnSpc>
                <a:spcPct val="105000"/>
              </a:lnSpc>
              <a:buNone/>
            </a:pPr>
            <a:r>
              <a:rPr lang="zh-CN" altLang="en-US" sz="2200" dirty="0">
                <a:solidFill>
                  <a:schemeClr val="accent6"/>
                </a:solidFill>
              </a:rPr>
              <a:t>前端</a:t>
            </a:r>
            <a:endParaRPr lang="en-US" altLang="zh-CN" sz="2200" dirty="0">
              <a:solidFill>
                <a:schemeClr val="accent6"/>
              </a:solidFill>
            </a:endParaRPr>
          </a:p>
          <a:p>
            <a:pPr lvl="1">
              <a:lnSpc>
                <a:spcPct val="105000"/>
              </a:lnSpc>
              <a:buFontTx/>
              <a:buNone/>
            </a:pPr>
            <a:endParaRPr lang="zh-CN" altLang="en-US" dirty="0">
              <a:latin typeface="微软雅黑" panose="020B0503020204020204" pitchFamily="34" charset="-122"/>
              <a:ea typeface="微软雅黑" panose="020B0503020204020204" pitchFamily="34" charset="-122"/>
            </a:endParaRPr>
          </a:p>
        </p:txBody>
      </p:sp>
      <p:sp>
        <p:nvSpPr>
          <p:cNvPr id="93188" name="Text Box 5"/>
          <p:cNvSpPr txBox="1">
            <a:spLocks noChangeArrowheads="1"/>
          </p:cNvSpPr>
          <p:nvPr/>
        </p:nvSpPr>
        <p:spPr bwMode="auto">
          <a:xfrm>
            <a:off x="2071689" y="819151"/>
            <a:ext cx="1728787" cy="396875"/>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ea typeface="微软雅黑" panose="020B0503020204020204" pitchFamily="34" charset="-122"/>
              </a:rPr>
              <a:t>高级语言程序</a:t>
            </a:r>
          </a:p>
        </p:txBody>
      </p:sp>
      <p:cxnSp>
        <p:nvCxnSpPr>
          <p:cNvPr id="3" name="直接箭头连接符 2"/>
          <p:cNvCxnSpPr>
            <a:cxnSpLocks/>
          </p:cNvCxnSpPr>
          <p:nvPr/>
        </p:nvCxnSpPr>
        <p:spPr>
          <a:xfrm flipH="1">
            <a:off x="2911475" y="1219201"/>
            <a:ext cx="0" cy="3651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3190" name="Text Box 5"/>
          <p:cNvSpPr txBox="1">
            <a:spLocks noChangeArrowheads="1"/>
          </p:cNvSpPr>
          <p:nvPr/>
        </p:nvSpPr>
        <p:spPr bwMode="auto">
          <a:xfrm>
            <a:off x="1595439" y="1493838"/>
            <a:ext cx="2835275" cy="40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solidFill>
                  <a:srgbClr val="0000FF"/>
                </a:solidFill>
                <a:ea typeface="微软雅黑" panose="020B0503020204020204" pitchFamily="34" charset="-122"/>
              </a:rPr>
              <a:t>词法、语法及语义分析</a:t>
            </a:r>
          </a:p>
        </p:txBody>
      </p:sp>
      <p:sp>
        <p:nvSpPr>
          <p:cNvPr id="93191" name="Text Box 5"/>
          <p:cNvSpPr txBox="1">
            <a:spLocks noChangeArrowheads="1"/>
          </p:cNvSpPr>
          <p:nvPr/>
        </p:nvSpPr>
        <p:spPr bwMode="auto">
          <a:xfrm>
            <a:off x="2090739" y="1898651"/>
            <a:ext cx="17938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solidFill>
                  <a:srgbClr val="0000FF"/>
                </a:solidFill>
                <a:ea typeface="微软雅黑" panose="020B0503020204020204" pitchFamily="34" charset="-122"/>
              </a:rPr>
              <a:t>中间代码生成</a:t>
            </a:r>
          </a:p>
        </p:txBody>
      </p:sp>
      <p:sp>
        <p:nvSpPr>
          <p:cNvPr id="93192" name="Text Box 5"/>
          <p:cNvSpPr txBox="1">
            <a:spLocks noChangeArrowheads="1"/>
          </p:cNvSpPr>
          <p:nvPr/>
        </p:nvSpPr>
        <p:spPr bwMode="auto">
          <a:xfrm>
            <a:off x="2249488" y="2663826"/>
            <a:ext cx="1325562" cy="396875"/>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ea typeface="微软雅黑" panose="020B0503020204020204" pitchFamily="34" charset="-122"/>
              </a:rPr>
              <a:t>中间代码</a:t>
            </a:r>
          </a:p>
        </p:txBody>
      </p:sp>
      <p:sp>
        <p:nvSpPr>
          <p:cNvPr id="93193" name="Text Box 5"/>
          <p:cNvSpPr txBox="1">
            <a:spLocks noChangeArrowheads="1"/>
          </p:cNvSpPr>
          <p:nvPr/>
        </p:nvSpPr>
        <p:spPr bwMode="auto">
          <a:xfrm>
            <a:off x="1684338" y="3384550"/>
            <a:ext cx="2520950" cy="40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solidFill>
                  <a:srgbClr val="0000FF"/>
                </a:solidFill>
                <a:ea typeface="微软雅黑" panose="020B0503020204020204" pitchFamily="34" charset="-122"/>
              </a:rPr>
              <a:t>目标代码生成及优化</a:t>
            </a:r>
          </a:p>
        </p:txBody>
      </p:sp>
      <p:sp>
        <p:nvSpPr>
          <p:cNvPr id="93194" name="Text Box 5"/>
          <p:cNvSpPr txBox="1">
            <a:spLocks noChangeArrowheads="1"/>
          </p:cNvSpPr>
          <p:nvPr/>
        </p:nvSpPr>
        <p:spPr bwMode="auto">
          <a:xfrm>
            <a:off x="2249488" y="4103689"/>
            <a:ext cx="1325562" cy="396875"/>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a:ea typeface="微软雅黑" panose="020B0503020204020204" pitchFamily="34" charset="-122"/>
              </a:rPr>
              <a:t>目标代码</a:t>
            </a:r>
          </a:p>
        </p:txBody>
      </p:sp>
      <p:sp>
        <p:nvSpPr>
          <p:cNvPr id="4" name="右大括号 3"/>
          <p:cNvSpPr/>
          <p:nvPr/>
        </p:nvSpPr>
        <p:spPr>
          <a:xfrm>
            <a:off x="4102101" y="1149351"/>
            <a:ext cx="373063" cy="1704975"/>
          </a:xfrm>
          <a:prstGeom prst="rightBrace">
            <a:avLst/>
          </a:prstGeom>
          <a:ln w="3175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grpSp>
        <p:nvGrpSpPr>
          <p:cNvPr id="93196" name="组合 4"/>
          <p:cNvGrpSpPr>
            <a:grpSpLocks/>
          </p:cNvGrpSpPr>
          <p:nvPr/>
        </p:nvGrpSpPr>
        <p:grpSpPr bwMode="auto">
          <a:xfrm>
            <a:off x="3903664" y="3114675"/>
            <a:ext cx="1298575" cy="1385888"/>
            <a:chOff x="2474913" y="3429000"/>
            <a:chExt cx="1298575" cy="1439863"/>
          </a:xfrm>
        </p:grpSpPr>
        <p:sp>
          <p:nvSpPr>
            <p:cNvPr id="16" name="Rectangle 3"/>
            <p:cNvSpPr txBox="1">
              <a:spLocks noChangeArrowheads="1"/>
            </p:cNvSpPr>
            <p:nvPr/>
          </p:nvSpPr>
          <p:spPr bwMode="auto">
            <a:xfrm>
              <a:off x="2895600" y="3923798"/>
              <a:ext cx="877888" cy="450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a:lstStyle>
            <a:p>
              <a:pPr marL="0" indent="0">
                <a:lnSpc>
                  <a:spcPct val="105000"/>
                </a:lnSpc>
                <a:buNone/>
                <a:defRPr/>
              </a:pPr>
              <a:r>
                <a:rPr lang="zh-CN" altLang="en-US" sz="2200" kern="0" dirty="0">
                  <a:solidFill>
                    <a:schemeClr val="accent6"/>
                  </a:solidFill>
                  <a:latin typeface="微软雅黑" panose="020B0503020204020204" pitchFamily="34" charset="-122"/>
                  <a:ea typeface="微软雅黑" panose="020B0503020204020204" pitchFamily="34" charset="-122"/>
                </a:rPr>
                <a:t>后端</a:t>
              </a:r>
              <a:endParaRPr lang="en-US" altLang="zh-CN" sz="2200" kern="0" dirty="0">
                <a:solidFill>
                  <a:schemeClr val="accent6"/>
                </a:solidFill>
                <a:latin typeface="微软雅黑" panose="020B0503020204020204" pitchFamily="34" charset="-122"/>
                <a:ea typeface="微软雅黑" panose="020B0503020204020204" pitchFamily="34" charset="-122"/>
              </a:endParaRPr>
            </a:p>
            <a:p>
              <a:pPr lvl="1">
                <a:lnSpc>
                  <a:spcPct val="105000"/>
                </a:lnSpc>
                <a:buFontTx/>
                <a:buNone/>
                <a:defRPr/>
              </a:pPr>
              <a:endParaRPr lang="zh-CN" altLang="en-US" kern="0" dirty="0">
                <a:latin typeface="微软雅黑" panose="020B0503020204020204" pitchFamily="34" charset="-122"/>
                <a:ea typeface="微软雅黑" panose="020B0503020204020204" pitchFamily="34" charset="-122"/>
              </a:endParaRPr>
            </a:p>
          </p:txBody>
        </p:sp>
        <p:sp>
          <p:nvSpPr>
            <p:cNvPr id="18" name="右大括号 17"/>
            <p:cNvSpPr/>
            <p:nvPr/>
          </p:nvSpPr>
          <p:spPr>
            <a:xfrm>
              <a:off x="2474913" y="3429000"/>
              <a:ext cx="431800" cy="1439863"/>
            </a:xfrm>
            <a:prstGeom prst="rightBrace">
              <a:avLst/>
            </a:prstGeom>
            <a:ln w="31750">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grpSp>
      <p:sp>
        <p:nvSpPr>
          <p:cNvPr id="93197" name="矩形 5"/>
          <p:cNvSpPr>
            <a:spLocks noChangeArrowheads="1"/>
          </p:cNvSpPr>
          <p:nvPr/>
        </p:nvSpPr>
        <p:spPr bwMode="auto">
          <a:xfrm>
            <a:off x="1199456" y="5842001"/>
            <a:ext cx="950721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dirty="0">
                <a:latin typeface="微软雅黑" panose="020B0503020204020204" pitchFamily="34" charset="-122"/>
                <a:ea typeface="微软雅黑" panose="020B0503020204020204" pitchFamily="34" charset="-122"/>
              </a:rPr>
              <a:t>后端根据</a:t>
            </a:r>
            <a:r>
              <a:rPr lang="en-US" altLang="zh-CN" sz="2000" dirty="0">
                <a:latin typeface="微软雅黑" panose="020B0503020204020204" pitchFamily="34" charset="-122"/>
                <a:ea typeface="微软雅黑" panose="020B0503020204020204" pitchFamily="34" charset="-122"/>
              </a:rPr>
              <a:t>ISA</a:t>
            </a:r>
            <a:r>
              <a:rPr lang="zh-CN" altLang="en-US" sz="2000" dirty="0">
                <a:latin typeface="微软雅黑" panose="020B0503020204020204" pitchFamily="34" charset="-122"/>
                <a:ea typeface="微软雅黑" panose="020B0503020204020204" pitchFamily="34" charset="-122"/>
              </a:rPr>
              <a:t>规范和</a:t>
            </a:r>
            <a:r>
              <a:rPr lang="zh-CN" altLang="en-US" sz="2000" dirty="0">
                <a:solidFill>
                  <a:srgbClr val="CC3300"/>
                </a:solidFill>
                <a:latin typeface="微软雅黑" panose="020B0503020204020204" pitchFamily="34" charset="-122"/>
                <a:ea typeface="微软雅黑" panose="020B0503020204020204" pitchFamily="34" charset="-122"/>
              </a:rPr>
              <a:t>应用程序二进制接口（</a:t>
            </a:r>
            <a:r>
              <a:rPr lang="en-US" altLang="zh-CN" sz="2000" dirty="0">
                <a:solidFill>
                  <a:srgbClr val="CC3300"/>
                </a:solidFill>
                <a:latin typeface="微软雅黑" panose="020B0503020204020204" pitchFamily="34" charset="-122"/>
                <a:ea typeface="微软雅黑" panose="020B0503020204020204" pitchFamily="34" charset="-122"/>
              </a:rPr>
              <a:t>Application Binary Interface</a:t>
            </a:r>
            <a:r>
              <a:rPr lang="zh-CN" altLang="en-US" sz="2000" dirty="0">
                <a:solidFill>
                  <a:srgbClr val="CC3300"/>
                </a:solidFill>
                <a:latin typeface="微软雅黑" panose="020B0503020204020204" pitchFamily="34" charset="-122"/>
                <a:ea typeface="微软雅黑" panose="020B0503020204020204" pitchFamily="34" charset="-122"/>
              </a:rPr>
              <a:t>，</a:t>
            </a:r>
            <a:r>
              <a:rPr lang="en-US" altLang="zh-CN" sz="2000" dirty="0">
                <a:solidFill>
                  <a:srgbClr val="CC3300"/>
                </a:solidFill>
                <a:latin typeface="微软雅黑" panose="020B0503020204020204" pitchFamily="34" charset="-122"/>
                <a:ea typeface="微软雅黑" panose="020B0503020204020204" pitchFamily="34" charset="-122"/>
              </a:rPr>
              <a:t>ABI</a:t>
            </a:r>
            <a:r>
              <a:rPr lang="zh-CN" altLang="en-US" sz="2000" dirty="0">
                <a:solidFill>
                  <a:srgbClr val="CC3300"/>
                </a:solidFill>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规范进行设计实现。</a:t>
            </a:r>
          </a:p>
        </p:txBody>
      </p:sp>
      <p:sp>
        <p:nvSpPr>
          <p:cNvPr id="7" name="矩形 6"/>
          <p:cNvSpPr>
            <a:spLocks noChangeArrowheads="1"/>
          </p:cNvSpPr>
          <p:nvPr/>
        </p:nvSpPr>
        <p:spPr bwMode="auto">
          <a:xfrm>
            <a:off x="6554790" y="1149351"/>
            <a:ext cx="5157834" cy="3939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ts val="600"/>
              </a:spcBef>
              <a:buNone/>
            </a:pPr>
            <a:r>
              <a:rPr lang="en-US" altLang="zh-CN" sz="2000" dirty="0">
                <a:latin typeface="微软雅黑" panose="020B0503020204020204" pitchFamily="34" charset="-122"/>
                <a:ea typeface="微软雅黑" panose="020B0503020204020204" pitchFamily="34" charset="-122"/>
              </a:rPr>
              <a:t>ABI</a:t>
            </a:r>
            <a:r>
              <a:rPr lang="zh-CN" altLang="en-US" sz="2000" dirty="0">
                <a:latin typeface="微软雅黑" panose="020B0503020204020204" pitchFamily="34" charset="-122"/>
                <a:ea typeface="微软雅黑" panose="020B0503020204020204" pitchFamily="34" charset="-122"/>
              </a:rPr>
              <a:t>是运行在</a:t>
            </a:r>
            <a:r>
              <a:rPr lang="zh-CN" altLang="en-US" sz="2000" dirty="0">
                <a:solidFill>
                  <a:srgbClr val="0000FF"/>
                </a:solidFill>
                <a:latin typeface="微软雅黑" panose="020B0503020204020204" pitchFamily="34" charset="-122"/>
                <a:ea typeface="微软雅黑" panose="020B0503020204020204" pitchFamily="34" charset="-122"/>
              </a:rPr>
              <a:t>特定</a:t>
            </a:r>
            <a:r>
              <a:rPr lang="en-US" altLang="zh-CN" sz="2000" dirty="0">
                <a:solidFill>
                  <a:srgbClr val="0000FF"/>
                </a:solidFill>
                <a:latin typeface="微软雅黑" panose="020B0503020204020204" pitchFamily="34" charset="-122"/>
                <a:ea typeface="微软雅黑" panose="020B0503020204020204" pitchFamily="34" charset="-122"/>
              </a:rPr>
              <a:t>ISA</a:t>
            </a:r>
            <a:r>
              <a:rPr lang="zh-CN" altLang="en-US" sz="2000" dirty="0">
                <a:solidFill>
                  <a:srgbClr val="0000FF"/>
                </a:solidFill>
                <a:latin typeface="微软雅黑" panose="020B0503020204020204" pitchFamily="34" charset="-122"/>
                <a:ea typeface="微软雅黑" panose="020B0503020204020204" pitchFamily="34" charset="-122"/>
              </a:rPr>
              <a:t>及特定操作系统之上</a:t>
            </a:r>
            <a:r>
              <a:rPr lang="zh-CN" altLang="en-US" sz="2000" dirty="0">
                <a:latin typeface="微软雅黑" panose="020B0503020204020204" pitchFamily="34" charset="-122"/>
                <a:ea typeface="微软雅黑" panose="020B0503020204020204" pitchFamily="34" charset="-122"/>
              </a:rPr>
              <a:t>的应用程序所遵循的一种机器级目标代码层</a:t>
            </a:r>
            <a:r>
              <a:rPr lang="zh-CN" altLang="en-US" sz="2000" dirty="0">
                <a:solidFill>
                  <a:srgbClr val="FF0000"/>
                </a:solidFill>
                <a:latin typeface="微软雅黑" panose="020B0503020204020204" pitchFamily="34" charset="-122"/>
                <a:ea typeface="微软雅黑" panose="020B0503020204020204" pitchFamily="34" charset="-122"/>
              </a:rPr>
              <a:t>接口规约。例如：</a:t>
            </a:r>
            <a:endParaRPr lang="en-US" altLang="zh-CN" sz="2000" dirty="0">
              <a:latin typeface="微软雅黑" panose="020B0503020204020204" pitchFamily="34" charset="-122"/>
              <a:ea typeface="微软雅黑" panose="020B0503020204020204" pitchFamily="34" charset="-122"/>
            </a:endParaRPr>
          </a:p>
          <a:p>
            <a:pPr>
              <a:lnSpc>
                <a:spcPct val="100000"/>
              </a:lnSpc>
              <a:spcBef>
                <a:spcPts val="600"/>
              </a:spcBef>
              <a:buNone/>
            </a:pPr>
            <a:r>
              <a:rPr lang="zh-CN" altLang="en-US" sz="2000" dirty="0">
                <a:solidFill>
                  <a:srgbClr val="009242"/>
                </a:solidFill>
                <a:latin typeface="微软雅黑" panose="020B0503020204020204" pitchFamily="34" charset="-122"/>
                <a:ea typeface="微软雅黑" panose="020B0503020204020204" pitchFamily="34" charset="-122"/>
              </a:rPr>
              <a:t>过程间调用约定（参数和返回值传递等）</a:t>
            </a:r>
            <a:endParaRPr lang="en-US" altLang="zh-CN" sz="2000" dirty="0">
              <a:solidFill>
                <a:srgbClr val="009242"/>
              </a:solidFill>
              <a:latin typeface="微软雅黑" panose="020B0503020204020204" pitchFamily="34" charset="-122"/>
              <a:ea typeface="微软雅黑" panose="020B0503020204020204" pitchFamily="34" charset="-122"/>
            </a:endParaRPr>
          </a:p>
          <a:p>
            <a:pPr>
              <a:lnSpc>
                <a:spcPct val="100000"/>
              </a:lnSpc>
              <a:spcBef>
                <a:spcPts val="600"/>
              </a:spcBef>
              <a:buNone/>
            </a:pPr>
            <a:r>
              <a:rPr lang="zh-CN" altLang="en-US" sz="2000" dirty="0">
                <a:solidFill>
                  <a:srgbClr val="009242"/>
                </a:solidFill>
                <a:latin typeface="微软雅黑" panose="020B0503020204020204" pitchFamily="34" charset="-122"/>
                <a:ea typeface="微软雅黑" panose="020B0503020204020204" pitchFamily="34" charset="-122"/>
              </a:rPr>
              <a:t>系统调用约定（系统调用的参数和调用号如何传递以及如何从用户态陷入操作系统内核等）</a:t>
            </a:r>
            <a:endParaRPr lang="en-US" altLang="zh-CN" sz="2000" dirty="0">
              <a:solidFill>
                <a:srgbClr val="009242"/>
              </a:solidFill>
              <a:latin typeface="微软雅黑" panose="020B0503020204020204" pitchFamily="34" charset="-122"/>
              <a:ea typeface="微软雅黑" panose="020B0503020204020204" pitchFamily="34" charset="-122"/>
            </a:endParaRPr>
          </a:p>
          <a:p>
            <a:pPr>
              <a:lnSpc>
                <a:spcPct val="100000"/>
              </a:lnSpc>
              <a:spcBef>
                <a:spcPts val="600"/>
              </a:spcBef>
              <a:buNone/>
            </a:pPr>
            <a:r>
              <a:rPr lang="zh-CN" altLang="en-US" sz="2000" dirty="0">
                <a:solidFill>
                  <a:srgbClr val="009242"/>
                </a:solidFill>
                <a:latin typeface="微软雅黑" panose="020B0503020204020204" pitchFamily="34" charset="-122"/>
                <a:ea typeface="微软雅黑" panose="020B0503020204020204" pitchFamily="34" charset="-122"/>
              </a:rPr>
              <a:t>目标文件的二进制格式（如</a:t>
            </a:r>
            <a:r>
              <a:rPr lang="en-US" altLang="zh-CN" sz="2000" dirty="0">
                <a:solidFill>
                  <a:srgbClr val="009242"/>
                </a:solidFill>
                <a:latin typeface="微软雅黑" panose="020B0503020204020204" pitchFamily="34" charset="-122"/>
                <a:ea typeface="微软雅黑" panose="020B0503020204020204" pitchFamily="34" charset="-122"/>
              </a:rPr>
              <a:t>ELF</a:t>
            </a:r>
            <a:r>
              <a:rPr lang="zh-CN" altLang="en-US" sz="2000" dirty="0">
                <a:solidFill>
                  <a:srgbClr val="009242"/>
                </a:solidFill>
                <a:latin typeface="微软雅黑" panose="020B0503020204020204" pitchFamily="34" charset="-122"/>
                <a:ea typeface="微软雅黑" panose="020B0503020204020204" pitchFamily="34" charset="-122"/>
              </a:rPr>
              <a:t>，</a:t>
            </a:r>
            <a:r>
              <a:rPr lang="en-US" altLang="zh-CN" sz="2000" dirty="0">
                <a:solidFill>
                  <a:srgbClr val="009242"/>
                </a:solidFill>
                <a:latin typeface="微软雅黑" panose="020B0503020204020204" pitchFamily="34" charset="-122"/>
                <a:ea typeface="微软雅黑" panose="020B0503020204020204" pitchFamily="34" charset="-122"/>
              </a:rPr>
              <a:t>PE</a:t>
            </a:r>
            <a:r>
              <a:rPr lang="zh-CN" altLang="en-US" sz="2000" dirty="0">
                <a:solidFill>
                  <a:srgbClr val="009242"/>
                </a:solidFill>
                <a:latin typeface="微软雅黑" panose="020B0503020204020204" pitchFamily="34" charset="-122"/>
                <a:ea typeface="微软雅黑" panose="020B0503020204020204" pitchFamily="34" charset="-122"/>
              </a:rPr>
              <a:t>格式）</a:t>
            </a:r>
            <a:endParaRPr lang="en-US" altLang="zh-CN" sz="2000" dirty="0">
              <a:solidFill>
                <a:srgbClr val="009242"/>
              </a:solidFill>
              <a:latin typeface="微软雅黑" panose="020B0503020204020204" pitchFamily="34" charset="-122"/>
              <a:ea typeface="微软雅黑" panose="020B0503020204020204" pitchFamily="34" charset="-122"/>
            </a:endParaRPr>
          </a:p>
          <a:p>
            <a:pPr>
              <a:lnSpc>
                <a:spcPct val="100000"/>
              </a:lnSpc>
              <a:spcBef>
                <a:spcPts val="600"/>
              </a:spcBef>
              <a:buNone/>
            </a:pPr>
            <a:r>
              <a:rPr lang="zh-CN" altLang="en-US" sz="2000" dirty="0">
                <a:solidFill>
                  <a:srgbClr val="009242"/>
                </a:solidFill>
                <a:latin typeface="微软雅黑" panose="020B0503020204020204" pitchFamily="34" charset="-122"/>
                <a:ea typeface="微软雅黑" panose="020B0503020204020204" pitchFamily="34" charset="-122"/>
              </a:rPr>
              <a:t>函数库使用约定</a:t>
            </a:r>
            <a:endParaRPr lang="en-US" altLang="zh-CN" sz="2000" dirty="0">
              <a:solidFill>
                <a:srgbClr val="009242"/>
              </a:solidFill>
              <a:latin typeface="微软雅黑" panose="020B0503020204020204" pitchFamily="34" charset="-122"/>
              <a:ea typeface="微软雅黑" panose="020B0503020204020204" pitchFamily="34" charset="-122"/>
            </a:endParaRPr>
          </a:p>
          <a:p>
            <a:pPr>
              <a:lnSpc>
                <a:spcPct val="100000"/>
              </a:lnSpc>
              <a:spcBef>
                <a:spcPts val="600"/>
              </a:spcBef>
              <a:buNone/>
            </a:pPr>
            <a:r>
              <a:rPr lang="zh-CN" altLang="en-US" sz="2000" dirty="0">
                <a:solidFill>
                  <a:srgbClr val="009242"/>
                </a:solidFill>
                <a:latin typeface="微软雅黑" panose="020B0503020204020204" pitchFamily="34" charset="-122"/>
                <a:ea typeface="微软雅黑" panose="020B0503020204020204" pitchFamily="34" charset="-122"/>
              </a:rPr>
              <a:t>寄存器使用规定</a:t>
            </a:r>
            <a:endParaRPr lang="en-US" altLang="zh-CN" sz="2000" dirty="0">
              <a:solidFill>
                <a:srgbClr val="009242"/>
              </a:solidFill>
              <a:latin typeface="微软雅黑" panose="020B0503020204020204" pitchFamily="34" charset="-122"/>
              <a:ea typeface="微软雅黑" panose="020B0503020204020204" pitchFamily="34" charset="-122"/>
            </a:endParaRPr>
          </a:p>
          <a:p>
            <a:pPr>
              <a:lnSpc>
                <a:spcPct val="100000"/>
              </a:lnSpc>
              <a:spcBef>
                <a:spcPts val="600"/>
              </a:spcBef>
              <a:buNone/>
            </a:pPr>
            <a:r>
              <a:rPr lang="zh-CN" altLang="en-US" sz="2000" dirty="0">
                <a:solidFill>
                  <a:srgbClr val="009242"/>
                </a:solidFill>
                <a:latin typeface="微软雅黑" panose="020B0503020204020204" pitchFamily="34" charset="-122"/>
                <a:ea typeface="微软雅黑" panose="020B0503020204020204" pitchFamily="34" charset="-122"/>
              </a:rPr>
              <a:t>程序的虚拟地址空间划分等</a:t>
            </a:r>
            <a:endParaRPr lang="en-US" altLang="zh-CN" sz="2000" dirty="0">
              <a:solidFill>
                <a:srgbClr val="009242"/>
              </a:solidFill>
              <a:latin typeface="微软雅黑" panose="020B0503020204020204" pitchFamily="34" charset="-122"/>
              <a:ea typeface="微软雅黑" panose="020B0503020204020204" pitchFamily="34" charset="-122"/>
            </a:endParaRPr>
          </a:p>
        </p:txBody>
      </p:sp>
      <p:cxnSp>
        <p:nvCxnSpPr>
          <p:cNvPr id="25" name="直接箭头连接符 24"/>
          <p:cNvCxnSpPr>
            <a:cxnSpLocks/>
          </p:cNvCxnSpPr>
          <p:nvPr/>
        </p:nvCxnSpPr>
        <p:spPr>
          <a:xfrm flipH="1">
            <a:off x="2900363" y="2259014"/>
            <a:ext cx="0" cy="3651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cxnSpLocks/>
          </p:cNvCxnSpPr>
          <p:nvPr/>
        </p:nvCxnSpPr>
        <p:spPr>
          <a:xfrm flipH="1">
            <a:off x="2900363" y="3068639"/>
            <a:ext cx="0" cy="3651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a:cxnSpLocks/>
          </p:cNvCxnSpPr>
          <p:nvPr/>
        </p:nvCxnSpPr>
        <p:spPr>
          <a:xfrm flipH="1">
            <a:off x="2900363" y="3743326"/>
            <a:ext cx="0" cy="3651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3202" name="Text Box 5"/>
          <p:cNvSpPr txBox="1">
            <a:spLocks noChangeArrowheads="1"/>
          </p:cNvSpPr>
          <p:nvPr/>
        </p:nvSpPr>
        <p:spPr bwMode="auto">
          <a:xfrm>
            <a:off x="1508125" y="4930775"/>
            <a:ext cx="3771900" cy="40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r>
              <a:rPr lang="zh-CN" altLang="en-US" sz="2000" dirty="0">
                <a:solidFill>
                  <a:srgbClr val="0000FF"/>
                </a:solidFill>
                <a:ea typeface="微软雅黑" panose="020B0503020204020204" pitchFamily="34" charset="-122"/>
              </a:rPr>
              <a:t>运行平台：</a:t>
            </a:r>
            <a:r>
              <a:rPr lang="zh-CN" altLang="en-US" sz="2000" dirty="0">
                <a:solidFill>
                  <a:schemeClr val="accent1"/>
                </a:solidFill>
                <a:ea typeface="微软雅黑" panose="020B0503020204020204" pitchFamily="34" charset="-122"/>
              </a:rPr>
              <a:t>操作系统</a:t>
            </a:r>
            <a:r>
              <a:rPr lang="en-US" altLang="zh-CN" sz="2000" dirty="0">
                <a:solidFill>
                  <a:schemeClr val="accent1"/>
                </a:solidFill>
                <a:ea typeface="微软雅黑" panose="020B0503020204020204" pitchFamily="34" charset="-122"/>
              </a:rPr>
              <a:t>+ISA</a:t>
            </a:r>
            <a:r>
              <a:rPr lang="zh-CN" altLang="en-US" sz="2000" dirty="0">
                <a:solidFill>
                  <a:schemeClr val="accent1"/>
                </a:solidFill>
                <a:ea typeface="微软雅黑" panose="020B0503020204020204" pitchFamily="34" charset="-122"/>
              </a:rPr>
              <a:t>架构</a:t>
            </a:r>
          </a:p>
        </p:txBody>
      </p:sp>
      <p:sp>
        <p:nvSpPr>
          <p:cNvPr id="21" name="箭头: 下 20"/>
          <p:cNvSpPr/>
          <p:nvPr/>
        </p:nvSpPr>
        <p:spPr>
          <a:xfrm rot="10800000">
            <a:off x="2154238" y="4533901"/>
            <a:ext cx="1433512" cy="3968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8" name="Rectangle 2"/>
          <p:cNvSpPr>
            <a:spLocks noGrp="1" noChangeArrowheads="1"/>
          </p:cNvSpPr>
          <p:nvPr>
            <p:ph type="title"/>
          </p:nvPr>
        </p:nvSpPr>
        <p:spPr>
          <a:xfrm>
            <a:off x="202829" y="213748"/>
            <a:ext cx="8229600" cy="372603"/>
          </a:xfrm>
        </p:spPr>
        <p:txBody>
          <a:bodyPr/>
          <a:lstStyle/>
          <a:p>
            <a:r>
              <a:rPr lang="zh-CN" altLang="en-US" sz="2400" dirty="0">
                <a:latin typeface="微软雅黑" panose="020B0503020204020204" pitchFamily="34" charset="-122"/>
                <a:ea typeface="微软雅黑" panose="020B0503020204020204" pitchFamily="34" charset="-122"/>
              </a:rPr>
              <a:t>计算机系统核心层之间的关联</a:t>
            </a:r>
          </a:p>
        </p:txBody>
      </p:sp>
      <p:sp>
        <p:nvSpPr>
          <p:cNvPr id="8" name="下箭头 7"/>
          <p:cNvSpPr/>
          <p:nvPr/>
        </p:nvSpPr>
        <p:spPr bwMode="auto">
          <a:xfrm>
            <a:off x="1199456" y="908720"/>
            <a:ext cx="308669" cy="3591843"/>
          </a:xfrm>
          <a:prstGeom prst="downArrow">
            <a:avLst/>
          </a:prstGeom>
          <a:solidFill>
            <a:schemeClr val="bg2">
              <a:lumMod val="60000"/>
              <a:lumOff val="40000"/>
            </a:schemeClr>
          </a:solidFill>
          <a:ln w="12700"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accent1"/>
              </a:solidFill>
              <a:effectLst/>
              <a:latin typeface="Arial" pitchFamily="34" charset="0"/>
            </a:endParaRPr>
          </a:p>
        </p:txBody>
      </p:sp>
      <p:sp>
        <p:nvSpPr>
          <p:cNvPr id="10" name="文本框 9"/>
          <p:cNvSpPr txBox="1"/>
          <p:nvPr/>
        </p:nvSpPr>
        <p:spPr>
          <a:xfrm>
            <a:off x="753180" y="1216026"/>
            <a:ext cx="446276" cy="2808287"/>
          </a:xfrm>
          <a:prstGeom prst="rect">
            <a:avLst/>
          </a:prstGeom>
          <a:noFill/>
        </p:spPr>
        <p:txBody>
          <a:bodyPr vert="eaVert" wrap="square" rtlCol="0">
            <a:spAutoFit/>
          </a:bodyPr>
          <a:lstStyle/>
          <a:p>
            <a:pPr algn="ctr">
              <a:buNone/>
            </a:pPr>
            <a:r>
              <a:rPr lang="zh-CN" altLang="en-US" sz="2000" dirty="0">
                <a:solidFill>
                  <a:schemeClr val="accent1"/>
                </a:solidFill>
                <a:latin typeface="微软雅黑" panose="020B0503020204020204" pitchFamily="34" charset="-122"/>
                <a:ea typeface="微软雅黑" panose="020B0503020204020204" pitchFamily="34" charset="-122"/>
              </a:rPr>
              <a:t>编译器实现转换</a:t>
            </a:r>
          </a:p>
        </p:txBody>
      </p:sp>
    </p:spTree>
    <p:extLst>
      <p:ext uri="{BB962C8B-B14F-4D97-AF65-F5344CB8AC3E}">
        <p14:creationId xmlns:p14="http://schemas.microsoft.com/office/powerpoint/2010/main" val="178749909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randombar(horizontal)">
                                      <p:cBhvr>
                                        <p:cTn id="7" dur="500"/>
                                        <p:tgtEl>
                                          <p:spTgt spid="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4" presetClass="entr" presetSubtype="1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randombar(horizontal)">
                                      <p:cBhvr>
                                        <p:cTn id="12" dur="500"/>
                                        <p:tgtEl>
                                          <p:spTgt spid="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4" presetClass="entr" presetSubtype="1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randombar(horizontal)">
                                      <p:cBhvr>
                                        <p:cTn id="17" dur="500"/>
                                        <p:tgtEl>
                                          <p:spTgt spid="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4" presetClass="entr" presetSubtype="10"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randombar(horizontal)">
                                      <p:cBhvr>
                                        <p:cTn id="22" dur="500"/>
                                        <p:tgtEl>
                                          <p:spTgt spid="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4" presetClass="entr" presetSubtype="10" fill="hold" nodeType="clickEffect">
                                  <p:stCondLst>
                                    <p:cond delay="0"/>
                                  </p:stCondLst>
                                  <p:childTnLst>
                                    <p:set>
                                      <p:cBhvr>
                                        <p:cTn id="26" dur="1" fill="hold">
                                          <p:stCondLst>
                                            <p:cond delay="0"/>
                                          </p:stCondLst>
                                        </p:cTn>
                                        <p:tgtEl>
                                          <p:spTgt spid="7">
                                            <p:txEl>
                                              <p:pRg st="4" end="4"/>
                                            </p:txEl>
                                          </p:spTgt>
                                        </p:tgtEl>
                                        <p:attrNameLst>
                                          <p:attrName>style.visibility</p:attrName>
                                        </p:attrNameLst>
                                      </p:cBhvr>
                                      <p:to>
                                        <p:strVal val="visible"/>
                                      </p:to>
                                    </p:set>
                                    <p:animEffect transition="in" filter="randombar(horizontal)">
                                      <p:cBhvr>
                                        <p:cTn id="27" dur="500"/>
                                        <p:tgtEl>
                                          <p:spTgt spid="7">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4" presetClass="entr" presetSubtype="10" fill="hold" nodeType="clickEffect">
                                  <p:stCondLst>
                                    <p:cond delay="0"/>
                                  </p:stCondLst>
                                  <p:childTnLst>
                                    <p:set>
                                      <p:cBhvr>
                                        <p:cTn id="31" dur="1" fill="hold">
                                          <p:stCondLst>
                                            <p:cond delay="0"/>
                                          </p:stCondLst>
                                        </p:cTn>
                                        <p:tgtEl>
                                          <p:spTgt spid="7">
                                            <p:txEl>
                                              <p:pRg st="5" end="5"/>
                                            </p:txEl>
                                          </p:spTgt>
                                        </p:tgtEl>
                                        <p:attrNameLst>
                                          <p:attrName>style.visibility</p:attrName>
                                        </p:attrNameLst>
                                      </p:cBhvr>
                                      <p:to>
                                        <p:strVal val="visible"/>
                                      </p:to>
                                    </p:set>
                                    <p:animEffect transition="in" filter="randombar(horizontal)">
                                      <p:cBhvr>
                                        <p:cTn id="32" dur="500"/>
                                        <p:tgtEl>
                                          <p:spTgt spid="7">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4" presetClass="entr" presetSubtype="10" fill="hold" nodeType="clickEffect">
                                  <p:stCondLst>
                                    <p:cond delay="0"/>
                                  </p:stCondLst>
                                  <p:childTnLst>
                                    <p:set>
                                      <p:cBhvr>
                                        <p:cTn id="36" dur="1" fill="hold">
                                          <p:stCondLst>
                                            <p:cond delay="0"/>
                                          </p:stCondLst>
                                        </p:cTn>
                                        <p:tgtEl>
                                          <p:spTgt spid="7">
                                            <p:txEl>
                                              <p:pRg st="6" end="6"/>
                                            </p:txEl>
                                          </p:spTgt>
                                        </p:tgtEl>
                                        <p:attrNameLst>
                                          <p:attrName>style.visibility</p:attrName>
                                        </p:attrNameLst>
                                      </p:cBhvr>
                                      <p:to>
                                        <p:strVal val="visible"/>
                                      </p:to>
                                    </p:set>
                                    <p:animEffect transition="in" filter="randombar(horizontal)">
                                      <p:cBhvr>
                                        <p:cTn id="37"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2"/>
          <p:cNvSpPr>
            <a:spLocks noChangeArrowheads="1"/>
          </p:cNvSpPr>
          <p:nvPr/>
        </p:nvSpPr>
        <p:spPr bwMode="auto">
          <a:xfrm>
            <a:off x="3791744" y="180650"/>
            <a:ext cx="4338482" cy="426844"/>
          </a:xfrm>
          <a:prstGeom prst="rect">
            <a:avLst/>
          </a:prstGeom>
          <a:noFill/>
          <a:ln w="9525">
            <a:noFill/>
            <a:miter lim="800000"/>
            <a:headEnd/>
            <a:tailEnd/>
          </a:ln>
        </p:spPr>
        <p:txBody>
          <a:bodyPr/>
          <a:lstStyle/>
          <a:p>
            <a:pPr algn="ctr">
              <a:lnSpc>
                <a:spcPct val="87000"/>
              </a:lnSpc>
              <a:buNone/>
            </a:pPr>
            <a:r>
              <a:rPr lang="zh-CN" altLang="en-US" sz="2800" dirty="0">
                <a:latin typeface="微软雅黑" panose="020B0503020204020204" pitchFamily="34" charset="-122"/>
                <a:ea typeface="微软雅黑" panose="020B0503020204020204" pitchFamily="34" charset="-122"/>
                <a:cs typeface="楷体_GB2312"/>
              </a:rPr>
              <a:t>第一章：绪论</a:t>
            </a:r>
          </a:p>
        </p:txBody>
      </p:sp>
      <p:grpSp>
        <p:nvGrpSpPr>
          <p:cNvPr id="3" name="组合 2"/>
          <p:cNvGrpSpPr/>
          <p:nvPr/>
        </p:nvGrpSpPr>
        <p:grpSpPr>
          <a:xfrm>
            <a:off x="3881541" y="1402184"/>
            <a:ext cx="4464708" cy="5267176"/>
            <a:chOff x="3881541" y="1402184"/>
            <a:chExt cx="4464708" cy="5267176"/>
          </a:xfrm>
        </p:grpSpPr>
        <p:sp>
          <p:nvSpPr>
            <p:cNvPr id="13" name="Rectangle 13"/>
            <p:cNvSpPr>
              <a:spLocks noChangeArrowheads="1"/>
            </p:cNvSpPr>
            <p:nvPr/>
          </p:nvSpPr>
          <p:spPr bwMode="auto">
            <a:xfrm>
              <a:off x="4295800" y="1412776"/>
              <a:ext cx="4050449" cy="5256584"/>
            </a:xfrm>
            <a:prstGeom prst="rect">
              <a:avLst/>
            </a:prstGeom>
            <a:noFill/>
            <a:ln w="28575">
              <a:noFill/>
              <a:miter lim="800000"/>
              <a:headEnd/>
              <a:tailEnd/>
            </a:ln>
          </p:spPr>
          <p:txBody>
            <a:bodyPr wrap="square" lIns="47625" tIns="99900" rIns="47625" bIns="99900">
              <a:noAutofit/>
            </a:bodyPr>
            <a:lstStyle/>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系统思维</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计算机发展历程</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程序编译与加载</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chemeClr val="tx1">
                      <a:lumMod val="95000"/>
                      <a:lumOff val="5000"/>
                    </a:schemeClr>
                  </a:solidFill>
                  <a:latin typeface="微软雅黑" panose="020B0503020204020204" pitchFamily="34" charset="-122"/>
                  <a:ea typeface="微软雅黑" panose="020B0503020204020204" pitchFamily="34" charset="-122"/>
                </a:rPr>
                <a:t>程序执行的基本过程</a:t>
              </a:r>
              <a:endParaRPr lang="en-US" altLang="zh-CN" sz="2400" dirty="0">
                <a:solidFill>
                  <a:schemeClr val="tx1">
                    <a:lumMod val="95000"/>
                    <a:lumOff val="5000"/>
                  </a:schemeClr>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计算机层次结构</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chemeClr val="accent1"/>
                  </a:solidFill>
                  <a:latin typeface="微软雅黑" panose="020B0503020204020204" pitchFamily="34" charset="-122"/>
                  <a:ea typeface="微软雅黑" panose="020B0503020204020204" pitchFamily="34" charset="-122"/>
                </a:rPr>
                <a:t>资源抽象</a:t>
              </a:r>
              <a:endParaRPr lang="en-US" altLang="zh-CN" sz="2400" dirty="0">
                <a:solidFill>
                  <a:schemeClr val="accent1"/>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几个重要的概念</a:t>
              </a:r>
            </a:p>
          </p:txBody>
        </p:sp>
        <p:sp>
          <p:nvSpPr>
            <p:cNvPr id="2" name="矩形 1"/>
            <p:cNvSpPr/>
            <p:nvPr/>
          </p:nvSpPr>
          <p:spPr bwMode="auto">
            <a:xfrm>
              <a:off x="3881541" y="1402184"/>
              <a:ext cx="4464708" cy="4259064"/>
            </a:xfrm>
            <a:prstGeom prst="rect">
              <a:avLst/>
            </a:prstGeom>
            <a:noFill/>
            <a:ln w="19050" cap="flat" cmpd="sng" algn="ctr">
              <a:solidFill>
                <a:schemeClr val="accent2"/>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algn="ctr">
                <a:lnSpc>
                  <a:spcPct val="100000"/>
                </a:lnSpc>
                <a:spcBef>
                  <a:spcPct val="0"/>
                </a:spcBef>
                <a:buClrTx/>
                <a:buSzTx/>
                <a:buNone/>
              </a:pPr>
              <a:endParaRPr lang="zh-CN" altLang="en-US" b="0" dirty="0">
                <a:solidFill>
                  <a:schemeClr val="accent1"/>
                </a:solidFill>
              </a:endParaRPr>
            </a:p>
          </p:txBody>
        </p:sp>
      </p:grpSp>
    </p:spTree>
    <p:extLst>
      <p:ext uri="{BB962C8B-B14F-4D97-AF65-F5344CB8AC3E}">
        <p14:creationId xmlns:p14="http://schemas.microsoft.com/office/powerpoint/2010/main" val="172889399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0" y="252000"/>
            <a:ext cx="7320136" cy="432048"/>
          </a:xfrm>
        </p:spPr>
        <p:txBody>
          <a:bodyPr>
            <a:normAutofit/>
          </a:bodyPr>
          <a:lstStyle/>
          <a:p>
            <a:r>
              <a:rPr lang="zh-CN" altLang="en-US" sz="2400" i="0" dirty="0">
                <a:latin typeface="+mn-lt"/>
              </a:rPr>
              <a:t>  </a:t>
            </a:r>
            <a:r>
              <a:rPr lang="zh-CN" altLang="en-US" sz="2400" dirty="0">
                <a:latin typeface="+mn-lt"/>
              </a:rPr>
              <a:t>计算机系统中的抽象</a:t>
            </a:r>
            <a:endParaRPr lang="zh-CN" altLang="en-US" sz="2400" i="0" dirty="0">
              <a:latin typeface="+mn-lt"/>
            </a:endParaRPr>
          </a:p>
        </p:txBody>
      </p:sp>
      <p:sp>
        <p:nvSpPr>
          <p:cNvPr id="126979" name="Rectangle 3"/>
          <p:cNvSpPr>
            <a:spLocks noGrp="1" noChangeArrowheads="1"/>
          </p:cNvSpPr>
          <p:nvPr>
            <p:ph type="body" sz="half" idx="4294967295"/>
          </p:nvPr>
        </p:nvSpPr>
        <p:spPr>
          <a:xfrm>
            <a:off x="407368" y="836712"/>
            <a:ext cx="11496600" cy="5445344"/>
          </a:xfrm>
        </p:spPr>
        <p:txBody>
          <a:bodyPr>
            <a:normAutofit/>
          </a:bodyPr>
          <a:lstStyle/>
          <a:p>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抽象的使用是计算机科学中最为重要的概念之一</a:t>
            </a:r>
            <a:endParaRPr lang="zh-CN" altLang="en-US"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例如，为一组函数规定一个简单的应用程序接口 </a:t>
            </a:r>
            <a:r>
              <a:rPr lang="en-US" altLang="zh-CN" sz="2000" dirty="0">
                <a:latin typeface="微软雅黑" panose="020B0503020204020204" pitchFamily="34" charset="-122"/>
                <a:ea typeface="微软雅黑" panose="020B0503020204020204" pitchFamily="34" charset="-122"/>
              </a:rPr>
              <a:t>(API) </a:t>
            </a:r>
            <a:r>
              <a:rPr lang="zh-CN" altLang="en-US" sz="2000" dirty="0">
                <a:latin typeface="微软雅黑" panose="020B0503020204020204" pitchFamily="34" charset="-122"/>
                <a:ea typeface="微软雅黑" panose="020B0503020204020204" pitchFamily="34" charset="-122"/>
              </a:rPr>
              <a:t>就是一个很好的编程习惯</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程序员无须了解它内部的工作便可以使用这些代码</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不同的编程语言提供不同形式和等级的抽象支持，例如 </a:t>
            </a:r>
            <a:r>
              <a:rPr lang="en-US" altLang="zh-CN" sz="2000" dirty="0">
                <a:latin typeface="微软雅黑" panose="020B0503020204020204" pitchFamily="34" charset="-122"/>
                <a:ea typeface="微软雅黑" panose="020B0503020204020204" pitchFamily="34" charset="-122"/>
              </a:rPr>
              <a:t>Java </a:t>
            </a:r>
            <a:r>
              <a:rPr lang="zh-CN" altLang="en-US" sz="2000" dirty="0">
                <a:latin typeface="微软雅黑" panose="020B0503020204020204" pitchFamily="34" charset="-122"/>
                <a:ea typeface="微软雅黑" panose="020B0503020204020204" pitchFamily="34" charset="-122"/>
              </a:rPr>
              <a:t>类的声明和 </a:t>
            </a:r>
            <a:r>
              <a:rPr lang="en-US" altLang="zh-CN" sz="2000" dirty="0">
                <a:latin typeface="微软雅黑" panose="020B0503020204020204" pitchFamily="34" charset="-122"/>
                <a:ea typeface="微软雅黑" panose="020B0503020204020204" pitchFamily="34" charset="-122"/>
              </a:rPr>
              <a:t>C </a:t>
            </a:r>
            <a:r>
              <a:rPr lang="zh-CN" altLang="en-US" sz="2000" dirty="0">
                <a:latin typeface="微软雅黑" panose="020B0503020204020204" pitchFamily="34" charset="-122"/>
                <a:ea typeface="微软雅黑" panose="020B0503020204020204" pitchFamily="34" charset="-122"/>
              </a:rPr>
              <a:t>语言的函数原型</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计算机中存在不同层次的抽象表示，来隐藏实际实现的复杂性</a:t>
            </a:r>
            <a:endParaRPr lang="en-US" altLang="zh-CN" sz="2000" dirty="0">
              <a:latin typeface="微软雅黑" panose="020B0503020204020204" pitchFamily="34" charset="-122"/>
              <a:ea typeface="微软雅黑" panose="020B0503020204020204" pitchFamily="34" charset="-122"/>
            </a:endParaRPr>
          </a:p>
          <a:p>
            <a:pPr marL="644128" lvl="2" indent="0">
              <a:buNone/>
            </a:pPr>
            <a:endParaRPr lang="en-US" altLang="zh-CN" sz="2000" dirty="0">
              <a:latin typeface="微软雅黑" panose="020B0503020204020204" pitchFamily="34" charset="-122"/>
              <a:ea typeface="微软雅黑" panose="020B0503020204020204" pitchFamily="34" charset="-122"/>
            </a:endParaRPr>
          </a:p>
          <a:p>
            <a:pPr lvl="0"/>
            <a:r>
              <a:rPr lang="en-US" altLang="zh-CN" sz="2400" dirty="0">
                <a:solidFill>
                  <a:srgbClr val="000000"/>
                </a:solidFill>
                <a:latin typeface="微软雅黑" panose="020B0503020204020204" pitchFamily="34" charset="-122"/>
                <a:ea typeface="微软雅黑" panose="020B0503020204020204" pitchFamily="34" charset="-122"/>
              </a:rPr>
              <a:t> </a:t>
            </a:r>
            <a:r>
              <a:rPr lang="zh-CN" altLang="en-US" sz="2400" dirty="0">
                <a:solidFill>
                  <a:srgbClr val="000000"/>
                </a:solidFill>
                <a:latin typeface="微软雅黑" panose="020B0503020204020204" pitchFamily="34" charset="-122"/>
                <a:ea typeface="微软雅黑" panose="020B0503020204020204" pitchFamily="34" charset="-122"/>
              </a:rPr>
              <a:t>计算机系统中使用的不同层次抽象</a:t>
            </a:r>
            <a:endParaRPr lang="zh-CN" altLang="en-US" sz="2000" dirty="0">
              <a:solidFill>
                <a:srgbClr val="000000"/>
              </a:solidFill>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文件</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虚拟内存 </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进程</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操作系统</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计算机系统</a:t>
            </a:r>
          </a:p>
        </p:txBody>
      </p:sp>
      <p:sp>
        <p:nvSpPr>
          <p:cNvPr id="2" name="矩形 1"/>
          <p:cNvSpPr/>
          <p:nvPr/>
        </p:nvSpPr>
        <p:spPr>
          <a:xfrm>
            <a:off x="4151784" y="6021288"/>
            <a:ext cx="3897221" cy="406265"/>
          </a:xfrm>
          <a:prstGeom prst="rect">
            <a:avLst/>
          </a:prstGeom>
        </p:spPr>
        <p:txBody>
          <a:bodyPr wrap="none">
            <a:spAutoFit/>
          </a:bodyPr>
          <a:lstStyle/>
          <a:p>
            <a:pPr>
              <a:buNone/>
            </a:pPr>
            <a:r>
              <a:rPr lang="zh-CN" altLang="en-US" sz="2400" dirty="0">
                <a:solidFill>
                  <a:schemeClr val="accent1"/>
                </a:solidFill>
                <a:latin typeface="微软雅黑" panose="020B0503020204020204" pitchFamily="34" charset="-122"/>
                <a:ea typeface="微软雅黑" panose="020B0503020204020204" pitchFamily="34" charset="-122"/>
              </a:rPr>
              <a:t>抽象是实现分层的一种方式</a:t>
            </a:r>
          </a:p>
        </p:txBody>
      </p:sp>
    </p:spTree>
    <p:extLst>
      <p:ext uri="{BB962C8B-B14F-4D97-AF65-F5344CB8AC3E}">
        <p14:creationId xmlns:p14="http://schemas.microsoft.com/office/powerpoint/2010/main" val="31242542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0" y="252000"/>
            <a:ext cx="7320136" cy="432048"/>
          </a:xfrm>
        </p:spPr>
        <p:txBody>
          <a:bodyPr>
            <a:normAutofit/>
          </a:bodyPr>
          <a:lstStyle/>
          <a:p>
            <a:r>
              <a:rPr lang="zh-CN" altLang="en-US" sz="2400" i="0" dirty="0">
                <a:latin typeface="+mn-lt"/>
              </a:rPr>
              <a:t>  </a:t>
            </a:r>
            <a:r>
              <a:rPr lang="zh-CN" altLang="en-US" sz="2400" dirty="0">
                <a:latin typeface="+mn-lt"/>
              </a:rPr>
              <a:t>计算机系统中的抽象</a:t>
            </a:r>
            <a:endParaRPr lang="zh-CN" altLang="en-US" sz="2400" i="0" dirty="0">
              <a:latin typeface="+mn-lt"/>
            </a:endParaRPr>
          </a:p>
        </p:txBody>
      </p:sp>
      <p:sp>
        <p:nvSpPr>
          <p:cNvPr id="126979" name="Rectangle 3"/>
          <p:cNvSpPr>
            <a:spLocks noGrp="1" noChangeArrowheads="1"/>
          </p:cNvSpPr>
          <p:nvPr>
            <p:ph type="body" sz="half" idx="4294967295"/>
          </p:nvPr>
        </p:nvSpPr>
        <p:spPr>
          <a:xfrm>
            <a:off x="335360" y="764704"/>
            <a:ext cx="11496600" cy="5445344"/>
          </a:xfrm>
        </p:spPr>
        <p:txBody>
          <a:bodyPr>
            <a:normAutofit/>
          </a:bodyPr>
          <a:lstStyle/>
          <a:p>
            <a:r>
              <a:rPr lang="en-US" altLang="zh-CN" sz="2400" dirty="0"/>
              <a:t> </a:t>
            </a:r>
            <a:r>
              <a:rPr lang="zh-CN" altLang="en-US" sz="2400" dirty="0"/>
              <a:t>进程</a:t>
            </a:r>
            <a:endParaRPr lang="en-US" altLang="zh-CN" sz="2400" dirty="0"/>
          </a:p>
          <a:p>
            <a:pPr lvl="1"/>
            <a:r>
              <a:rPr lang="zh-CN" altLang="en-US" sz="2000" dirty="0">
                <a:latin typeface="微软雅黑" panose="020B0503020204020204" pitchFamily="34" charset="-122"/>
                <a:ea typeface="微软雅黑" panose="020B0503020204020204" pitchFamily="34" charset="-122"/>
              </a:rPr>
              <a:t> 文件是对 </a:t>
            </a:r>
            <a:r>
              <a:rPr lang="en-US" altLang="zh-CN" sz="2000" dirty="0">
                <a:latin typeface="微软雅黑" panose="020B0503020204020204" pitchFamily="34" charset="-122"/>
                <a:ea typeface="微软雅黑" panose="020B0503020204020204" pitchFamily="34" charset="-122"/>
                <a:cs typeface="Courier New" pitchFamily="49" charset="0"/>
              </a:rPr>
              <a:t>I/0</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设备的抽象</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虚拟内存是对程序存储器的抽象</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进程是对一个正在运行的程序的抽象：是在给定数据集上的一次程序执行</a:t>
            </a:r>
          </a:p>
        </p:txBody>
      </p:sp>
      <p:grpSp>
        <p:nvGrpSpPr>
          <p:cNvPr id="2" name="组合 1"/>
          <p:cNvGrpSpPr/>
          <p:nvPr/>
        </p:nvGrpSpPr>
        <p:grpSpPr>
          <a:xfrm>
            <a:off x="695400" y="2996952"/>
            <a:ext cx="10516691" cy="3665587"/>
            <a:chOff x="4799856" y="3717032"/>
            <a:chExt cx="6772275" cy="2657475"/>
          </a:xfrm>
        </p:grpSpPr>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9856" y="3717032"/>
              <a:ext cx="6772275" cy="2657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圆角矩形 5"/>
            <p:cNvSpPr/>
            <p:nvPr/>
          </p:nvSpPr>
          <p:spPr bwMode="auto">
            <a:xfrm>
              <a:off x="10308336" y="5445224"/>
              <a:ext cx="756216" cy="288032"/>
            </a:xfrm>
            <a:prstGeom prst="roundRect">
              <a:avLst/>
            </a:prstGeom>
            <a:noFill/>
            <a:ln w="254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7" name="圆角矩形 6"/>
            <p:cNvSpPr/>
            <p:nvPr/>
          </p:nvSpPr>
          <p:spPr bwMode="auto">
            <a:xfrm>
              <a:off x="9390218" y="4953000"/>
              <a:ext cx="918118" cy="308188"/>
            </a:xfrm>
            <a:prstGeom prst="roundRect">
              <a:avLst/>
            </a:prstGeom>
            <a:noFill/>
            <a:ln w="254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8" name="圆角矩形 7"/>
            <p:cNvSpPr/>
            <p:nvPr/>
          </p:nvSpPr>
          <p:spPr bwMode="auto">
            <a:xfrm>
              <a:off x="8649468" y="4365104"/>
              <a:ext cx="707892" cy="283096"/>
            </a:xfrm>
            <a:prstGeom prst="roundRect">
              <a:avLst/>
            </a:prstGeom>
            <a:noFill/>
            <a:ln w="254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grpSp>
    </p:spTree>
    <p:extLst>
      <p:ext uri="{BB962C8B-B14F-4D97-AF65-F5344CB8AC3E}">
        <p14:creationId xmlns:p14="http://schemas.microsoft.com/office/powerpoint/2010/main" val="11401844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0" y="252000"/>
            <a:ext cx="7320136" cy="432048"/>
          </a:xfrm>
        </p:spPr>
        <p:txBody>
          <a:bodyPr>
            <a:normAutofit/>
          </a:bodyPr>
          <a:lstStyle/>
          <a:p>
            <a:r>
              <a:rPr lang="zh-CN" altLang="en-US" sz="2400" i="0" dirty="0">
                <a:latin typeface="+mn-lt"/>
              </a:rPr>
              <a:t>  </a:t>
            </a:r>
            <a:r>
              <a:rPr lang="zh-CN" altLang="en-US" sz="2400" dirty="0">
                <a:latin typeface="+mn-lt"/>
              </a:rPr>
              <a:t>计算机系统中的抽象</a:t>
            </a:r>
            <a:endParaRPr lang="zh-CN" altLang="en-US" sz="2400" i="0" dirty="0">
              <a:latin typeface="+mn-lt"/>
            </a:endParaRPr>
          </a:p>
        </p:txBody>
      </p:sp>
      <p:sp>
        <p:nvSpPr>
          <p:cNvPr id="126979" name="Rectangle 3"/>
          <p:cNvSpPr>
            <a:spLocks noGrp="1" noChangeArrowheads="1"/>
          </p:cNvSpPr>
          <p:nvPr>
            <p:ph type="body" sz="half" idx="4294967295"/>
          </p:nvPr>
        </p:nvSpPr>
        <p:spPr>
          <a:xfrm>
            <a:off x="277453" y="764704"/>
            <a:ext cx="11496600" cy="5445344"/>
          </a:xfrm>
        </p:spPr>
        <p:txBody>
          <a:bodyPr>
            <a:normAutofit/>
          </a:bodyPr>
          <a:lstStyle/>
          <a:p>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处理器</a:t>
            </a:r>
            <a:endParaRPr lang="en-US" altLang="zh-CN" sz="24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指令集架构提供了对实际处理器硬件的抽象</a:t>
            </a:r>
            <a:endParaRPr lang="en-US" altLang="zh-CN" sz="20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程序表现得就好像运行在一个一次只执行一条指令的处理器上</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底层的硬件远比抽象描述的要复杂精细，它并行地执行多条指令，但又总是与那个简单有序的模型保持一致</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只要指令集一样，不同的处理器实现也能执行同样的机器代码，但开销和性能可能不同</a:t>
            </a:r>
          </a:p>
        </p:txBody>
      </p:sp>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7568" y="3645024"/>
            <a:ext cx="7340170" cy="2880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圆角矩形 5"/>
          <p:cNvSpPr/>
          <p:nvPr/>
        </p:nvSpPr>
        <p:spPr bwMode="auto">
          <a:xfrm>
            <a:off x="4367808" y="5013176"/>
            <a:ext cx="1224136" cy="360040"/>
          </a:xfrm>
          <a:prstGeom prst="roundRect">
            <a:avLst/>
          </a:prstGeom>
          <a:noFill/>
          <a:ln w="254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spTree>
    <p:extLst>
      <p:ext uri="{BB962C8B-B14F-4D97-AF65-F5344CB8AC3E}">
        <p14:creationId xmlns:p14="http://schemas.microsoft.com/office/powerpoint/2010/main" val="34754247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119336" y="188640"/>
            <a:ext cx="7752184" cy="426368"/>
          </a:xfrm>
        </p:spPr>
        <p:txBody>
          <a:bodyPr>
            <a:normAutofit/>
          </a:bodyPr>
          <a:lstStyle/>
          <a:p>
            <a:r>
              <a:rPr lang="zh-CN" altLang="en-US" sz="2400" i="0" dirty="0">
                <a:latin typeface="微软雅黑" panose="020B0503020204020204" pitchFamily="34" charset="-122"/>
                <a:ea typeface="微软雅黑" panose="020B0503020204020204" pitchFamily="34" charset="-122"/>
              </a:rPr>
              <a:t>你可能没有想过这个问题</a:t>
            </a:r>
            <a:r>
              <a:rPr lang="en-US" altLang="zh-CN" sz="2400" i="0" dirty="0">
                <a:latin typeface="微软雅黑" panose="020B0503020204020204" pitchFamily="34" charset="-122"/>
                <a:ea typeface="微软雅黑" panose="020B0503020204020204" pitchFamily="34" charset="-122"/>
              </a:rPr>
              <a:t>……</a:t>
            </a:r>
            <a:endParaRPr lang="zh-CN" altLang="en-US" sz="2400" i="0" dirty="0">
              <a:latin typeface="微软雅黑" panose="020B0503020204020204" pitchFamily="34" charset="-122"/>
              <a:ea typeface="微软雅黑" panose="020B0503020204020204" pitchFamily="34" charset="-122"/>
            </a:endParaRPr>
          </a:p>
        </p:txBody>
      </p:sp>
      <p:sp>
        <p:nvSpPr>
          <p:cNvPr id="10" name="Rectangle 3"/>
          <p:cNvSpPr txBox="1">
            <a:spLocks noChangeArrowheads="1"/>
          </p:cNvSpPr>
          <p:nvPr/>
        </p:nvSpPr>
        <p:spPr>
          <a:xfrm>
            <a:off x="1127448" y="3573016"/>
            <a:ext cx="8229600" cy="990600"/>
          </a:xfrm>
          <a:prstGeom prst="rect">
            <a:avLst/>
          </a:prstGeom>
        </p:spPr>
        <p:txBody>
          <a:bodyPr/>
          <a:lstStyle>
            <a:lvl1pPr marL="213122" indent="-213122" algn="l" rtl="0" eaLnBrk="1" fontAlgn="base" hangingPunct="1">
              <a:lnSpc>
                <a:spcPct val="125000"/>
              </a:lnSpc>
              <a:spcBef>
                <a:spcPts val="0"/>
              </a:spcBef>
              <a:spcAft>
                <a:spcPct val="0"/>
              </a:spcAft>
              <a:buClr>
                <a:srgbClr val="FF0000"/>
              </a:buClr>
              <a:buSzPct val="100000"/>
              <a:buFont typeface="Wingdings" pitchFamily="2" charset="2"/>
              <a:buChar char="v"/>
              <a:defRPr sz="1800" b="1">
                <a:solidFill>
                  <a:schemeClr val="tx1"/>
                </a:solidFill>
                <a:latin typeface="+mn-lt"/>
                <a:ea typeface="+mn-ea"/>
                <a:cs typeface="+mn-cs"/>
              </a:defRPr>
            </a:lvl1pPr>
            <a:lvl2pPr marL="501254" indent="-145256" algn="l" rtl="0" eaLnBrk="1" fontAlgn="base" hangingPunct="1">
              <a:lnSpc>
                <a:spcPct val="125000"/>
              </a:lnSpc>
              <a:spcBef>
                <a:spcPts val="0"/>
              </a:spcBef>
              <a:spcAft>
                <a:spcPct val="0"/>
              </a:spcAft>
              <a:buClr>
                <a:srgbClr val="001ADC"/>
              </a:buClr>
              <a:buSzPct val="100000"/>
              <a:buFont typeface="Wingdings" pitchFamily="2" charset="2"/>
              <a:buChar char="Ø"/>
              <a:defRPr b="1">
                <a:solidFill>
                  <a:schemeClr val="tx1"/>
                </a:solidFill>
                <a:latin typeface="+mn-lt"/>
              </a:defRPr>
            </a:lvl2pPr>
            <a:lvl3pPr marL="788194" indent="-144066" algn="l" rtl="0" eaLnBrk="1" fontAlgn="base" hangingPunct="1">
              <a:lnSpc>
                <a:spcPct val="125000"/>
              </a:lnSpc>
              <a:spcBef>
                <a:spcPts val="0"/>
              </a:spcBef>
              <a:spcAft>
                <a:spcPct val="0"/>
              </a:spcAft>
              <a:buClr>
                <a:srgbClr val="05AD01"/>
              </a:buClr>
              <a:buSzPct val="100000"/>
              <a:buFont typeface="Wingdings" pitchFamily="2" charset="2"/>
              <a:buChar char="§"/>
              <a:defRPr b="1">
                <a:solidFill>
                  <a:schemeClr val="tx1"/>
                </a:solidFill>
                <a:latin typeface="+mn-lt"/>
              </a:defRPr>
            </a:lvl3pPr>
            <a:lvl4pPr marL="1476375" indent="-257175" algn="l" rtl="0" eaLnBrk="1" fontAlgn="base" hangingPunct="1">
              <a:spcBef>
                <a:spcPct val="20000"/>
              </a:spcBef>
              <a:spcAft>
                <a:spcPct val="0"/>
              </a:spcAft>
              <a:buChar char="–"/>
              <a:defRPr sz="1500">
                <a:solidFill>
                  <a:schemeClr val="tx1"/>
                </a:solidFill>
                <a:latin typeface="Times New Roman" pitchFamily="18" charset="0"/>
              </a:defRPr>
            </a:lvl4pPr>
            <a:lvl5pPr marL="1876425" indent="-257175" algn="l" rtl="0" eaLnBrk="1" fontAlgn="base" hangingPunct="1">
              <a:spcBef>
                <a:spcPct val="20000"/>
              </a:spcBef>
              <a:spcAft>
                <a:spcPct val="0"/>
              </a:spcAft>
              <a:buChar char="»"/>
              <a:defRPr sz="1500">
                <a:solidFill>
                  <a:schemeClr val="tx1"/>
                </a:solidFill>
                <a:latin typeface="Times New Roman" pitchFamily="18" charset="0"/>
              </a:defRPr>
            </a:lvl5pPr>
            <a:lvl6pPr marL="2219325" indent="-257175" algn="l" rtl="0" eaLnBrk="1" fontAlgn="base" hangingPunct="1">
              <a:spcBef>
                <a:spcPct val="20000"/>
              </a:spcBef>
              <a:spcAft>
                <a:spcPct val="0"/>
              </a:spcAft>
              <a:buChar char="»"/>
              <a:defRPr sz="1500">
                <a:solidFill>
                  <a:schemeClr val="tx1"/>
                </a:solidFill>
                <a:latin typeface="Times New Roman" pitchFamily="18" charset="0"/>
              </a:defRPr>
            </a:lvl6pPr>
            <a:lvl7pPr marL="2562225" indent="-257175" algn="l" rtl="0" eaLnBrk="1" fontAlgn="base" hangingPunct="1">
              <a:spcBef>
                <a:spcPct val="20000"/>
              </a:spcBef>
              <a:spcAft>
                <a:spcPct val="0"/>
              </a:spcAft>
              <a:buChar char="»"/>
              <a:defRPr sz="1500">
                <a:solidFill>
                  <a:schemeClr val="tx1"/>
                </a:solidFill>
                <a:latin typeface="Times New Roman" pitchFamily="18" charset="0"/>
              </a:defRPr>
            </a:lvl7pPr>
            <a:lvl8pPr marL="2905125" indent="-257175" algn="l" rtl="0" eaLnBrk="1" fontAlgn="base" hangingPunct="1">
              <a:spcBef>
                <a:spcPct val="20000"/>
              </a:spcBef>
              <a:spcAft>
                <a:spcPct val="0"/>
              </a:spcAft>
              <a:buChar char="»"/>
              <a:defRPr sz="1500">
                <a:solidFill>
                  <a:schemeClr val="tx1"/>
                </a:solidFill>
                <a:latin typeface="Times New Roman" pitchFamily="18" charset="0"/>
              </a:defRPr>
            </a:lvl8pPr>
            <a:lvl9pPr marL="3248025" indent="-257175" algn="l" rtl="0" eaLnBrk="1" fontAlgn="base" hangingPunct="1">
              <a:spcBef>
                <a:spcPct val="20000"/>
              </a:spcBef>
              <a:spcAft>
                <a:spcPct val="0"/>
              </a:spcAft>
              <a:buChar char="»"/>
              <a:defRPr sz="1500">
                <a:solidFill>
                  <a:schemeClr val="tx1"/>
                </a:solidFill>
                <a:latin typeface="Times New Roman" pitchFamily="18" charset="0"/>
              </a:defRPr>
            </a:lvl9pPr>
          </a:lstStyle>
          <a:p>
            <a:pPr>
              <a:buFontTx/>
              <a:buNone/>
            </a:pPr>
            <a:r>
              <a:rPr lang="zh-CN" altLang="en-US" sz="2200" kern="0" dirty="0">
                <a:latin typeface="微软雅黑" panose="020B0503020204020204" pitchFamily="34" charset="-122"/>
              </a:rPr>
              <a:t>    </a:t>
            </a:r>
            <a:r>
              <a:rPr lang="zh-CN" altLang="en-US" sz="2200" kern="0" dirty="0">
                <a:solidFill>
                  <a:srgbClr val="008000"/>
                </a:solidFill>
                <a:latin typeface="微软雅黑" panose="020B0503020204020204" pitchFamily="34" charset="-122"/>
                <a:ea typeface="微软雅黑" panose="020B0503020204020204" pitchFamily="34" charset="-122"/>
              </a:rPr>
              <a:t>以上两个程序功能完全一样，算法完全一样，因此，时间和空间复杂度完全一样，执行时间一样吗？</a:t>
            </a:r>
            <a:endParaRPr lang="zh-CN" altLang="en-US" sz="2200" kern="0" dirty="0">
              <a:solidFill>
                <a:srgbClr val="FF0000"/>
              </a:solidFill>
              <a:latin typeface="微软雅黑" panose="020B0503020204020204" pitchFamily="34" charset="-122"/>
              <a:ea typeface="微软雅黑" panose="020B0503020204020204" pitchFamily="34" charset="-122"/>
            </a:endParaRPr>
          </a:p>
        </p:txBody>
      </p:sp>
      <p:sp>
        <p:nvSpPr>
          <p:cNvPr id="11" name="Rectangle 5"/>
          <p:cNvSpPr>
            <a:spLocks/>
          </p:cNvSpPr>
          <p:nvPr/>
        </p:nvSpPr>
        <p:spPr bwMode="auto">
          <a:xfrm>
            <a:off x="5537523" y="872678"/>
            <a:ext cx="4518917" cy="2565400"/>
          </a:xfrm>
          <a:prstGeom prst="rect">
            <a:avLst/>
          </a:prstGeom>
          <a:noFill/>
          <a:ln w="6350">
            <a:solidFill>
              <a:schemeClr val="tx1"/>
            </a:solidFill>
            <a:miter lim="800000"/>
            <a:headEnd/>
            <a:tailEnd/>
          </a:ln>
          <a:extLst>
            <a:ext uri="{909E8E84-426E-40DD-AFC4-6F175D3DCCD1}">
              <a14:hiddenFill xmlns:a14="http://schemas.microsoft.com/office/drawing/2010/main">
                <a:solidFill>
                  <a:srgbClr val="D3F2D3"/>
                </a:solidFill>
              </a14:hiddenFill>
            </a:ext>
          </a:extLst>
        </p:spPr>
        <p:txBody>
          <a:bodyPr lIns="63500" tIns="63500" rIns="63500" bIns="63500"/>
          <a:lstStyle>
            <a:lvl1pPr>
              <a:lnSpc>
                <a:spcPct val="115000"/>
              </a:lnSpc>
              <a:spcBef>
                <a:spcPct val="20000"/>
              </a:spcBef>
              <a:buChar char="•"/>
              <a:tabLst>
                <a:tab pos="914400" algn="l"/>
                <a:tab pos="2286000" algn="l"/>
              </a:tabLst>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tabLst>
                <a:tab pos="914400" algn="l"/>
                <a:tab pos="2286000" algn="l"/>
              </a:tabLst>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tabLst>
                <a:tab pos="914400" algn="l"/>
                <a:tab pos="2286000" algn="l"/>
              </a:tabLst>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tabLst>
                <a:tab pos="914400" algn="l"/>
                <a:tab pos="2286000" algn="l"/>
              </a:tabLst>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tabLst>
                <a:tab pos="914400" algn="l"/>
                <a:tab pos="2286000" algn="l"/>
              </a:tabLst>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tabLst>
                <a:tab pos="914400" algn="l"/>
                <a:tab pos="2286000" algn="l"/>
              </a:tabLst>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tabLst>
                <a:tab pos="914400" algn="l"/>
                <a:tab pos="2286000" algn="l"/>
              </a:tabLst>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tabLst>
                <a:tab pos="914400" algn="l"/>
                <a:tab pos="2286000" algn="l"/>
              </a:tabLst>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tabLst>
                <a:tab pos="914400" algn="l"/>
                <a:tab pos="2286000" algn="l"/>
              </a:tabLst>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r>
              <a:rPr lang="en-US" altLang="zh-CN" sz="2000" dirty="0">
                <a:latin typeface="微软雅黑" panose="020B0503020204020204" pitchFamily="34" charset="-122"/>
                <a:ea typeface="微软雅黑" panose="020B0503020204020204" pitchFamily="34" charset="-122"/>
                <a:cs typeface="Monaco"/>
                <a:sym typeface="Monaco"/>
              </a:rPr>
              <a:t>void </a:t>
            </a:r>
            <a:r>
              <a:rPr lang="en-US" altLang="zh-CN" sz="2000" dirty="0" err="1">
                <a:latin typeface="微软雅黑" panose="020B0503020204020204" pitchFamily="34" charset="-122"/>
                <a:ea typeface="微软雅黑" panose="020B0503020204020204" pitchFamily="34" charset="-122"/>
                <a:cs typeface="Monaco"/>
                <a:sym typeface="Monaco"/>
              </a:rPr>
              <a:t>copyji</a:t>
            </a:r>
            <a:r>
              <a:rPr lang="en-US" altLang="zh-CN" sz="2000" dirty="0">
                <a:latin typeface="微软雅黑" panose="020B0503020204020204" pitchFamily="34" charset="-122"/>
                <a:ea typeface="微软雅黑" panose="020B0503020204020204" pitchFamily="34" charset="-122"/>
                <a:cs typeface="Monaco"/>
                <a:sym typeface="Monaco"/>
              </a:rPr>
              <a:t> (</a:t>
            </a:r>
            <a:r>
              <a:rPr lang="en-US" altLang="zh-CN" sz="2000" dirty="0" err="1">
                <a:latin typeface="微软雅黑" panose="020B0503020204020204" pitchFamily="34" charset="-122"/>
                <a:ea typeface="微软雅黑" panose="020B0503020204020204" pitchFamily="34" charset="-122"/>
                <a:cs typeface="Monaco"/>
                <a:sym typeface="Monaco"/>
              </a:rPr>
              <a:t>int</a:t>
            </a:r>
            <a:r>
              <a:rPr lang="en-US" altLang="zh-CN" sz="2000" dirty="0">
                <a:latin typeface="微软雅黑" panose="020B0503020204020204" pitchFamily="34" charset="-122"/>
                <a:ea typeface="微软雅黑" panose="020B0503020204020204" pitchFamily="34" charset="-122"/>
                <a:cs typeface="Monaco"/>
                <a:sym typeface="Monaco"/>
              </a:rPr>
              <a:t> </a:t>
            </a:r>
            <a:r>
              <a:rPr lang="en-US" altLang="zh-CN" sz="2000" dirty="0" err="1">
                <a:latin typeface="微软雅黑" panose="020B0503020204020204" pitchFamily="34" charset="-122"/>
                <a:ea typeface="微软雅黑" panose="020B0503020204020204" pitchFamily="34" charset="-122"/>
                <a:cs typeface="Monaco"/>
                <a:sym typeface="Monaco"/>
              </a:rPr>
              <a:t>src</a:t>
            </a:r>
            <a:r>
              <a:rPr lang="en-US" altLang="zh-CN" sz="2000" dirty="0">
                <a:latin typeface="微软雅黑" panose="020B0503020204020204" pitchFamily="34" charset="-122"/>
                <a:ea typeface="微软雅黑" panose="020B0503020204020204" pitchFamily="34" charset="-122"/>
                <a:cs typeface="Monaco"/>
                <a:sym typeface="Monaco"/>
              </a:rPr>
              <a:t>[2048][2048],</a:t>
            </a:r>
          </a:p>
          <a:p>
            <a:pPr eaLnBrk="1" hangingPunct="1">
              <a:lnSpc>
                <a:spcPct val="100000"/>
              </a:lnSpc>
              <a:spcBef>
                <a:spcPct val="0"/>
              </a:spcBef>
              <a:buFontTx/>
              <a:buNone/>
            </a:pPr>
            <a:r>
              <a:rPr lang="en-US" altLang="zh-CN" sz="2000" dirty="0">
                <a:latin typeface="微软雅黑" panose="020B0503020204020204" pitchFamily="34" charset="-122"/>
                <a:ea typeface="微软雅黑" panose="020B0503020204020204" pitchFamily="34" charset="-122"/>
                <a:cs typeface="Monaco"/>
                <a:sym typeface="Monaco"/>
              </a:rPr>
              <a:t>            </a:t>
            </a:r>
            <a:r>
              <a:rPr lang="en-US" altLang="zh-CN" sz="2000" dirty="0" err="1">
                <a:latin typeface="微软雅黑" panose="020B0503020204020204" pitchFamily="34" charset="-122"/>
                <a:ea typeface="微软雅黑" panose="020B0503020204020204" pitchFamily="34" charset="-122"/>
                <a:cs typeface="Monaco"/>
                <a:sym typeface="Monaco"/>
              </a:rPr>
              <a:t>int</a:t>
            </a:r>
            <a:r>
              <a:rPr lang="en-US" altLang="zh-CN" sz="2000" dirty="0">
                <a:latin typeface="微软雅黑" panose="020B0503020204020204" pitchFamily="34" charset="-122"/>
                <a:ea typeface="微软雅黑" panose="020B0503020204020204" pitchFamily="34" charset="-122"/>
                <a:cs typeface="Monaco"/>
                <a:sym typeface="Monaco"/>
              </a:rPr>
              <a:t> </a:t>
            </a:r>
            <a:r>
              <a:rPr lang="en-US" altLang="zh-CN" sz="2000" dirty="0" err="1">
                <a:latin typeface="微软雅黑" panose="020B0503020204020204" pitchFamily="34" charset="-122"/>
                <a:ea typeface="微软雅黑" panose="020B0503020204020204" pitchFamily="34" charset="-122"/>
                <a:cs typeface="Monaco"/>
                <a:sym typeface="Monaco"/>
              </a:rPr>
              <a:t>dst</a:t>
            </a:r>
            <a:r>
              <a:rPr lang="en-US" altLang="zh-CN" sz="2000" dirty="0">
                <a:latin typeface="微软雅黑" panose="020B0503020204020204" pitchFamily="34" charset="-122"/>
                <a:ea typeface="微软雅黑" panose="020B0503020204020204" pitchFamily="34" charset="-122"/>
                <a:cs typeface="Monaco"/>
                <a:sym typeface="Monaco"/>
              </a:rPr>
              <a:t>[2048][2048])</a:t>
            </a:r>
          </a:p>
          <a:p>
            <a:pPr eaLnBrk="1" hangingPunct="1">
              <a:lnSpc>
                <a:spcPct val="100000"/>
              </a:lnSpc>
              <a:spcBef>
                <a:spcPct val="0"/>
              </a:spcBef>
              <a:buFontTx/>
              <a:buNone/>
            </a:pPr>
            <a:r>
              <a:rPr lang="en-US" altLang="zh-CN" sz="2000" dirty="0">
                <a:latin typeface="微软雅黑" panose="020B0503020204020204" pitchFamily="34" charset="-122"/>
                <a:ea typeface="微软雅黑" panose="020B0503020204020204" pitchFamily="34" charset="-122"/>
                <a:cs typeface="Monaco"/>
                <a:sym typeface="Monaco"/>
              </a:rPr>
              <a:t>{</a:t>
            </a:r>
          </a:p>
          <a:p>
            <a:pPr eaLnBrk="1" hangingPunct="1">
              <a:lnSpc>
                <a:spcPct val="100000"/>
              </a:lnSpc>
              <a:spcBef>
                <a:spcPct val="0"/>
              </a:spcBef>
              <a:buFontTx/>
              <a:buNone/>
            </a:pPr>
            <a:r>
              <a:rPr lang="en-US" altLang="zh-CN" sz="2000" dirty="0">
                <a:latin typeface="微软雅黑" panose="020B0503020204020204" pitchFamily="34" charset="-122"/>
                <a:ea typeface="微软雅黑" panose="020B0503020204020204" pitchFamily="34" charset="-122"/>
                <a:cs typeface="Monaco"/>
                <a:sym typeface="Monaco"/>
              </a:rPr>
              <a:t>  </a:t>
            </a:r>
            <a:r>
              <a:rPr lang="en-US" altLang="zh-CN" sz="2000" dirty="0" err="1">
                <a:latin typeface="微软雅黑" panose="020B0503020204020204" pitchFamily="34" charset="-122"/>
                <a:ea typeface="微软雅黑" panose="020B0503020204020204" pitchFamily="34" charset="-122"/>
                <a:cs typeface="Monaco"/>
                <a:sym typeface="Monaco"/>
              </a:rPr>
              <a:t>int</a:t>
            </a:r>
            <a:r>
              <a:rPr lang="en-US" altLang="zh-CN" sz="2000" dirty="0">
                <a:latin typeface="微软雅黑" panose="020B0503020204020204" pitchFamily="34" charset="-122"/>
                <a:ea typeface="微软雅黑" panose="020B0503020204020204" pitchFamily="34" charset="-122"/>
                <a:cs typeface="Monaco"/>
                <a:sym typeface="Monaco"/>
              </a:rPr>
              <a:t> </a:t>
            </a:r>
            <a:r>
              <a:rPr lang="en-US" altLang="zh-CN" sz="2000" dirty="0" err="1">
                <a:latin typeface="微软雅黑" panose="020B0503020204020204" pitchFamily="34" charset="-122"/>
                <a:ea typeface="微软雅黑" panose="020B0503020204020204" pitchFamily="34" charset="-122"/>
                <a:cs typeface="Monaco"/>
                <a:sym typeface="Monaco"/>
              </a:rPr>
              <a:t>i,j</a:t>
            </a:r>
            <a:r>
              <a:rPr lang="en-US" altLang="zh-CN" sz="2000" dirty="0">
                <a:latin typeface="微软雅黑" panose="020B0503020204020204" pitchFamily="34" charset="-122"/>
                <a:ea typeface="微软雅黑" panose="020B0503020204020204" pitchFamily="34" charset="-122"/>
                <a:cs typeface="Monaco"/>
                <a:sym typeface="Monaco"/>
              </a:rPr>
              <a:t>;</a:t>
            </a:r>
          </a:p>
          <a:p>
            <a:pPr eaLnBrk="1" hangingPunct="1">
              <a:lnSpc>
                <a:spcPct val="100000"/>
              </a:lnSpc>
              <a:spcBef>
                <a:spcPct val="0"/>
              </a:spcBef>
              <a:buFontTx/>
              <a:buNone/>
            </a:pPr>
            <a:r>
              <a:rPr lang="en-US" altLang="zh-CN" sz="2000" dirty="0">
                <a:latin typeface="微软雅黑" panose="020B0503020204020204" pitchFamily="34" charset="-122"/>
                <a:ea typeface="微软雅黑" panose="020B0503020204020204" pitchFamily="34" charset="-122"/>
                <a:cs typeface="Monaco"/>
                <a:sym typeface="Monaco"/>
              </a:rPr>
              <a:t>  </a:t>
            </a:r>
            <a:r>
              <a:rPr lang="en-US" altLang="zh-CN" sz="2000" dirty="0">
                <a:solidFill>
                  <a:schemeClr val="accent2"/>
                </a:solidFill>
                <a:latin typeface="微软雅黑" panose="020B0503020204020204" pitchFamily="34" charset="-122"/>
                <a:ea typeface="微软雅黑" panose="020B0503020204020204" pitchFamily="34" charset="-122"/>
                <a:cs typeface="Monaco"/>
                <a:sym typeface="Monaco"/>
              </a:rPr>
              <a:t>for (j = 0; j &lt; 2048; </a:t>
            </a:r>
            <a:r>
              <a:rPr lang="en-US" altLang="zh-CN" sz="2000" dirty="0" err="1">
                <a:solidFill>
                  <a:schemeClr val="accent2"/>
                </a:solidFill>
                <a:latin typeface="微软雅黑" panose="020B0503020204020204" pitchFamily="34" charset="-122"/>
                <a:ea typeface="微软雅黑" panose="020B0503020204020204" pitchFamily="34" charset="-122"/>
                <a:cs typeface="Monaco"/>
                <a:sym typeface="Monaco"/>
              </a:rPr>
              <a:t>j++</a:t>
            </a:r>
            <a:r>
              <a:rPr lang="en-US" altLang="zh-CN" sz="2000" dirty="0">
                <a:solidFill>
                  <a:schemeClr val="accent2"/>
                </a:solidFill>
                <a:latin typeface="微软雅黑" panose="020B0503020204020204" pitchFamily="34" charset="-122"/>
                <a:ea typeface="微软雅黑" panose="020B0503020204020204" pitchFamily="34" charset="-122"/>
                <a:cs typeface="Monaco"/>
                <a:sym typeface="Monaco"/>
              </a:rPr>
              <a:t>)</a:t>
            </a:r>
          </a:p>
          <a:p>
            <a:pPr eaLnBrk="1" hangingPunct="1">
              <a:lnSpc>
                <a:spcPct val="100000"/>
              </a:lnSpc>
              <a:spcBef>
                <a:spcPct val="0"/>
              </a:spcBef>
              <a:buFontTx/>
              <a:buNone/>
            </a:pPr>
            <a:r>
              <a:rPr lang="en-US" altLang="zh-CN" sz="2000" dirty="0">
                <a:latin typeface="微软雅黑" panose="020B0503020204020204" pitchFamily="34" charset="-122"/>
                <a:ea typeface="微软雅黑" panose="020B0503020204020204" pitchFamily="34" charset="-122"/>
                <a:cs typeface="Monaco"/>
                <a:sym typeface="Monaco"/>
              </a:rPr>
              <a:t>    </a:t>
            </a:r>
            <a:r>
              <a:rPr lang="en-US" altLang="zh-CN" sz="2000" dirty="0">
                <a:solidFill>
                  <a:srgbClr val="CC3300"/>
                </a:solidFill>
                <a:latin typeface="微软雅黑" panose="020B0503020204020204" pitchFamily="34" charset="-122"/>
                <a:ea typeface="微软雅黑" panose="020B0503020204020204" pitchFamily="34" charset="-122"/>
                <a:cs typeface="Monaco"/>
                <a:sym typeface="Monaco"/>
              </a:rPr>
              <a:t>for (</a:t>
            </a:r>
            <a:r>
              <a:rPr lang="en-US" altLang="zh-CN" sz="2000" dirty="0" err="1">
                <a:solidFill>
                  <a:srgbClr val="CC3300"/>
                </a:solidFill>
                <a:latin typeface="微软雅黑" panose="020B0503020204020204" pitchFamily="34" charset="-122"/>
                <a:ea typeface="微软雅黑" panose="020B0503020204020204" pitchFamily="34" charset="-122"/>
                <a:cs typeface="Monaco"/>
                <a:sym typeface="Monaco"/>
              </a:rPr>
              <a:t>i</a:t>
            </a:r>
            <a:r>
              <a:rPr lang="en-US" altLang="zh-CN" sz="2000" dirty="0">
                <a:solidFill>
                  <a:srgbClr val="CC3300"/>
                </a:solidFill>
                <a:latin typeface="微软雅黑" panose="020B0503020204020204" pitchFamily="34" charset="-122"/>
                <a:ea typeface="微软雅黑" panose="020B0503020204020204" pitchFamily="34" charset="-122"/>
                <a:cs typeface="Monaco"/>
                <a:sym typeface="Monaco"/>
              </a:rPr>
              <a:t> = 0; </a:t>
            </a:r>
            <a:r>
              <a:rPr lang="en-US" altLang="zh-CN" sz="2000" dirty="0" err="1">
                <a:solidFill>
                  <a:srgbClr val="CC3300"/>
                </a:solidFill>
                <a:latin typeface="微软雅黑" panose="020B0503020204020204" pitchFamily="34" charset="-122"/>
                <a:ea typeface="微软雅黑" panose="020B0503020204020204" pitchFamily="34" charset="-122"/>
                <a:cs typeface="Monaco"/>
                <a:sym typeface="Monaco"/>
              </a:rPr>
              <a:t>i</a:t>
            </a:r>
            <a:r>
              <a:rPr lang="en-US" altLang="zh-CN" sz="2000" dirty="0">
                <a:solidFill>
                  <a:srgbClr val="CC3300"/>
                </a:solidFill>
                <a:latin typeface="微软雅黑" panose="020B0503020204020204" pitchFamily="34" charset="-122"/>
                <a:ea typeface="微软雅黑" panose="020B0503020204020204" pitchFamily="34" charset="-122"/>
                <a:cs typeface="Monaco"/>
                <a:sym typeface="Monaco"/>
              </a:rPr>
              <a:t> &lt; 2048; </a:t>
            </a:r>
            <a:r>
              <a:rPr lang="en-US" altLang="zh-CN" sz="2000" dirty="0" err="1">
                <a:solidFill>
                  <a:srgbClr val="CC3300"/>
                </a:solidFill>
                <a:latin typeface="微软雅黑" panose="020B0503020204020204" pitchFamily="34" charset="-122"/>
                <a:ea typeface="微软雅黑" panose="020B0503020204020204" pitchFamily="34" charset="-122"/>
                <a:cs typeface="Monaco"/>
                <a:sym typeface="Monaco"/>
              </a:rPr>
              <a:t>i</a:t>
            </a:r>
            <a:r>
              <a:rPr lang="en-US" altLang="zh-CN" sz="2000" dirty="0">
                <a:solidFill>
                  <a:srgbClr val="CC3300"/>
                </a:solidFill>
                <a:latin typeface="微软雅黑" panose="020B0503020204020204" pitchFamily="34" charset="-122"/>
                <a:ea typeface="微软雅黑" panose="020B0503020204020204" pitchFamily="34" charset="-122"/>
                <a:cs typeface="Monaco"/>
                <a:sym typeface="Monaco"/>
              </a:rPr>
              <a:t>++)</a:t>
            </a:r>
          </a:p>
          <a:p>
            <a:pPr eaLnBrk="1" hangingPunct="1">
              <a:lnSpc>
                <a:spcPct val="100000"/>
              </a:lnSpc>
              <a:spcBef>
                <a:spcPct val="0"/>
              </a:spcBef>
              <a:buFontTx/>
              <a:buNone/>
            </a:pPr>
            <a:r>
              <a:rPr lang="en-US" altLang="zh-CN" sz="2000" dirty="0">
                <a:latin typeface="微软雅黑" panose="020B0503020204020204" pitchFamily="34" charset="-122"/>
                <a:ea typeface="微软雅黑" panose="020B0503020204020204" pitchFamily="34" charset="-122"/>
                <a:cs typeface="Monaco"/>
                <a:sym typeface="Monaco"/>
              </a:rPr>
              <a:t>      </a:t>
            </a:r>
            <a:r>
              <a:rPr lang="en-US" altLang="zh-CN" sz="2000" dirty="0" err="1">
                <a:latin typeface="微软雅黑" panose="020B0503020204020204" pitchFamily="34" charset="-122"/>
                <a:ea typeface="微软雅黑" panose="020B0503020204020204" pitchFamily="34" charset="-122"/>
                <a:cs typeface="Monaco"/>
                <a:sym typeface="Monaco"/>
              </a:rPr>
              <a:t>dst</a:t>
            </a:r>
            <a:r>
              <a:rPr lang="en-US" altLang="zh-CN" sz="2000" dirty="0">
                <a:latin typeface="微软雅黑" panose="020B0503020204020204" pitchFamily="34" charset="-122"/>
                <a:ea typeface="微软雅黑" panose="020B0503020204020204" pitchFamily="34" charset="-122"/>
                <a:cs typeface="Monaco"/>
                <a:sym typeface="Monaco"/>
              </a:rPr>
              <a:t>[</a:t>
            </a:r>
            <a:r>
              <a:rPr lang="en-US" altLang="zh-CN" sz="2000" dirty="0" err="1">
                <a:latin typeface="微软雅黑" panose="020B0503020204020204" pitchFamily="34" charset="-122"/>
                <a:ea typeface="微软雅黑" panose="020B0503020204020204" pitchFamily="34" charset="-122"/>
                <a:cs typeface="Monaco"/>
                <a:sym typeface="Monaco"/>
              </a:rPr>
              <a:t>i</a:t>
            </a:r>
            <a:r>
              <a:rPr lang="en-US" altLang="zh-CN" sz="2000" dirty="0">
                <a:latin typeface="微软雅黑" panose="020B0503020204020204" pitchFamily="34" charset="-122"/>
                <a:ea typeface="微软雅黑" panose="020B0503020204020204" pitchFamily="34" charset="-122"/>
                <a:cs typeface="Monaco"/>
                <a:sym typeface="Monaco"/>
              </a:rPr>
              <a:t>][j] = </a:t>
            </a:r>
            <a:r>
              <a:rPr lang="en-US" altLang="zh-CN" sz="2000" dirty="0" err="1">
                <a:latin typeface="微软雅黑" panose="020B0503020204020204" pitchFamily="34" charset="-122"/>
                <a:ea typeface="微软雅黑" panose="020B0503020204020204" pitchFamily="34" charset="-122"/>
                <a:cs typeface="Monaco"/>
                <a:sym typeface="Monaco"/>
              </a:rPr>
              <a:t>src</a:t>
            </a:r>
            <a:r>
              <a:rPr lang="en-US" altLang="zh-CN" sz="2000" dirty="0">
                <a:latin typeface="微软雅黑" panose="020B0503020204020204" pitchFamily="34" charset="-122"/>
                <a:ea typeface="微软雅黑" panose="020B0503020204020204" pitchFamily="34" charset="-122"/>
                <a:cs typeface="Monaco"/>
                <a:sym typeface="Monaco"/>
              </a:rPr>
              <a:t>[</a:t>
            </a:r>
            <a:r>
              <a:rPr lang="en-US" altLang="zh-CN" sz="2000" dirty="0" err="1">
                <a:latin typeface="微软雅黑" panose="020B0503020204020204" pitchFamily="34" charset="-122"/>
                <a:ea typeface="微软雅黑" panose="020B0503020204020204" pitchFamily="34" charset="-122"/>
                <a:cs typeface="Monaco"/>
                <a:sym typeface="Monaco"/>
              </a:rPr>
              <a:t>i</a:t>
            </a:r>
            <a:r>
              <a:rPr lang="en-US" altLang="zh-CN" sz="2000" dirty="0">
                <a:latin typeface="微软雅黑" panose="020B0503020204020204" pitchFamily="34" charset="-122"/>
                <a:ea typeface="微软雅黑" panose="020B0503020204020204" pitchFamily="34" charset="-122"/>
                <a:cs typeface="Monaco"/>
                <a:sym typeface="Monaco"/>
              </a:rPr>
              <a:t>][j];</a:t>
            </a:r>
          </a:p>
          <a:p>
            <a:pPr eaLnBrk="1" hangingPunct="1">
              <a:lnSpc>
                <a:spcPct val="100000"/>
              </a:lnSpc>
              <a:spcBef>
                <a:spcPct val="0"/>
              </a:spcBef>
              <a:buFontTx/>
              <a:buNone/>
            </a:pPr>
            <a:r>
              <a:rPr lang="en-US" altLang="zh-CN" sz="2000" dirty="0">
                <a:latin typeface="微软雅黑" panose="020B0503020204020204" pitchFamily="34" charset="-122"/>
                <a:ea typeface="微软雅黑" panose="020B0503020204020204" pitchFamily="34" charset="-122"/>
                <a:cs typeface="Monaco"/>
                <a:sym typeface="Monaco"/>
              </a:rPr>
              <a:t>}</a:t>
            </a:r>
          </a:p>
        </p:txBody>
      </p:sp>
      <p:sp>
        <p:nvSpPr>
          <p:cNvPr id="12" name="Rectangle 6"/>
          <p:cNvSpPr>
            <a:spLocks/>
          </p:cNvSpPr>
          <p:nvPr/>
        </p:nvSpPr>
        <p:spPr bwMode="auto">
          <a:xfrm>
            <a:off x="992510" y="882203"/>
            <a:ext cx="4165600" cy="2555875"/>
          </a:xfrm>
          <a:prstGeom prst="rect">
            <a:avLst/>
          </a:prstGeom>
          <a:noFill/>
          <a:ln w="6350">
            <a:solidFill>
              <a:schemeClr val="tx1"/>
            </a:solidFill>
            <a:miter lim="800000"/>
            <a:headEnd/>
            <a:tailEnd/>
          </a:ln>
          <a:extLst>
            <a:ext uri="{909E8E84-426E-40DD-AFC4-6F175D3DCCD1}">
              <a14:hiddenFill xmlns:a14="http://schemas.microsoft.com/office/drawing/2010/main">
                <a:solidFill>
                  <a:srgbClr val="F8F6D9"/>
                </a:solidFill>
              </a14:hiddenFill>
            </a:ext>
          </a:extLst>
        </p:spPr>
        <p:txBody>
          <a:bodyPr lIns="63500" tIns="63500" rIns="63500" bIns="63500"/>
          <a:lstStyle>
            <a:lvl1pPr>
              <a:lnSpc>
                <a:spcPct val="115000"/>
              </a:lnSpc>
              <a:spcBef>
                <a:spcPct val="20000"/>
              </a:spcBef>
              <a:buChar char="•"/>
              <a:tabLst>
                <a:tab pos="914400" algn="l"/>
                <a:tab pos="2286000" algn="l"/>
              </a:tabLst>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tabLst>
                <a:tab pos="914400" algn="l"/>
                <a:tab pos="2286000" algn="l"/>
              </a:tabLst>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tabLst>
                <a:tab pos="914400" algn="l"/>
                <a:tab pos="2286000" algn="l"/>
              </a:tabLst>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tabLst>
                <a:tab pos="914400" algn="l"/>
                <a:tab pos="2286000" algn="l"/>
              </a:tabLst>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tabLst>
                <a:tab pos="914400" algn="l"/>
                <a:tab pos="2286000" algn="l"/>
              </a:tabLst>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tabLst>
                <a:tab pos="914400" algn="l"/>
                <a:tab pos="2286000" algn="l"/>
              </a:tabLst>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tabLst>
                <a:tab pos="914400" algn="l"/>
                <a:tab pos="2286000" algn="l"/>
              </a:tabLst>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tabLst>
                <a:tab pos="914400" algn="l"/>
                <a:tab pos="2286000" algn="l"/>
              </a:tabLst>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tabLst>
                <a:tab pos="914400" algn="l"/>
                <a:tab pos="2286000" algn="l"/>
              </a:tabLst>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r>
              <a:rPr lang="en-US" altLang="zh-CN" sz="2000">
                <a:latin typeface="微软雅黑" panose="020B0503020204020204" pitchFamily="34" charset="-122"/>
                <a:ea typeface="微软雅黑" panose="020B0503020204020204" pitchFamily="34" charset="-122"/>
                <a:cs typeface="Monaco"/>
                <a:sym typeface="Monaco"/>
              </a:rPr>
              <a:t>void copyij (int src[2048][2048],</a:t>
            </a:r>
          </a:p>
          <a:p>
            <a:pPr eaLnBrk="1" hangingPunct="1">
              <a:lnSpc>
                <a:spcPct val="100000"/>
              </a:lnSpc>
              <a:spcBef>
                <a:spcPct val="0"/>
              </a:spcBef>
              <a:buFontTx/>
              <a:buNone/>
            </a:pPr>
            <a:r>
              <a:rPr lang="en-US" altLang="zh-CN" sz="2000">
                <a:latin typeface="微软雅黑" panose="020B0503020204020204" pitchFamily="34" charset="-122"/>
                <a:ea typeface="微软雅黑" panose="020B0503020204020204" pitchFamily="34" charset="-122"/>
                <a:cs typeface="Monaco"/>
                <a:sym typeface="Monaco"/>
              </a:rPr>
              <a:t>            int dst[2048][2048])</a:t>
            </a:r>
          </a:p>
          <a:p>
            <a:pPr eaLnBrk="1" hangingPunct="1">
              <a:lnSpc>
                <a:spcPct val="100000"/>
              </a:lnSpc>
              <a:spcBef>
                <a:spcPct val="0"/>
              </a:spcBef>
              <a:buFontTx/>
              <a:buNone/>
            </a:pPr>
            <a:r>
              <a:rPr lang="en-US" altLang="zh-CN" sz="2000">
                <a:latin typeface="微软雅黑" panose="020B0503020204020204" pitchFamily="34" charset="-122"/>
                <a:ea typeface="微软雅黑" panose="020B0503020204020204" pitchFamily="34" charset="-122"/>
                <a:cs typeface="Monaco"/>
                <a:sym typeface="Monaco"/>
              </a:rPr>
              <a:t>{</a:t>
            </a:r>
          </a:p>
          <a:p>
            <a:pPr eaLnBrk="1" hangingPunct="1">
              <a:lnSpc>
                <a:spcPct val="100000"/>
              </a:lnSpc>
              <a:spcBef>
                <a:spcPct val="0"/>
              </a:spcBef>
              <a:buFontTx/>
              <a:buNone/>
            </a:pPr>
            <a:r>
              <a:rPr lang="en-US" altLang="zh-CN" sz="2000">
                <a:latin typeface="微软雅黑" panose="020B0503020204020204" pitchFamily="34" charset="-122"/>
                <a:ea typeface="微软雅黑" panose="020B0503020204020204" pitchFamily="34" charset="-122"/>
                <a:cs typeface="Monaco"/>
                <a:sym typeface="Monaco"/>
              </a:rPr>
              <a:t>  int i,j;</a:t>
            </a:r>
          </a:p>
          <a:p>
            <a:pPr eaLnBrk="1" hangingPunct="1">
              <a:lnSpc>
                <a:spcPct val="100000"/>
              </a:lnSpc>
              <a:spcBef>
                <a:spcPct val="0"/>
              </a:spcBef>
              <a:buFontTx/>
              <a:buNone/>
            </a:pPr>
            <a:r>
              <a:rPr lang="en-US" altLang="zh-CN" sz="2000">
                <a:latin typeface="微软雅黑" panose="020B0503020204020204" pitchFamily="34" charset="-122"/>
                <a:ea typeface="微软雅黑" panose="020B0503020204020204" pitchFamily="34" charset="-122"/>
                <a:cs typeface="Monaco"/>
                <a:sym typeface="Monaco"/>
              </a:rPr>
              <a:t>  </a:t>
            </a:r>
            <a:r>
              <a:rPr lang="en-US" altLang="zh-CN" sz="2000">
                <a:solidFill>
                  <a:srgbClr val="C00000"/>
                </a:solidFill>
                <a:latin typeface="微软雅黑" panose="020B0503020204020204" pitchFamily="34" charset="-122"/>
                <a:ea typeface="微软雅黑" panose="020B0503020204020204" pitchFamily="34" charset="-122"/>
                <a:cs typeface="Monaco"/>
                <a:sym typeface="Monaco"/>
              </a:rPr>
              <a:t>for (i = 0; i &lt; 2048; i++)</a:t>
            </a:r>
            <a:endParaRPr lang="en-US" altLang="zh-CN" sz="2000">
              <a:latin typeface="微软雅黑" panose="020B0503020204020204" pitchFamily="34" charset="-122"/>
              <a:ea typeface="微软雅黑" panose="020B0503020204020204" pitchFamily="34" charset="-122"/>
              <a:cs typeface="Monaco"/>
              <a:sym typeface="Monaco"/>
            </a:endParaRPr>
          </a:p>
          <a:p>
            <a:pPr eaLnBrk="1" hangingPunct="1">
              <a:lnSpc>
                <a:spcPct val="100000"/>
              </a:lnSpc>
              <a:spcBef>
                <a:spcPct val="0"/>
              </a:spcBef>
              <a:buFontTx/>
              <a:buNone/>
            </a:pPr>
            <a:r>
              <a:rPr lang="en-US" altLang="zh-CN" sz="2000">
                <a:latin typeface="微软雅黑" panose="020B0503020204020204" pitchFamily="34" charset="-122"/>
                <a:ea typeface="微软雅黑" panose="020B0503020204020204" pitchFamily="34" charset="-122"/>
                <a:cs typeface="Monaco"/>
                <a:sym typeface="Monaco"/>
              </a:rPr>
              <a:t>    </a:t>
            </a:r>
            <a:r>
              <a:rPr lang="en-US" altLang="zh-CN" sz="2000">
                <a:solidFill>
                  <a:srgbClr val="21218A"/>
                </a:solidFill>
                <a:latin typeface="微软雅黑" panose="020B0503020204020204" pitchFamily="34" charset="-122"/>
                <a:ea typeface="微软雅黑" panose="020B0503020204020204" pitchFamily="34" charset="-122"/>
                <a:cs typeface="Monaco"/>
                <a:sym typeface="Monaco"/>
              </a:rPr>
              <a:t>for (j = 0; j &lt; 2048; j++)</a:t>
            </a:r>
            <a:endParaRPr lang="en-US" altLang="zh-CN" sz="2000">
              <a:latin typeface="微软雅黑" panose="020B0503020204020204" pitchFamily="34" charset="-122"/>
              <a:ea typeface="微软雅黑" panose="020B0503020204020204" pitchFamily="34" charset="-122"/>
              <a:cs typeface="Monaco"/>
              <a:sym typeface="Monaco"/>
            </a:endParaRPr>
          </a:p>
          <a:p>
            <a:pPr eaLnBrk="1" hangingPunct="1">
              <a:lnSpc>
                <a:spcPct val="100000"/>
              </a:lnSpc>
              <a:spcBef>
                <a:spcPct val="0"/>
              </a:spcBef>
              <a:buFontTx/>
              <a:buNone/>
            </a:pPr>
            <a:r>
              <a:rPr lang="en-US" altLang="zh-CN" sz="2000">
                <a:latin typeface="微软雅黑" panose="020B0503020204020204" pitchFamily="34" charset="-122"/>
                <a:ea typeface="微软雅黑" panose="020B0503020204020204" pitchFamily="34" charset="-122"/>
                <a:cs typeface="Monaco"/>
                <a:sym typeface="Monaco"/>
              </a:rPr>
              <a:t>      dst[i][j] = src[i][j];</a:t>
            </a:r>
          </a:p>
          <a:p>
            <a:pPr eaLnBrk="1" hangingPunct="1">
              <a:lnSpc>
                <a:spcPct val="100000"/>
              </a:lnSpc>
              <a:spcBef>
                <a:spcPct val="0"/>
              </a:spcBef>
              <a:buFontTx/>
              <a:buNone/>
            </a:pPr>
            <a:r>
              <a:rPr lang="en-US" altLang="zh-CN" sz="2000">
                <a:latin typeface="微软雅黑" panose="020B0503020204020204" pitchFamily="34" charset="-122"/>
                <a:ea typeface="微软雅黑" panose="020B0503020204020204" pitchFamily="34" charset="-122"/>
                <a:cs typeface="Monaco"/>
                <a:sym typeface="Monaco"/>
              </a:rPr>
              <a:t>}</a:t>
            </a:r>
          </a:p>
        </p:txBody>
      </p:sp>
      <p:grpSp>
        <p:nvGrpSpPr>
          <p:cNvPr id="13" name="Group 7"/>
          <p:cNvGrpSpPr>
            <a:grpSpLocks/>
          </p:cNvGrpSpPr>
          <p:nvPr/>
        </p:nvGrpSpPr>
        <p:grpSpPr bwMode="auto">
          <a:xfrm>
            <a:off x="4367535" y="2312541"/>
            <a:ext cx="1349375" cy="315912"/>
            <a:chOff x="0" y="0"/>
            <a:chExt cx="480" cy="144"/>
          </a:xfrm>
        </p:grpSpPr>
        <p:sp>
          <p:nvSpPr>
            <p:cNvPr id="14" name="Line 8"/>
            <p:cNvSpPr>
              <a:spLocks noChangeShapeType="1"/>
            </p:cNvSpPr>
            <p:nvPr/>
          </p:nvSpPr>
          <p:spPr bwMode="auto">
            <a:xfrm>
              <a:off x="0" y="0"/>
              <a:ext cx="480" cy="144"/>
            </a:xfrm>
            <a:prstGeom prst="line">
              <a:avLst/>
            </a:prstGeom>
            <a:noFill/>
            <a:ln w="38100">
              <a:solidFill>
                <a:srgbClr val="FF0000"/>
              </a:solidFill>
              <a:round/>
              <a:headEnd/>
              <a:tailEnd type="triangle" w="sm" len="sm"/>
            </a:ln>
            <a:extLst>
              <a:ext uri="{909E8E84-426E-40DD-AFC4-6F175D3DCCD1}">
                <a14:hiddenFill xmlns:a14="http://schemas.microsoft.com/office/drawing/2010/main">
                  <a:noFill/>
                </a14:hiddenFill>
              </a:ext>
            </a:extLst>
          </p:spPr>
          <p:txBody>
            <a:bodyPr lIns="0" tIns="0" rIns="0" bIns="0"/>
            <a:lstStyle/>
            <a:p>
              <a:endParaRPr lang="zh-CN" altLang="en-US"/>
            </a:p>
          </p:txBody>
        </p:sp>
        <p:sp>
          <p:nvSpPr>
            <p:cNvPr id="15" name="Line 9"/>
            <p:cNvSpPr>
              <a:spLocks noChangeShapeType="1"/>
            </p:cNvSpPr>
            <p:nvPr/>
          </p:nvSpPr>
          <p:spPr bwMode="auto">
            <a:xfrm rot="10800000" flipH="1">
              <a:off x="0" y="0"/>
              <a:ext cx="480" cy="144"/>
            </a:xfrm>
            <a:prstGeom prst="line">
              <a:avLst/>
            </a:prstGeom>
            <a:noFill/>
            <a:ln w="38100">
              <a:solidFill>
                <a:srgbClr val="FF0000"/>
              </a:solidFill>
              <a:round/>
              <a:headEnd/>
              <a:tailEnd type="triangle" w="sm" len="sm"/>
            </a:ln>
            <a:extLst>
              <a:ext uri="{909E8E84-426E-40DD-AFC4-6F175D3DCCD1}">
                <a14:hiddenFill xmlns:a14="http://schemas.microsoft.com/office/drawing/2010/main">
                  <a:noFill/>
                </a14:hiddenFill>
              </a:ext>
            </a:extLst>
          </p:spPr>
          <p:txBody>
            <a:bodyPr lIns="0" tIns="0" rIns="0" bIns="0"/>
            <a:lstStyle/>
            <a:p>
              <a:endParaRPr lang="zh-CN" altLang="en-US"/>
            </a:p>
          </p:txBody>
        </p:sp>
      </p:grpSp>
      <p:sp>
        <p:nvSpPr>
          <p:cNvPr id="16" name="Rectangle 10"/>
          <p:cNvSpPr>
            <a:spLocks/>
          </p:cNvSpPr>
          <p:nvPr/>
        </p:nvSpPr>
        <p:spPr bwMode="auto">
          <a:xfrm>
            <a:off x="1306835" y="4744591"/>
            <a:ext cx="3286125" cy="1554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rgbClr val="000000"/>
                </a:solidFill>
                <a:round/>
                <a:headEnd/>
                <a:tailEnd/>
              </a14:hiddenLine>
            </a:ext>
          </a:extLst>
        </p:spPr>
        <p:txBody>
          <a:bodyPr lIns="38100" tIns="38100" rIns="38100" bIns="38100">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gn="ctr" eaLnBrk="1" hangingPunct="1">
              <a:lnSpc>
                <a:spcPct val="100000"/>
              </a:lnSpc>
              <a:spcBef>
                <a:spcPct val="0"/>
              </a:spcBef>
              <a:buFontTx/>
              <a:buNone/>
            </a:pPr>
            <a:r>
              <a:rPr lang="en-US" altLang="zh-CN" dirty="0">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B</a:t>
            </a:r>
            <a:r>
              <a:rPr lang="zh-CN" altLang="en-US" dirty="0">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运行用时是</a:t>
            </a:r>
            <a:r>
              <a:rPr lang="en-US" altLang="zh-CN" dirty="0">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A</a:t>
            </a:r>
            <a:r>
              <a:rPr lang="zh-CN" altLang="en-US" dirty="0">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的</a:t>
            </a:r>
            <a:r>
              <a:rPr lang="en-US" altLang="zh-CN" dirty="0">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21</a:t>
            </a:r>
            <a:r>
              <a:rPr lang="zh-CN" altLang="en-US" dirty="0">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倍</a:t>
            </a:r>
            <a:br>
              <a:rPr lang="en-US" altLang="zh-CN" dirty="0">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br>
            <a:r>
              <a:rPr lang="en-US" altLang="zh-CN" dirty="0">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(Pentium 4) </a:t>
            </a:r>
          </a:p>
          <a:p>
            <a:pPr algn="ctr" eaLnBrk="1" hangingPunct="1">
              <a:lnSpc>
                <a:spcPct val="100000"/>
              </a:lnSpc>
              <a:spcBef>
                <a:spcPct val="0"/>
              </a:spcBef>
              <a:buFontTx/>
              <a:buNone/>
            </a:pPr>
            <a:r>
              <a:rPr lang="en-US" altLang="zh-CN" dirty="0">
                <a:solidFill>
                  <a:srgbClr val="FF0000"/>
                </a:solidFill>
                <a:latin typeface="微软雅黑" panose="020B0503020204020204" pitchFamily="34" charset="-122"/>
                <a:ea typeface="微软雅黑" panose="020B0503020204020204" pitchFamily="34" charset="-122"/>
                <a:cs typeface="Calibri" panose="020F0502020204030204" pitchFamily="34" charset="0"/>
              </a:rPr>
              <a:t>Why</a:t>
            </a:r>
            <a:r>
              <a:rPr lang="zh-CN" altLang="en-US" dirty="0">
                <a:solidFill>
                  <a:srgbClr val="FF0000"/>
                </a:solidFill>
                <a:latin typeface="微软雅黑" panose="020B0503020204020204" pitchFamily="34" charset="-122"/>
                <a:ea typeface="微软雅黑" panose="020B0503020204020204" pitchFamily="34" charset="-122"/>
                <a:cs typeface="Calibri" panose="020F0502020204030204" pitchFamily="34" charset="0"/>
              </a:rPr>
              <a:t>？</a:t>
            </a:r>
          </a:p>
          <a:p>
            <a:pPr algn="ctr" eaLnBrk="1" hangingPunct="1">
              <a:lnSpc>
                <a:spcPct val="100000"/>
              </a:lnSpc>
              <a:spcBef>
                <a:spcPct val="0"/>
              </a:spcBef>
              <a:buFontTx/>
              <a:buNone/>
            </a:pPr>
            <a:endParaRPr lang="en-US" altLang="zh-CN" dirty="0">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endParaRPr>
          </a:p>
        </p:txBody>
      </p:sp>
      <p:sp>
        <p:nvSpPr>
          <p:cNvPr id="17" name="Text Box 10"/>
          <p:cNvSpPr txBox="1">
            <a:spLocks noChangeArrowheads="1"/>
          </p:cNvSpPr>
          <p:nvPr/>
        </p:nvSpPr>
        <p:spPr bwMode="auto">
          <a:xfrm>
            <a:off x="6725865" y="4366244"/>
            <a:ext cx="3330575" cy="221932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buFontTx/>
              <a:buNone/>
            </a:pPr>
            <a:r>
              <a:rPr lang="zh-CN" altLang="en-US" dirty="0">
                <a:ea typeface="黑体" panose="02010609060101010101" pitchFamily="49" charset="-122"/>
              </a:rPr>
              <a:t>理解该问题需要知道：</a:t>
            </a:r>
          </a:p>
          <a:p>
            <a:pPr eaLnBrk="1" hangingPunct="1">
              <a:lnSpc>
                <a:spcPct val="100000"/>
              </a:lnSpc>
              <a:buFontTx/>
              <a:buNone/>
            </a:pPr>
            <a:r>
              <a:rPr lang="zh-CN" altLang="en-US" dirty="0">
                <a:solidFill>
                  <a:srgbClr val="FF0000"/>
                </a:solidFill>
                <a:ea typeface="黑体" panose="02010609060101010101" pitchFamily="49" charset="-122"/>
              </a:rPr>
              <a:t>数组的存放方式</a:t>
            </a:r>
          </a:p>
          <a:p>
            <a:pPr eaLnBrk="1" hangingPunct="1">
              <a:lnSpc>
                <a:spcPct val="100000"/>
              </a:lnSpc>
              <a:buFontTx/>
              <a:buNone/>
            </a:pPr>
            <a:r>
              <a:rPr lang="en-US" altLang="zh-CN" dirty="0">
                <a:solidFill>
                  <a:srgbClr val="FF0000"/>
                </a:solidFill>
                <a:ea typeface="黑体" panose="02010609060101010101" pitchFamily="49" charset="-122"/>
              </a:rPr>
              <a:t>Cache</a:t>
            </a:r>
            <a:r>
              <a:rPr lang="zh-CN" altLang="en-US" dirty="0">
                <a:solidFill>
                  <a:srgbClr val="FF0000"/>
                </a:solidFill>
                <a:ea typeface="黑体" panose="02010609060101010101" pitchFamily="49" charset="-122"/>
              </a:rPr>
              <a:t>机制</a:t>
            </a:r>
          </a:p>
          <a:p>
            <a:pPr eaLnBrk="1" hangingPunct="1">
              <a:lnSpc>
                <a:spcPct val="100000"/>
              </a:lnSpc>
              <a:buFontTx/>
              <a:buNone/>
            </a:pPr>
            <a:r>
              <a:rPr lang="zh-CN" altLang="en-US" dirty="0">
                <a:solidFill>
                  <a:srgbClr val="FF0000"/>
                </a:solidFill>
                <a:ea typeface="黑体" panose="02010609060101010101" pitchFamily="49" charset="-122"/>
              </a:rPr>
              <a:t>访问空间局部性</a:t>
            </a:r>
          </a:p>
          <a:p>
            <a:pPr eaLnBrk="1" hangingPunct="1">
              <a:lnSpc>
                <a:spcPct val="100000"/>
              </a:lnSpc>
              <a:buFontTx/>
              <a:buNone/>
            </a:pPr>
            <a:r>
              <a:rPr lang="en-US" altLang="zh-CN" dirty="0">
                <a:solidFill>
                  <a:srgbClr val="3366FF"/>
                </a:solidFill>
                <a:latin typeface="黑体" panose="02010609060101010101" pitchFamily="49" charset="-122"/>
                <a:ea typeface="黑体" panose="02010609060101010101" pitchFamily="49" charset="-122"/>
              </a:rPr>
              <a:t>……</a:t>
            </a:r>
            <a:endParaRPr lang="en-US" altLang="zh-CN" dirty="0">
              <a:solidFill>
                <a:srgbClr val="3366FF"/>
              </a:solidFill>
              <a:ea typeface="黑体" panose="02010609060101010101" pitchFamily="49" charset="-122"/>
            </a:endParaRPr>
          </a:p>
        </p:txBody>
      </p:sp>
      <p:sp>
        <p:nvSpPr>
          <p:cNvPr id="2" name="文本框 1"/>
          <p:cNvSpPr txBox="1"/>
          <p:nvPr/>
        </p:nvSpPr>
        <p:spPr>
          <a:xfrm>
            <a:off x="263352" y="1412776"/>
            <a:ext cx="576064" cy="510909"/>
          </a:xfrm>
          <a:prstGeom prst="rect">
            <a:avLst/>
          </a:prstGeom>
          <a:noFill/>
        </p:spPr>
        <p:txBody>
          <a:bodyPr wrap="square" rtlCol="0">
            <a:spAutoFit/>
          </a:bodyPr>
          <a:lstStyle/>
          <a:p>
            <a:pPr>
              <a:buNone/>
            </a:pPr>
            <a:r>
              <a:rPr lang="en-US" altLang="zh-CN" sz="3200" dirty="0">
                <a:solidFill>
                  <a:schemeClr val="accent1"/>
                </a:solidFill>
              </a:rPr>
              <a:t>A</a:t>
            </a:r>
            <a:endParaRPr lang="zh-CN" altLang="en-US" dirty="0">
              <a:solidFill>
                <a:schemeClr val="accent1"/>
              </a:solidFill>
            </a:endParaRPr>
          </a:p>
        </p:txBody>
      </p:sp>
      <p:sp>
        <p:nvSpPr>
          <p:cNvPr id="18" name="文本框 17"/>
          <p:cNvSpPr txBox="1"/>
          <p:nvPr/>
        </p:nvSpPr>
        <p:spPr>
          <a:xfrm>
            <a:off x="10192073" y="1412775"/>
            <a:ext cx="576064" cy="458587"/>
          </a:xfrm>
          <a:prstGeom prst="rect">
            <a:avLst/>
          </a:prstGeom>
          <a:noFill/>
        </p:spPr>
        <p:txBody>
          <a:bodyPr wrap="square" rtlCol="0">
            <a:spAutoFit/>
          </a:bodyPr>
          <a:lstStyle/>
          <a:p>
            <a:pPr>
              <a:buNone/>
            </a:pPr>
            <a:r>
              <a:rPr lang="en-US" altLang="zh-CN" sz="2800" dirty="0">
                <a:solidFill>
                  <a:schemeClr val="accent1"/>
                </a:solidFill>
              </a:rPr>
              <a:t>B</a:t>
            </a:r>
            <a:endParaRPr lang="zh-CN" altLang="en-US" sz="2800" dirty="0">
              <a:solidFill>
                <a:schemeClr val="accent1"/>
              </a:solidFill>
            </a:endParaRPr>
          </a:p>
        </p:txBody>
      </p:sp>
    </p:spTree>
    <p:extLst>
      <p:ext uri="{BB962C8B-B14F-4D97-AF65-F5344CB8AC3E}">
        <p14:creationId xmlns:p14="http://schemas.microsoft.com/office/powerpoint/2010/main" val="3652730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blinds(horizontal)">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dissolv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blinds(horizontal)">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P spid="16" grpId="0"/>
      <p:bldP spid="17"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0" y="252000"/>
            <a:ext cx="7320136" cy="432048"/>
          </a:xfrm>
        </p:spPr>
        <p:txBody>
          <a:bodyPr>
            <a:normAutofit/>
          </a:bodyPr>
          <a:lstStyle/>
          <a:p>
            <a:r>
              <a:rPr lang="zh-CN" altLang="en-US" sz="2400" i="0" dirty="0">
                <a:latin typeface="+mn-lt"/>
              </a:rPr>
              <a:t>  </a:t>
            </a:r>
            <a:r>
              <a:rPr lang="zh-CN" altLang="en-US" sz="2400" dirty="0">
                <a:latin typeface="+mn-lt"/>
              </a:rPr>
              <a:t>计算机系统中的抽象</a:t>
            </a:r>
            <a:endParaRPr lang="zh-CN" altLang="en-US" sz="2400" i="0" dirty="0">
              <a:latin typeface="+mn-lt"/>
            </a:endParaRPr>
          </a:p>
        </p:txBody>
      </p:sp>
      <p:sp>
        <p:nvSpPr>
          <p:cNvPr id="126979" name="Rectangle 3"/>
          <p:cNvSpPr>
            <a:spLocks noGrp="1" noChangeArrowheads="1"/>
          </p:cNvSpPr>
          <p:nvPr>
            <p:ph type="body" sz="half" idx="4294967295"/>
          </p:nvPr>
        </p:nvSpPr>
        <p:spPr>
          <a:xfrm>
            <a:off x="263352" y="785535"/>
            <a:ext cx="11737304" cy="5445344"/>
          </a:xfrm>
        </p:spPr>
        <p:txBody>
          <a:bodyPr>
            <a:normAutofit/>
          </a:bodyPr>
          <a:lstStyle/>
          <a:p>
            <a:r>
              <a:rPr lang="zh-CN" altLang="en-US" sz="2400" dirty="0">
                <a:latin typeface="微软雅黑" panose="020B0503020204020204" pitchFamily="34" charset="-122"/>
                <a:ea typeface="微软雅黑" panose="020B0503020204020204" pitchFamily="34" charset="-122"/>
              </a:rPr>
              <a:t> 虚拟机（一个虚拟机就是一个计算机系统）</a:t>
            </a:r>
            <a:endParaRPr lang="en-US" altLang="zh-CN" sz="2400" dirty="0">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 虚拟机提供对整个计算机（包括软硬件）的抽象， 包括操作系统、处理器和程序等</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虚拟机的思想是 </a:t>
            </a:r>
            <a:r>
              <a:rPr lang="en-US" altLang="zh-CN" sz="2000" dirty="0">
                <a:latin typeface="微软雅黑" panose="020B0503020204020204" pitchFamily="34" charset="-122"/>
                <a:ea typeface="微软雅黑" panose="020B0503020204020204" pitchFamily="34" charset="-122"/>
              </a:rPr>
              <a:t>IBM </a:t>
            </a:r>
            <a:r>
              <a:rPr lang="zh-CN" altLang="en-US" sz="2000" dirty="0">
                <a:latin typeface="微软雅黑" panose="020B0503020204020204" pitchFamily="34" charset="-122"/>
                <a:ea typeface="微软雅黑" panose="020B0503020204020204" pitchFamily="34" charset="-122"/>
              </a:rPr>
              <a:t>在 </a:t>
            </a:r>
            <a:r>
              <a:rPr lang="en-US" altLang="zh-CN" sz="2000" dirty="0">
                <a:latin typeface="微软雅黑" panose="020B0503020204020204" pitchFamily="34" charset="-122"/>
                <a:ea typeface="微软雅黑" panose="020B0503020204020204" pitchFamily="34" charset="-122"/>
              </a:rPr>
              <a:t>20 </a:t>
            </a:r>
            <a:r>
              <a:rPr lang="zh-CN" altLang="en-US" sz="2000" dirty="0">
                <a:latin typeface="微软雅黑" panose="020B0503020204020204" pitchFamily="34" charset="-122"/>
                <a:ea typeface="微软雅黑" panose="020B0503020204020204" pitchFamily="34" charset="-122"/>
              </a:rPr>
              <a:t>世纪 </a:t>
            </a:r>
            <a:r>
              <a:rPr lang="en-US" altLang="zh-CN" sz="2000" dirty="0">
                <a:latin typeface="微软雅黑" panose="020B0503020204020204" pitchFamily="34" charset="-122"/>
                <a:ea typeface="微软雅黑" panose="020B0503020204020204" pitchFamily="34" charset="-122"/>
              </a:rPr>
              <a:t>60 </a:t>
            </a:r>
            <a:r>
              <a:rPr lang="zh-CN" altLang="en-US" sz="2000" dirty="0">
                <a:latin typeface="微软雅黑" panose="020B0503020204020204" pitchFamily="34" charset="-122"/>
                <a:ea typeface="微软雅黑" panose="020B0503020204020204" pitchFamily="34" charset="-122"/>
              </a:rPr>
              <a:t>年代提出的，但是近来才显示出其管理计算机方式上的优势</a:t>
            </a:r>
            <a:endParaRPr lang="en-US" altLang="zh-CN" sz="2000" dirty="0">
              <a:latin typeface="微软雅黑" panose="020B0503020204020204" pitchFamily="34" charset="-122"/>
              <a:ea typeface="微软雅黑" panose="020B0503020204020204" pitchFamily="34" charset="-122"/>
            </a:endParaRPr>
          </a:p>
          <a:p>
            <a:pPr lvl="1"/>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因为一些计算机必须能够运行为不同的操作系统（例如， </a:t>
            </a:r>
            <a:r>
              <a:rPr lang="en-US" altLang="zh-CN" sz="2000" dirty="0">
                <a:latin typeface="微软雅黑" panose="020B0503020204020204" pitchFamily="34" charset="-122"/>
                <a:ea typeface="微软雅黑" panose="020B0503020204020204" pitchFamily="34" charset="-122"/>
              </a:rPr>
              <a:t>Microsoft Windows </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MacOS</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和 </a:t>
            </a:r>
            <a:r>
              <a:rPr lang="en-US" altLang="zh-CN" sz="2000" dirty="0">
                <a:latin typeface="微软雅黑" panose="020B0503020204020204" pitchFamily="34" charset="-122"/>
                <a:ea typeface="微软雅黑" panose="020B0503020204020204" pitchFamily="34" charset="-122"/>
              </a:rPr>
              <a:t>Linux) </a:t>
            </a:r>
            <a:r>
              <a:rPr lang="zh-CN" altLang="en-US" sz="2000" dirty="0">
                <a:latin typeface="微软雅黑" panose="020B0503020204020204" pitchFamily="34" charset="-122"/>
                <a:ea typeface="微软雅黑" panose="020B0503020204020204" pitchFamily="34" charset="-122"/>
              </a:rPr>
              <a:t>或同一操作系统的不同版本设计的程序</a:t>
            </a:r>
          </a:p>
        </p:txBody>
      </p:sp>
      <p:grpSp>
        <p:nvGrpSpPr>
          <p:cNvPr id="2" name="组合 1"/>
          <p:cNvGrpSpPr/>
          <p:nvPr/>
        </p:nvGrpSpPr>
        <p:grpSpPr>
          <a:xfrm>
            <a:off x="2135560" y="2997340"/>
            <a:ext cx="7776864" cy="3744028"/>
            <a:chOff x="4799856" y="3645024"/>
            <a:chExt cx="6772275" cy="2729483"/>
          </a:xfrm>
        </p:grpSpPr>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9856" y="3717032"/>
              <a:ext cx="6772275" cy="2657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圆角矩形 5"/>
            <p:cNvSpPr/>
            <p:nvPr/>
          </p:nvSpPr>
          <p:spPr bwMode="auto">
            <a:xfrm>
              <a:off x="7609929" y="3645024"/>
              <a:ext cx="1152128" cy="360040"/>
            </a:xfrm>
            <a:prstGeom prst="roundRect">
              <a:avLst/>
            </a:prstGeom>
            <a:noFill/>
            <a:ln w="254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grpSp>
    </p:spTree>
    <p:extLst>
      <p:ext uri="{BB962C8B-B14F-4D97-AF65-F5344CB8AC3E}">
        <p14:creationId xmlns:p14="http://schemas.microsoft.com/office/powerpoint/2010/main" val="33001479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2"/>
          <p:cNvSpPr>
            <a:spLocks noChangeArrowheads="1"/>
          </p:cNvSpPr>
          <p:nvPr/>
        </p:nvSpPr>
        <p:spPr bwMode="auto">
          <a:xfrm>
            <a:off x="3791744" y="180650"/>
            <a:ext cx="4338482" cy="426844"/>
          </a:xfrm>
          <a:prstGeom prst="rect">
            <a:avLst/>
          </a:prstGeom>
          <a:noFill/>
          <a:ln w="9525">
            <a:noFill/>
            <a:miter lim="800000"/>
            <a:headEnd/>
            <a:tailEnd/>
          </a:ln>
        </p:spPr>
        <p:txBody>
          <a:bodyPr/>
          <a:lstStyle/>
          <a:p>
            <a:pPr algn="ctr">
              <a:lnSpc>
                <a:spcPct val="87000"/>
              </a:lnSpc>
              <a:buNone/>
            </a:pPr>
            <a:r>
              <a:rPr lang="zh-CN" altLang="en-US" sz="2800" dirty="0">
                <a:latin typeface="微软雅黑" panose="020B0503020204020204" pitchFamily="34" charset="-122"/>
                <a:ea typeface="微软雅黑" panose="020B0503020204020204" pitchFamily="34" charset="-122"/>
                <a:cs typeface="楷体_GB2312"/>
              </a:rPr>
              <a:t>第一章：绪论</a:t>
            </a:r>
          </a:p>
        </p:txBody>
      </p:sp>
      <p:grpSp>
        <p:nvGrpSpPr>
          <p:cNvPr id="3" name="组合 2"/>
          <p:cNvGrpSpPr/>
          <p:nvPr/>
        </p:nvGrpSpPr>
        <p:grpSpPr>
          <a:xfrm>
            <a:off x="3881541" y="1402184"/>
            <a:ext cx="4464708" cy="5267176"/>
            <a:chOff x="3881541" y="1402184"/>
            <a:chExt cx="4464708" cy="5267176"/>
          </a:xfrm>
        </p:grpSpPr>
        <p:sp>
          <p:nvSpPr>
            <p:cNvPr id="13" name="Rectangle 13"/>
            <p:cNvSpPr>
              <a:spLocks noChangeArrowheads="1"/>
            </p:cNvSpPr>
            <p:nvPr/>
          </p:nvSpPr>
          <p:spPr bwMode="auto">
            <a:xfrm>
              <a:off x="4295800" y="1412776"/>
              <a:ext cx="4050449" cy="5256584"/>
            </a:xfrm>
            <a:prstGeom prst="rect">
              <a:avLst/>
            </a:prstGeom>
            <a:noFill/>
            <a:ln w="28575">
              <a:noFill/>
              <a:miter lim="800000"/>
              <a:headEnd/>
              <a:tailEnd/>
            </a:ln>
          </p:spPr>
          <p:txBody>
            <a:bodyPr wrap="square" lIns="47625" tIns="99900" rIns="47625" bIns="99900">
              <a:noAutofit/>
            </a:bodyPr>
            <a:lstStyle/>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系统思维</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计算机发展历程</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latin typeface="微软雅黑" panose="020B0503020204020204" pitchFamily="34" charset="-122"/>
                  <a:ea typeface="微软雅黑" panose="020B0503020204020204" pitchFamily="34" charset="-122"/>
                </a:rPr>
                <a:t>程序编译与加载</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计算机层次结构</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程序执行的基本过程</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rgbClr val="000000"/>
                  </a:solidFill>
                  <a:latin typeface="微软雅黑" panose="020B0503020204020204" pitchFamily="34" charset="-122"/>
                  <a:ea typeface="微软雅黑" panose="020B0503020204020204" pitchFamily="34" charset="-122"/>
                </a:rPr>
                <a:t>资源抽象</a:t>
              </a:r>
              <a:endParaRPr lang="en-US" altLang="zh-CN" sz="2400"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spcBef>
                  <a:spcPts val="0"/>
                </a:spcBef>
                <a:buClr>
                  <a:srgbClr val="FF0000"/>
                </a:buClr>
                <a:buFont typeface="+mj-ea"/>
                <a:buAutoNum type="ea1JpnChsDbPeriod"/>
              </a:pPr>
              <a:r>
                <a:rPr lang="zh-CN" altLang="en-US" sz="2400" dirty="0">
                  <a:solidFill>
                    <a:schemeClr val="accent1"/>
                  </a:solidFill>
                  <a:latin typeface="微软雅黑" panose="020B0503020204020204" pitchFamily="34" charset="-122"/>
                  <a:ea typeface="微软雅黑" panose="020B0503020204020204" pitchFamily="34" charset="-122"/>
                </a:rPr>
                <a:t>几个重要的概念</a:t>
              </a:r>
            </a:p>
          </p:txBody>
        </p:sp>
        <p:sp>
          <p:nvSpPr>
            <p:cNvPr id="2" name="矩形 1"/>
            <p:cNvSpPr/>
            <p:nvPr/>
          </p:nvSpPr>
          <p:spPr bwMode="auto">
            <a:xfrm>
              <a:off x="3881541" y="1402184"/>
              <a:ext cx="4464708" cy="4259064"/>
            </a:xfrm>
            <a:prstGeom prst="rect">
              <a:avLst/>
            </a:prstGeom>
            <a:noFill/>
            <a:ln w="19050" cap="flat" cmpd="sng" algn="ctr">
              <a:solidFill>
                <a:schemeClr val="accent2"/>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algn="ctr">
                <a:lnSpc>
                  <a:spcPct val="100000"/>
                </a:lnSpc>
                <a:spcBef>
                  <a:spcPct val="0"/>
                </a:spcBef>
                <a:buClrTx/>
                <a:buSzTx/>
                <a:buNone/>
              </a:pPr>
              <a:endParaRPr lang="zh-CN" altLang="en-US" b="0" dirty="0">
                <a:solidFill>
                  <a:schemeClr val="accent1"/>
                </a:solidFill>
              </a:endParaRPr>
            </a:p>
          </p:txBody>
        </p:sp>
      </p:grpSp>
    </p:spTree>
    <p:extLst>
      <p:ext uri="{BB962C8B-B14F-4D97-AF65-F5344CB8AC3E}">
        <p14:creationId xmlns:p14="http://schemas.microsoft.com/office/powerpoint/2010/main" val="376387364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8040216" y="5222303"/>
            <a:ext cx="3096344" cy="1622950"/>
          </a:xfrm>
          <a:prstGeom prst="rect">
            <a:avLst/>
          </a:prstGeom>
        </p:spPr>
      </p:pic>
      <p:pic>
        <p:nvPicPr>
          <p:cNvPr id="3" name="图片 2"/>
          <p:cNvPicPr>
            <a:picLocks noChangeAspect="1"/>
          </p:cNvPicPr>
          <p:nvPr/>
        </p:nvPicPr>
        <p:blipFill>
          <a:blip r:embed="rId4"/>
          <a:stretch>
            <a:fillRect/>
          </a:stretch>
        </p:blipFill>
        <p:spPr>
          <a:xfrm>
            <a:off x="1991544" y="5373216"/>
            <a:ext cx="2831948" cy="1542568"/>
          </a:xfrm>
          <a:prstGeom prst="rect">
            <a:avLst/>
          </a:prstGeom>
        </p:spPr>
      </p:pic>
      <p:sp>
        <p:nvSpPr>
          <p:cNvPr id="5123" name="Rectangle 3"/>
          <p:cNvSpPr>
            <a:spLocks noGrp="1" noChangeArrowheads="1"/>
          </p:cNvSpPr>
          <p:nvPr>
            <p:ph type="title"/>
          </p:nvPr>
        </p:nvSpPr>
        <p:spPr>
          <a:xfrm>
            <a:off x="0" y="188640"/>
            <a:ext cx="8610600" cy="372603"/>
          </a:xfrm>
        </p:spPr>
        <p:txBody>
          <a:bodyPr/>
          <a:lstStyle/>
          <a:p>
            <a:r>
              <a:rPr lang="zh-CN" altLang="en-US" sz="2400" dirty="0">
                <a:latin typeface="微软雅黑" panose="020B0503020204020204" pitchFamily="34" charset="-122"/>
                <a:ea typeface="微软雅黑" panose="020B0503020204020204" pitchFamily="34" charset="-122"/>
              </a:rPr>
              <a:t>并发与并行（</a:t>
            </a:r>
            <a:r>
              <a:rPr lang="en-US" altLang="zh-CN" sz="2400" dirty="0">
                <a:latin typeface="微软雅黑" panose="020B0503020204020204" pitchFamily="34" charset="-122"/>
                <a:ea typeface="微软雅黑" panose="020B0503020204020204" pitchFamily="34" charset="-122"/>
              </a:rPr>
              <a:t>Concurrency</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Parallelism</a:t>
            </a:r>
            <a:r>
              <a:rPr lang="zh-CN" altLang="en-US" sz="2400" dirty="0">
                <a:latin typeface="微软雅黑" panose="020B0503020204020204" pitchFamily="34" charset="-122"/>
                <a:ea typeface="微软雅黑" panose="020B0503020204020204" pitchFamily="34" charset="-122"/>
              </a:rPr>
              <a:t>）</a:t>
            </a:r>
            <a:endParaRPr lang="en-US" sz="2400" dirty="0">
              <a:latin typeface="微软雅黑" panose="020B0503020204020204" pitchFamily="34" charset="-122"/>
              <a:ea typeface="微软雅黑" panose="020B0503020204020204" pitchFamily="34" charset="-122"/>
            </a:endParaRPr>
          </a:p>
        </p:txBody>
      </p:sp>
      <p:sp>
        <p:nvSpPr>
          <p:cNvPr id="5124" name="Rectangle 4"/>
          <p:cNvSpPr>
            <a:spLocks noGrp="1" noChangeArrowheads="1"/>
          </p:cNvSpPr>
          <p:nvPr>
            <p:ph type="body" idx="1"/>
          </p:nvPr>
        </p:nvSpPr>
        <p:spPr>
          <a:xfrm>
            <a:off x="83332" y="735262"/>
            <a:ext cx="12205356" cy="4929042"/>
          </a:xfrm>
        </p:spPr>
        <p:txBody>
          <a:bodyPr/>
          <a:lstStyle/>
          <a:p>
            <a:pPr>
              <a:lnSpc>
                <a:spcPct val="150000"/>
              </a:lnSpc>
              <a:buFont typeface="Wingdings" panose="05000000000000000000" pitchFamily="2" charset="2"/>
              <a:buChar char="p"/>
            </a:pPr>
            <a:r>
              <a:rPr lang="en-US" sz="2400" dirty="0"/>
              <a:t> </a:t>
            </a:r>
            <a:r>
              <a:rPr lang="zh-CN" altLang="en-US" sz="2400" dirty="0"/>
              <a:t>并发</a:t>
            </a:r>
            <a:r>
              <a:rPr lang="en-US" sz="2400" dirty="0"/>
              <a:t>:  </a:t>
            </a:r>
            <a:r>
              <a:rPr lang="zh-CN" altLang="en-US" sz="2400" dirty="0"/>
              <a:t>逻辑上的并行，物理上交替执行（使系统能够同时处理多个任务）</a:t>
            </a:r>
            <a:endParaRPr lang="en-US" altLang="zh-CN" sz="2400" dirty="0"/>
          </a:p>
          <a:p>
            <a:pPr>
              <a:lnSpc>
                <a:spcPct val="150000"/>
              </a:lnSpc>
              <a:buFont typeface="Wingdings" panose="05000000000000000000" pitchFamily="2" charset="2"/>
              <a:buChar char="p"/>
            </a:pPr>
            <a:r>
              <a:rPr lang="en-US" sz="2400" dirty="0"/>
              <a:t> </a:t>
            </a:r>
            <a:r>
              <a:rPr lang="zh-CN" altLang="en-US" sz="2400" dirty="0"/>
              <a:t>并行</a:t>
            </a:r>
            <a:r>
              <a:rPr lang="en-US" sz="2400" dirty="0"/>
              <a:t>:  </a:t>
            </a:r>
            <a:r>
              <a:rPr lang="zh-CN" altLang="en-US" sz="2400" dirty="0"/>
              <a:t>物理上的并行（使系统真正地运行更快）</a:t>
            </a:r>
            <a:endParaRPr lang="en-US" sz="2400" dirty="0"/>
          </a:p>
          <a:p>
            <a:pPr>
              <a:lnSpc>
                <a:spcPct val="150000"/>
              </a:lnSpc>
              <a:buFont typeface="Wingdings" panose="05000000000000000000" pitchFamily="2" charset="2"/>
              <a:buChar char="p"/>
            </a:pPr>
            <a:r>
              <a:rPr lang="en-US" sz="2400" dirty="0"/>
              <a:t> </a:t>
            </a:r>
            <a:r>
              <a:rPr lang="zh-CN" altLang="en-US" sz="2400" dirty="0"/>
              <a:t>线程级</a:t>
            </a:r>
            <a:r>
              <a:rPr lang="zh-CN" altLang="en-US" sz="2400" dirty="0">
                <a:solidFill>
                  <a:schemeClr val="accent6"/>
                </a:solidFill>
              </a:rPr>
              <a:t>并发</a:t>
            </a:r>
            <a:r>
              <a:rPr lang="zh-CN" altLang="en-US" sz="2400" dirty="0"/>
              <a:t>（</a:t>
            </a:r>
            <a:r>
              <a:rPr lang="en-US" sz="2400" dirty="0"/>
              <a:t>Thread-Level Concurrency</a:t>
            </a:r>
            <a:r>
              <a:rPr lang="zh-CN" altLang="en-US" sz="2400" dirty="0"/>
              <a:t>）</a:t>
            </a:r>
            <a:r>
              <a:rPr lang="en-US" altLang="zh-CN" sz="2400" dirty="0"/>
              <a:t>VS </a:t>
            </a:r>
            <a:r>
              <a:rPr lang="zh-CN" altLang="en-US" sz="2400" dirty="0"/>
              <a:t>多核（</a:t>
            </a:r>
            <a:r>
              <a:rPr lang="en-US" altLang="zh-CN" sz="2400" dirty="0"/>
              <a:t>Multi-core</a:t>
            </a:r>
            <a:r>
              <a:rPr lang="zh-CN" altLang="en-US" sz="2400" dirty="0"/>
              <a:t>）</a:t>
            </a:r>
            <a:endParaRPr lang="en-US" sz="2400" dirty="0"/>
          </a:p>
          <a:p>
            <a:pPr>
              <a:lnSpc>
                <a:spcPct val="150000"/>
              </a:lnSpc>
              <a:buFont typeface="Wingdings" panose="05000000000000000000" pitchFamily="2" charset="2"/>
              <a:buChar char="p"/>
            </a:pPr>
            <a:r>
              <a:rPr lang="en-US" sz="2400" dirty="0"/>
              <a:t> </a:t>
            </a:r>
            <a:r>
              <a:rPr lang="zh-CN" altLang="en-US" sz="2400" dirty="0"/>
              <a:t>指令级并行（</a:t>
            </a:r>
            <a:r>
              <a:rPr lang="en-US" sz="2400" dirty="0"/>
              <a:t>Instruction-Level Parallelism</a:t>
            </a:r>
            <a:r>
              <a:rPr lang="zh-CN" altLang="en-US" sz="2400" dirty="0"/>
              <a:t>）：流水线技术</a:t>
            </a:r>
            <a:endParaRPr lang="en-US" altLang="zh-CN" sz="2400" dirty="0"/>
          </a:p>
          <a:p>
            <a:pPr>
              <a:lnSpc>
                <a:spcPct val="150000"/>
              </a:lnSpc>
              <a:buFont typeface="Wingdings" panose="05000000000000000000" pitchFamily="2" charset="2"/>
              <a:buChar char="p"/>
            </a:pPr>
            <a:r>
              <a:rPr lang="en-US" sz="2400" dirty="0"/>
              <a:t> </a:t>
            </a:r>
            <a:r>
              <a:rPr lang="zh-CN" altLang="en-US" sz="2400" dirty="0"/>
              <a:t>超标量并行（</a:t>
            </a:r>
            <a:r>
              <a:rPr lang="en-US" altLang="zh-CN" sz="2400" dirty="0"/>
              <a:t>Superscalar</a:t>
            </a:r>
            <a:r>
              <a:rPr lang="zh-CN" altLang="en-US" sz="2400" dirty="0"/>
              <a:t>）：多条流水线并行执行，动态多发射</a:t>
            </a:r>
            <a:endParaRPr lang="en-US" sz="2400" dirty="0"/>
          </a:p>
          <a:p>
            <a:pPr>
              <a:lnSpc>
                <a:spcPct val="150000"/>
              </a:lnSpc>
              <a:buFont typeface="Wingdings" panose="05000000000000000000" pitchFamily="2" charset="2"/>
              <a:buChar char="p"/>
            </a:pPr>
            <a:r>
              <a:rPr lang="en-US" sz="2400" dirty="0"/>
              <a:t> </a:t>
            </a:r>
            <a:r>
              <a:rPr lang="zh-CN" altLang="en-US" sz="2400" dirty="0"/>
              <a:t>单指令多数据级并行（</a:t>
            </a:r>
            <a:r>
              <a:rPr lang="en-US" sz="2400" dirty="0"/>
              <a:t>Single-Instruction, Multiple-Data (SIMD) Parallelism</a:t>
            </a:r>
            <a:r>
              <a:rPr lang="zh-CN" altLang="en-US" sz="2400" dirty="0"/>
              <a:t>）</a:t>
            </a:r>
            <a:endParaRPr lang="en-US" altLang="zh-CN" sz="2400" dirty="0"/>
          </a:p>
          <a:p>
            <a:pPr>
              <a:lnSpc>
                <a:spcPct val="150000"/>
              </a:lnSpc>
              <a:buFont typeface="Wingdings" panose="05000000000000000000" pitchFamily="2" charset="2"/>
              <a:buChar char="p"/>
            </a:pPr>
            <a:r>
              <a:rPr lang="en-US" altLang="zh-CN" sz="2400" dirty="0"/>
              <a:t> </a:t>
            </a:r>
            <a:r>
              <a:rPr lang="zh-CN" altLang="en-US" sz="2400" dirty="0"/>
              <a:t>多指令多数据级并行（</a:t>
            </a:r>
            <a:r>
              <a:rPr lang="en-US" altLang="zh-CN" sz="2400" dirty="0"/>
              <a:t>Multiple-Instruction, Multiple-Data (MIMD) Parallelism</a:t>
            </a:r>
            <a:r>
              <a:rPr lang="zh-CN" altLang="en-US" sz="2400" dirty="0"/>
              <a:t>），静态多发射，属于</a:t>
            </a:r>
            <a:r>
              <a:rPr lang="en-US" altLang="zh-CN" sz="2400" dirty="0"/>
              <a:t>VLIW</a:t>
            </a:r>
            <a:r>
              <a:rPr lang="zh-CN" altLang="en-US" sz="2400" dirty="0"/>
              <a:t>（</a:t>
            </a:r>
            <a:r>
              <a:rPr lang="en-US" altLang="zh-CN" sz="2400" dirty="0"/>
              <a:t>Very Long Instruction Word</a:t>
            </a:r>
            <a:r>
              <a:rPr lang="zh-CN" altLang="en-US" sz="2400" dirty="0"/>
              <a:t>）</a:t>
            </a:r>
            <a:endParaRPr lang="en-US" altLang="zh-CN" sz="2400" dirty="0"/>
          </a:p>
          <a:p>
            <a:pPr>
              <a:buFont typeface="Wingdings" panose="05000000000000000000" pitchFamily="2" charset="2"/>
              <a:buChar char="p"/>
            </a:pPr>
            <a:endParaRPr lang="en-US" sz="2550" dirty="0"/>
          </a:p>
        </p:txBody>
      </p:sp>
      <p:sp>
        <p:nvSpPr>
          <p:cNvPr id="4" name="文本框 3"/>
          <p:cNvSpPr txBox="1"/>
          <p:nvPr/>
        </p:nvSpPr>
        <p:spPr>
          <a:xfrm>
            <a:off x="1415480" y="5608054"/>
            <a:ext cx="792088" cy="720197"/>
          </a:xfrm>
          <a:prstGeom prst="rect">
            <a:avLst/>
          </a:prstGeom>
          <a:noFill/>
        </p:spPr>
        <p:txBody>
          <a:bodyPr wrap="square" rtlCol="0">
            <a:spAutoFit/>
          </a:bodyPr>
          <a:lstStyle/>
          <a:p>
            <a:pPr>
              <a:buNone/>
            </a:pPr>
            <a:r>
              <a:rPr lang="zh-CN" altLang="en-US" sz="2400" dirty="0"/>
              <a:t>并发</a:t>
            </a:r>
          </a:p>
        </p:txBody>
      </p:sp>
      <p:sp>
        <p:nvSpPr>
          <p:cNvPr id="7" name="文本框 6"/>
          <p:cNvSpPr txBox="1"/>
          <p:nvPr/>
        </p:nvSpPr>
        <p:spPr>
          <a:xfrm>
            <a:off x="7475163" y="5583568"/>
            <a:ext cx="792088" cy="720197"/>
          </a:xfrm>
          <a:prstGeom prst="rect">
            <a:avLst/>
          </a:prstGeom>
          <a:noFill/>
        </p:spPr>
        <p:txBody>
          <a:bodyPr wrap="square" rtlCol="0">
            <a:spAutoFit/>
          </a:bodyPr>
          <a:lstStyle/>
          <a:p>
            <a:pPr>
              <a:buNone/>
            </a:pPr>
            <a:r>
              <a:rPr lang="zh-CN" altLang="en-US" sz="2400" dirty="0"/>
              <a:t>并行</a:t>
            </a:r>
          </a:p>
        </p:txBody>
      </p:sp>
    </p:spTree>
    <p:extLst>
      <p:ext uri="{BB962C8B-B14F-4D97-AF65-F5344CB8AC3E}">
        <p14:creationId xmlns:p14="http://schemas.microsoft.com/office/powerpoint/2010/main" val="2142887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2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2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2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12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3"/>
          <p:cNvSpPr>
            <a:spLocks noGrp="1" noChangeArrowheads="1"/>
          </p:cNvSpPr>
          <p:nvPr>
            <p:ph type="title"/>
          </p:nvPr>
        </p:nvSpPr>
        <p:spPr>
          <a:xfrm>
            <a:off x="191344" y="248085"/>
            <a:ext cx="8610600" cy="372603"/>
          </a:xfrm>
        </p:spPr>
        <p:txBody>
          <a:bodyPr/>
          <a:lstStyle/>
          <a:p>
            <a:r>
              <a:rPr lang="zh-CN" altLang="en-US" sz="2400" dirty="0">
                <a:latin typeface="微软雅黑" panose="020B0503020204020204" pitchFamily="34" charset="-122"/>
                <a:ea typeface="微软雅黑" panose="020B0503020204020204" pitchFamily="34" charset="-122"/>
              </a:rPr>
              <a:t>线程级并发</a:t>
            </a:r>
            <a:endParaRPr lang="en-US" sz="2400" dirty="0">
              <a:latin typeface="微软雅黑" panose="020B0503020204020204" pitchFamily="34" charset="-122"/>
              <a:ea typeface="微软雅黑" panose="020B0503020204020204" pitchFamily="34" charset="-122"/>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376" y="908720"/>
            <a:ext cx="7968927" cy="43726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bwMode="auto">
          <a:xfrm>
            <a:off x="8223436" y="1484784"/>
            <a:ext cx="3240360" cy="3672408"/>
          </a:xfrm>
          <a:prstGeom prst="rect">
            <a:avLst/>
          </a:prstGeom>
          <a:solidFill>
            <a:schemeClr val="bg1">
              <a:lumMod val="95000"/>
            </a:schemeClr>
          </a:solidFill>
          <a:ln w="12700" cap="flat" cmpd="sng" algn="ctr">
            <a:solidFill>
              <a:srgbClr val="00B05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altLang="zh-CN" sz="2400" i="0" u="none" strike="noStrike" cap="none" normalizeH="0" baseline="0" dirty="0">
                <a:ln>
                  <a:solidFill>
                    <a:schemeClr val="bg2">
                      <a:lumMod val="20000"/>
                      <a:lumOff val="80000"/>
                    </a:schemeClr>
                  </a:solidFill>
                </a:ln>
                <a:solidFill>
                  <a:schemeClr val="tx1">
                    <a:lumMod val="95000"/>
                    <a:lumOff val="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Multi-Processors</a:t>
            </a:r>
          </a:p>
        </p:txBody>
      </p:sp>
      <p:sp>
        <p:nvSpPr>
          <p:cNvPr id="3" name="文本框 2"/>
          <p:cNvSpPr txBox="1"/>
          <p:nvPr/>
        </p:nvSpPr>
        <p:spPr>
          <a:xfrm>
            <a:off x="200187" y="5326991"/>
            <a:ext cx="3879589" cy="406265"/>
          </a:xfrm>
          <a:prstGeom prst="rect">
            <a:avLst/>
          </a:prstGeom>
          <a:noFill/>
        </p:spPr>
        <p:txBody>
          <a:bodyPr wrap="square" rtlCol="0">
            <a:spAutoFit/>
          </a:bodyPr>
          <a:lstStyle/>
          <a:p>
            <a:pPr algn="ctr">
              <a:buNone/>
            </a:pPr>
            <a:r>
              <a:rPr lang="zh-CN" altLang="en-US" sz="2400" dirty="0"/>
              <a:t>单核处理器（旧的</a:t>
            </a:r>
            <a:r>
              <a:rPr lang="en-US" altLang="zh-CN" sz="2400" dirty="0"/>
              <a:t>PC</a:t>
            </a:r>
            <a:r>
              <a:rPr lang="zh-CN" altLang="en-US" sz="2400" dirty="0"/>
              <a:t>）</a:t>
            </a:r>
          </a:p>
        </p:txBody>
      </p:sp>
      <p:sp>
        <p:nvSpPr>
          <p:cNvPr id="6" name="文本框 5"/>
          <p:cNvSpPr txBox="1"/>
          <p:nvPr/>
        </p:nvSpPr>
        <p:spPr>
          <a:xfrm>
            <a:off x="3863752" y="5320736"/>
            <a:ext cx="4464496" cy="406265"/>
          </a:xfrm>
          <a:prstGeom prst="rect">
            <a:avLst/>
          </a:prstGeom>
          <a:noFill/>
        </p:spPr>
        <p:txBody>
          <a:bodyPr wrap="square" rtlCol="0">
            <a:spAutoFit/>
          </a:bodyPr>
          <a:lstStyle/>
          <a:p>
            <a:pPr algn="ctr">
              <a:buNone/>
            </a:pPr>
            <a:r>
              <a:rPr lang="zh-CN" altLang="en-US" sz="2400" dirty="0"/>
              <a:t>多核处理器</a:t>
            </a:r>
            <a:r>
              <a:rPr lang="en-US" altLang="zh-CN" sz="2400" dirty="0"/>
              <a:t>(PC</a:t>
            </a:r>
            <a:r>
              <a:rPr lang="zh-CN" altLang="en-US" sz="2400" dirty="0"/>
              <a:t>、笔记本电脑</a:t>
            </a:r>
            <a:r>
              <a:rPr lang="en-US" altLang="zh-CN" sz="2400" dirty="0"/>
              <a:t>)</a:t>
            </a:r>
            <a:endParaRPr lang="zh-CN" altLang="en-US" sz="2400" dirty="0"/>
          </a:p>
        </p:txBody>
      </p:sp>
      <p:sp>
        <p:nvSpPr>
          <p:cNvPr id="7" name="文本框 6"/>
          <p:cNvSpPr txBox="1"/>
          <p:nvPr/>
        </p:nvSpPr>
        <p:spPr>
          <a:xfrm>
            <a:off x="8727492" y="5281418"/>
            <a:ext cx="2232248" cy="867930"/>
          </a:xfrm>
          <a:prstGeom prst="rect">
            <a:avLst/>
          </a:prstGeom>
          <a:noFill/>
        </p:spPr>
        <p:txBody>
          <a:bodyPr wrap="square" rtlCol="0">
            <a:spAutoFit/>
          </a:bodyPr>
          <a:lstStyle/>
          <a:p>
            <a:pPr algn="ctr">
              <a:buNone/>
            </a:pPr>
            <a:r>
              <a:rPr lang="zh-CN" altLang="en-US" sz="2400" dirty="0"/>
              <a:t>多处理器系统</a:t>
            </a:r>
            <a:endParaRPr lang="en-US" altLang="zh-CN" sz="2400" dirty="0"/>
          </a:p>
          <a:p>
            <a:pPr algn="ctr">
              <a:buNone/>
            </a:pPr>
            <a:r>
              <a:rPr lang="zh-CN" altLang="en-US" sz="2400" dirty="0"/>
              <a:t>（服务器）</a:t>
            </a:r>
          </a:p>
        </p:txBody>
      </p:sp>
      <p:sp>
        <p:nvSpPr>
          <p:cNvPr id="4" name="文本框 3"/>
          <p:cNvSpPr txBox="1"/>
          <p:nvPr/>
        </p:nvSpPr>
        <p:spPr>
          <a:xfrm>
            <a:off x="1271464" y="6309320"/>
            <a:ext cx="9577064" cy="406265"/>
          </a:xfrm>
          <a:prstGeom prst="rect">
            <a:avLst/>
          </a:prstGeom>
          <a:noFill/>
        </p:spPr>
        <p:txBody>
          <a:bodyPr wrap="square" rtlCol="0">
            <a:spAutoFit/>
          </a:bodyPr>
          <a:lstStyle/>
          <a:p>
            <a:pPr>
              <a:buNone/>
            </a:pPr>
            <a:r>
              <a:rPr lang="zh-CN" altLang="en-US" sz="2400" dirty="0">
                <a:latin typeface="微软雅黑" panose="020B0503020204020204" pitchFamily="34" charset="-122"/>
                <a:ea typeface="微软雅黑" panose="020B0503020204020204" pitchFamily="34" charset="-122"/>
              </a:rPr>
              <a:t>集群系统</a:t>
            </a:r>
            <a:r>
              <a:rPr lang="en-US" altLang="zh-CN" sz="2400" dirty="0">
                <a:latin typeface="微软雅黑" panose="020B0503020204020204" pitchFamily="34" charset="-122"/>
                <a:ea typeface="微软雅黑" panose="020B0503020204020204" pitchFamily="34" charset="-122"/>
              </a:rPr>
              <a:t>cluster of servers/</a:t>
            </a:r>
            <a:r>
              <a:rPr lang="zh-CN" altLang="en-US" sz="2400" dirty="0">
                <a:latin typeface="微软雅黑" panose="020B0503020204020204" pitchFamily="34" charset="-122"/>
                <a:ea typeface="微软雅黑" panose="020B0503020204020204" pitchFamily="34" charset="-122"/>
              </a:rPr>
              <a:t>云计算平台</a:t>
            </a:r>
            <a:r>
              <a:rPr lang="en-US" altLang="zh-CN" sz="2400" dirty="0">
                <a:latin typeface="微软雅黑" panose="020B0503020204020204" pitchFamily="34" charset="-122"/>
                <a:ea typeface="微软雅黑" panose="020B0503020204020204" pitchFamily="34" charset="-122"/>
              </a:rPr>
              <a:t>cloud computing</a:t>
            </a:r>
            <a:endParaRPr lang="zh-CN" altLang="en-US"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87036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1624" y="720739"/>
            <a:ext cx="6696744" cy="60926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123" name="Rectangle 3"/>
          <p:cNvSpPr>
            <a:spLocks noGrp="1" noChangeArrowheads="1"/>
          </p:cNvSpPr>
          <p:nvPr>
            <p:ph type="title"/>
          </p:nvPr>
        </p:nvSpPr>
        <p:spPr>
          <a:xfrm>
            <a:off x="191344" y="248085"/>
            <a:ext cx="8610600" cy="372603"/>
          </a:xfrm>
        </p:spPr>
        <p:txBody>
          <a:bodyPr/>
          <a:lstStyle/>
          <a:p>
            <a:r>
              <a:rPr lang="en-US" altLang="zh-CN" sz="2400" dirty="0">
                <a:latin typeface="微软雅黑" panose="020B0503020204020204" pitchFamily="34" charset="-122"/>
                <a:ea typeface="微软雅黑" panose="020B0503020204020204" pitchFamily="34" charset="-122"/>
              </a:rPr>
              <a:t>Intel Core i7 </a:t>
            </a:r>
            <a:r>
              <a:rPr lang="zh-CN" altLang="en-US" sz="2400" dirty="0">
                <a:latin typeface="微软雅黑" panose="020B0503020204020204" pitchFamily="34" charset="-122"/>
                <a:ea typeface="微软雅黑" panose="020B0503020204020204" pitchFamily="34" charset="-122"/>
              </a:rPr>
              <a:t>多核组织结构</a:t>
            </a:r>
            <a:endParaRPr lang="en-US"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764999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title" idx="4294967295"/>
          </p:nvPr>
        </p:nvSpPr>
        <p:spPr>
          <a:xfrm>
            <a:off x="20775" y="278617"/>
            <a:ext cx="8343900" cy="372603"/>
          </a:xfrm>
          <a:noFill/>
        </p:spPr>
        <p:txBody>
          <a:bodyPr vert="horz" wrap="square" lIns="63500" tIns="25400" rIns="63500" bIns="25400" numCol="1" anchor="t" anchorCtr="0" compatLnSpc="1">
            <a:prstTxWarp prst="textNoShape">
              <a:avLst/>
            </a:prstTxWarp>
            <a:spAutoFit/>
          </a:bodyPr>
          <a:lstStyle/>
          <a:p>
            <a:r>
              <a:rPr lang="en-US" altLang="zh-CN" sz="2400" dirty="0"/>
              <a:t>Amdahl</a:t>
            </a:r>
            <a:r>
              <a:rPr lang="zh-CN" altLang="en-US" sz="2400" dirty="0"/>
              <a:t>（阿姆达尔）定律：抓住问题的主要矛盾</a:t>
            </a:r>
          </a:p>
        </p:txBody>
      </p:sp>
      <p:sp>
        <p:nvSpPr>
          <p:cNvPr id="428035" name="Rectangle 3">
            <a:extLst>
              <a:ext uri="{FF2B5EF4-FFF2-40B4-BE49-F238E27FC236}">
                <a16:creationId xmlns:a16="http://schemas.microsoft.com/office/drawing/2014/main" id="{B7DCE27A-322E-491C-BE2A-FC9AB0FD4951}"/>
              </a:ext>
            </a:extLst>
          </p:cNvPr>
          <p:cNvSpPr>
            <a:spLocks noGrp="1" noChangeArrowheads="1"/>
          </p:cNvSpPr>
          <p:nvPr>
            <p:ph type="body" idx="4294967295"/>
          </p:nvPr>
        </p:nvSpPr>
        <p:spPr>
          <a:xfrm>
            <a:off x="338642" y="712881"/>
            <a:ext cx="11442708" cy="3292183"/>
          </a:xfrm>
        </p:spPr>
        <p:txBody>
          <a:bodyPr vert="horz" wrap="square" lIns="63500" tIns="25400" rIns="63500" bIns="25400" numCol="1" anchor="t" anchorCtr="0" compatLnSpc="1">
            <a:prstTxWarp prst="textNoShape">
              <a:avLst/>
            </a:prstTxWarp>
            <a:spAutoFit/>
          </a:bodyPr>
          <a:lstStyle/>
          <a:p>
            <a:pPr marL="203200" indent="-203200">
              <a:lnSpc>
                <a:spcPct val="105000"/>
              </a:lnSpc>
              <a:defRPr/>
            </a:pPr>
            <a:r>
              <a:rPr lang="zh-CN" altLang="en-US" sz="2200" dirty="0">
                <a:latin typeface="微软雅黑" panose="020B0503020204020204" pitchFamily="34" charset="-122"/>
                <a:ea typeface="微软雅黑" panose="020B0503020204020204" pitchFamily="34" charset="-122"/>
              </a:rPr>
              <a:t> 阿姆达尔定律是计算机系统设计方面重要的定量原则之一</a:t>
            </a:r>
            <a:endParaRPr lang="en-US" altLang="zh-CN" sz="2200" dirty="0">
              <a:latin typeface="微软雅黑" panose="020B0503020204020204" pitchFamily="34" charset="-122"/>
              <a:ea typeface="微软雅黑" panose="020B0503020204020204" pitchFamily="34" charset="-122"/>
            </a:endParaRPr>
          </a:p>
          <a:p>
            <a:pPr marL="495300" lvl="1" indent="0">
              <a:buNone/>
              <a:defRPr/>
            </a:pPr>
            <a:r>
              <a:rPr lang="zh-CN" altLang="en-US" sz="2200" dirty="0">
                <a:latin typeface="微软雅黑" panose="020B0503020204020204" pitchFamily="34" charset="-122"/>
                <a:ea typeface="微软雅黑" panose="020B0503020204020204" pitchFamily="34" charset="-122"/>
              </a:rPr>
              <a:t>基本思想：对系统中某部分（硬件或软件）进行更新所带来的系统性能改进程度，取决于该部分被使用的频率或其执行时间占总执行时间的比例。</a:t>
            </a:r>
            <a:endParaRPr lang="en-US" altLang="zh-CN" sz="2200" dirty="0">
              <a:latin typeface="微软雅黑" panose="020B0503020204020204" pitchFamily="34" charset="-122"/>
              <a:ea typeface="微软雅黑" panose="020B0503020204020204" pitchFamily="34" charset="-122"/>
            </a:endParaRPr>
          </a:p>
          <a:p>
            <a:pPr marL="495300" lvl="1" indent="0">
              <a:spcBef>
                <a:spcPct val="0"/>
              </a:spcBef>
              <a:buNone/>
              <a:defRPr/>
            </a:pPr>
            <a:r>
              <a:rPr lang="zh-CN" altLang="en-US" sz="2200" dirty="0">
                <a:solidFill>
                  <a:srgbClr val="FF0000"/>
                </a:solidFill>
                <a:ea typeface="黑体" panose="02010609060101010101" pitchFamily="49" charset="-122"/>
              </a:rPr>
              <a:t>                                   </a:t>
            </a:r>
            <a:endParaRPr lang="en-US" altLang="zh-CN" sz="2200" dirty="0">
              <a:solidFill>
                <a:srgbClr val="FF0000"/>
              </a:solidFill>
              <a:ea typeface="黑体" panose="02010609060101010101" pitchFamily="49" charset="-122"/>
            </a:endParaRPr>
          </a:p>
          <a:p>
            <a:pPr marL="495300" lvl="1" indent="0">
              <a:spcBef>
                <a:spcPct val="0"/>
              </a:spcBef>
              <a:buNone/>
              <a:defRPr/>
            </a:pPr>
            <a:r>
              <a:rPr lang="en-US" altLang="zh-CN" sz="2200" dirty="0">
                <a:solidFill>
                  <a:srgbClr val="FF0000"/>
                </a:solidFill>
                <a:ea typeface="黑体" panose="02010609060101010101" pitchFamily="49" charset="-122"/>
              </a:rPr>
              <a:t>                                                   </a:t>
            </a:r>
            <a:r>
              <a:rPr lang="zh-CN" altLang="en-US" sz="2200" dirty="0">
                <a:solidFill>
                  <a:srgbClr val="FF0000"/>
                </a:solidFill>
                <a:ea typeface="黑体" panose="02010609060101010101" pitchFamily="49" charset="-122"/>
              </a:rPr>
              <a:t> </a:t>
            </a:r>
            <a:r>
              <a:rPr lang="zh-CN" altLang="en-US" kern="1200" dirty="0">
                <a:solidFill>
                  <a:srgbClr val="FF0000"/>
                </a:solidFill>
                <a:latin typeface="微软雅黑" panose="020B0503020204020204" pitchFamily="34" charset="-122"/>
                <a:ea typeface="微软雅黑" panose="020B0503020204020204" pitchFamily="34" charset="-122"/>
                <a:cs typeface="+mn-cs"/>
              </a:rPr>
              <a:t>改进部分执行时间 </a:t>
            </a:r>
            <a:endParaRPr lang="en-US" altLang="zh-CN" kern="1200" dirty="0">
              <a:solidFill>
                <a:srgbClr val="FF0000"/>
              </a:solidFill>
              <a:latin typeface="微软雅黑" panose="020B0503020204020204" pitchFamily="34" charset="-122"/>
              <a:ea typeface="微软雅黑" panose="020B0503020204020204" pitchFamily="34" charset="-122"/>
              <a:cs typeface="+mn-cs"/>
            </a:endParaRPr>
          </a:p>
          <a:p>
            <a:pPr marL="495300" lvl="1" indent="0">
              <a:spcBef>
                <a:spcPct val="0"/>
              </a:spcBef>
              <a:buNone/>
              <a:defRPr/>
            </a:pPr>
            <a:r>
              <a:rPr lang="en-US" altLang="zh-CN" kern="1200" dirty="0">
                <a:solidFill>
                  <a:srgbClr val="FF0000"/>
                </a:solidFill>
                <a:latin typeface="微软雅黑" panose="020B0503020204020204" pitchFamily="34" charset="-122"/>
                <a:ea typeface="微软雅黑" panose="020B0503020204020204" pitchFamily="34" charset="-122"/>
                <a:cs typeface="+mn-cs"/>
              </a:rPr>
              <a:t>                                                           </a:t>
            </a:r>
            <a:r>
              <a:rPr lang="zh-CN" altLang="en-US" kern="1200" dirty="0">
                <a:solidFill>
                  <a:srgbClr val="FF0000"/>
                </a:solidFill>
                <a:latin typeface="微软雅黑" panose="020B0503020204020204" pitchFamily="34" charset="-122"/>
                <a:ea typeface="微软雅黑" panose="020B0503020204020204" pitchFamily="34" charset="-122"/>
                <a:cs typeface="+mn-cs"/>
              </a:rPr>
              <a:t>改进部分的改进倍数</a:t>
            </a:r>
            <a:r>
              <a:rPr lang="en-US" altLang="zh-CN" dirty="0">
                <a:solidFill>
                  <a:srgbClr val="FF0000"/>
                </a:solidFill>
                <a:ea typeface="黑体" panose="02010609060101010101" pitchFamily="49" charset="-122"/>
              </a:rPr>
              <a:t>              </a:t>
            </a:r>
            <a:endParaRPr lang="zh-CN" altLang="en-US" dirty="0">
              <a:solidFill>
                <a:srgbClr val="FF0000"/>
              </a:solidFill>
              <a:ea typeface="黑体" panose="02010609060101010101" pitchFamily="49" charset="-122"/>
            </a:endParaRPr>
          </a:p>
          <a:p>
            <a:pPr marL="495300" lvl="1" indent="0">
              <a:spcBef>
                <a:spcPct val="0"/>
              </a:spcBef>
              <a:buNone/>
              <a:defRPr/>
            </a:pPr>
            <a:r>
              <a:rPr lang="en-US" altLang="zh-CN" kern="1200" dirty="0">
                <a:solidFill>
                  <a:srgbClr val="FF0000"/>
                </a:solidFill>
                <a:latin typeface="微软雅黑" panose="020B0503020204020204" pitchFamily="34" charset="-122"/>
                <a:ea typeface="微软雅黑" panose="020B0503020204020204" pitchFamily="34" charset="-122"/>
                <a:cs typeface="+mn-cs"/>
              </a:rPr>
              <a:t>                    </a:t>
            </a:r>
            <a:r>
              <a:rPr lang="en-US" altLang="zh-CN" sz="2200" kern="1200" dirty="0">
                <a:solidFill>
                  <a:srgbClr val="FF0000"/>
                </a:solidFill>
                <a:latin typeface="微软雅黑" panose="020B0503020204020204" pitchFamily="34" charset="-122"/>
                <a:ea typeface="微软雅黑" panose="020B0503020204020204" pitchFamily="34" charset="-122"/>
                <a:cs typeface="+mn-cs"/>
              </a:rPr>
              <a:t>                                       1</a:t>
            </a:r>
          </a:p>
          <a:p>
            <a:pPr marL="495300" lvl="1" indent="0">
              <a:spcBef>
                <a:spcPct val="0"/>
              </a:spcBef>
              <a:buNone/>
              <a:defRPr/>
            </a:pPr>
            <a:r>
              <a:rPr lang="en-US" altLang="zh-CN" sz="2200" kern="1200" dirty="0">
                <a:solidFill>
                  <a:srgbClr val="FF0000"/>
                </a:solidFill>
                <a:latin typeface="微软雅黑" panose="020B0503020204020204" pitchFamily="34" charset="-122"/>
                <a:ea typeface="微软雅黑" panose="020B0503020204020204" pitchFamily="34" charset="-122"/>
                <a:cs typeface="+mn-cs"/>
              </a:rPr>
              <a:t>                       </a:t>
            </a:r>
            <a:r>
              <a:rPr lang="zh-CN" altLang="en-US" sz="1900" kern="1200" dirty="0">
                <a:solidFill>
                  <a:srgbClr val="FF0000"/>
                </a:solidFill>
                <a:latin typeface="微软雅黑" panose="020B0503020204020204" pitchFamily="34" charset="-122"/>
                <a:ea typeface="微软雅黑" panose="020B0503020204020204" pitchFamily="34" charset="-122"/>
                <a:cs typeface="+mn-cs"/>
              </a:rPr>
              <a:t>改进部分时间比例</a:t>
            </a:r>
            <a:r>
              <a:rPr lang="en-US" altLang="zh-CN" sz="1900" kern="1200" dirty="0">
                <a:solidFill>
                  <a:srgbClr val="FF0000"/>
                </a:solidFill>
                <a:latin typeface="微软雅黑" panose="020B0503020204020204" pitchFamily="34" charset="-122"/>
                <a:ea typeface="微软雅黑" panose="020B0503020204020204" pitchFamily="34" charset="-122"/>
                <a:cs typeface="+mn-cs"/>
              </a:rPr>
              <a:t>t/</a:t>
            </a:r>
            <a:r>
              <a:rPr lang="zh-CN" altLang="en-US" sz="1900" kern="1200" dirty="0">
                <a:solidFill>
                  <a:srgbClr val="FF0000"/>
                </a:solidFill>
                <a:latin typeface="微软雅黑" panose="020B0503020204020204" pitchFamily="34" charset="-122"/>
                <a:ea typeface="微软雅黑" panose="020B0503020204020204" pitchFamily="34" charset="-122"/>
                <a:cs typeface="+mn-cs"/>
              </a:rPr>
              <a:t>改进部分的改进倍数</a:t>
            </a:r>
            <a:r>
              <a:rPr lang="en-US" altLang="zh-CN" sz="1900" kern="1200" dirty="0">
                <a:solidFill>
                  <a:srgbClr val="FF0000"/>
                </a:solidFill>
                <a:latin typeface="微软雅黑" panose="020B0503020204020204" pitchFamily="34" charset="-122"/>
                <a:ea typeface="微软雅黑" panose="020B0503020204020204" pitchFamily="34" charset="-122"/>
                <a:cs typeface="+mn-cs"/>
              </a:rPr>
              <a:t>n+</a:t>
            </a:r>
            <a:r>
              <a:rPr lang="zh-CN" altLang="en-US" sz="1900" kern="1200" dirty="0">
                <a:solidFill>
                  <a:srgbClr val="FF0000"/>
                </a:solidFill>
                <a:latin typeface="微软雅黑" panose="020B0503020204020204" pitchFamily="34" charset="-122"/>
                <a:ea typeface="微软雅黑" panose="020B0503020204020204" pitchFamily="34" charset="-122"/>
                <a:cs typeface="+mn-cs"/>
              </a:rPr>
              <a:t>未改进部分时间比例</a:t>
            </a:r>
            <a:r>
              <a:rPr lang="en-US" altLang="zh-CN" sz="1900" kern="1200" dirty="0">
                <a:solidFill>
                  <a:srgbClr val="FF0000"/>
                </a:solidFill>
                <a:latin typeface="微软雅黑" panose="020B0503020204020204" pitchFamily="34" charset="-122"/>
                <a:ea typeface="微软雅黑" panose="020B0503020204020204" pitchFamily="34" charset="-122"/>
                <a:cs typeface="+mn-cs"/>
              </a:rPr>
              <a:t>(1-t)</a:t>
            </a:r>
          </a:p>
        </p:txBody>
      </p:sp>
      <p:sp>
        <p:nvSpPr>
          <p:cNvPr id="115716" name="矩形 1"/>
          <p:cNvSpPr>
            <a:spLocks noChangeArrowheads="1"/>
          </p:cNvSpPr>
          <p:nvPr/>
        </p:nvSpPr>
        <p:spPr bwMode="auto">
          <a:xfrm>
            <a:off x="7310439" y="2590800"/>
            <a:ext cx="27654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en-US" altLang="zh-CN" sz="2000">
                <a:solidFill>
                  <a:srgbClr val="FF0000"/>
                </a:solidFill>
                <a:latin typeface="微软雅黑" panose="020B0503020204020204" pitchFamily="34" charset="-122"/>
                <a:ea typeface="微软雅黑" panose="020B0503020204020204" pitchFamily="34" charset="-122"/>
              </a:rPr>
              <a:t>+ </a:t>
            </a:r>
            <a:r>
              <a:rPr lang="zh-CN" altLang="en-US" sz="2000">
                <a:solidFill>
                  <a:srgbClr val="FF0000"/>
                </a:solidFill>
                <a:latin typeface="微软雅黑" panose="020B0503020204020204" pitchFamily="34" charset="-122"/>
                <a:ea typeface="微软雅黑" panose="020B0503020204020204" pitchFamily="34" charset="-122"/>
              </a:rPr>
              <a:t>未改进部分执行时间</a:t>
            </a:r>
          </a:p>
        </p:txBody>
      </p:sp>
      <p:cxnSp>
        <p:nvCxnSpPr>
          <p:cNvPr id="4" name="直接连接符 3">
            <a:extLst>
              <a:ext uri="{FF2B5EF4-FFF2-40B4-BE49-F238E27FC236}">
                <a16:creationId xmlns:a16="http://schemas.microsoft.com/office/drawing/2014/main" id="{F82D2086-1FE1-4AC9-B0A4-3A40CBE2D135}"/>
              </a:ext>
            </a:extLst>
          </p:cNvPr>
          <p:cNvCxnSpPr>
            <a:cxnSpLocks/>
          </p:cNvCxnSpPr>
          <p:nvPr/>
        </p:nvCxnSpPr>
        <p:spPr>
          <a:xfrm>
            <a:off x="4583832" y="2780928"/>
            <a:ext cx="2609850" cy="0"/>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sp>
        <p:nvSpPr>
          <p:cNvPr id="115718" name="矩形 5"/>
          <p:cNvSpPr>
            <a:spLocks noChangeArrowheads="1"/>
          </p:cNvSpPr>
          <p:nvPr/>
        </p:nvSpPr>
        <p:spPr bwMode="auto">
          <a:xfrm>
            <a:off x="2038350" y="2590800"/>
            <a:ext cx="258603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sz="2000" dirty="0">
                <a:solidFill>
                  <a:srgbClr val="FF0000"/>
                </a:solidFill>
                <a:latin typeface="微软雅黑" panose="020B0503020204020204" pitchFamily="34" charset="-122"/>
                <a:ea typeface="微软雅黑" panose="020B0503020204020204" pitchFamily="34" charset="-122"/>
              </a:rPr>
              <a:t>改进后的执行时间 </a:t>
            </a:r>
            <a:r>
              <a:rPr lang="en-US" altLang="zh-CN" sz="2000" dirty="0">
                <a:solidFill>
                  <a:srgbClr val="FF0000"/>
                </a:solidFill>
                <a:latin typeface="微软雅黑" panose="020B0503020204020204" pitchFamily="34" charset="-122"/>
                <a:ea typeface="微软雅黑" panose="020B0503020204020204" pitchFamily="34" charset="-122"/>
              </a:rPr>
              <a:t>= </a:t>
            </a:r>
            <a:endParaRPr lang="zh-CN" altLang="en-US" sz="2000" dirty="0">
              <a:solidFill>
                <a:srgbClr val="FF0000"/>
              </a:solidFill>
              <a:latin typeface="微软雅黑" panose="020B0503020204020204" pitchFamily="34" charset="-122"/>
              <a:ea typeface="微软雅黑" panose="020B0503020204020204" pitchFamily="34" charset="-122"/>
            </a:endParaRPr>
          </a:p>
        </p:txBody>
      </p:sp>
      <p:sp>
        <p:nvSpPr>
          <p:cNvPr id="115719" name="矩形 6"/>
          <p:cNvSpPr>
            <a:spLocks noChangeArrowheads="1"/>
          </p:cNvSpPr>
          <p:nvPr/>
        </p:nvSpPr>
        <p:spPr bwMode="auto">
          <a:xfrm>
            <a:off x="781547" y="3356992"/>
            <a:ext cx="224452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sz="2000" dirty="0">
                <a:solidFill>
                  <a:srgbClr val="FF0000"/>
                </a:solidFill>
                <a:latin typeface="微软雅黑" panose="020B0503020204020204" pitchFamily="34" charset="-122"/>
                <a:ea typeface="微软雅黑" panose="020B0503020204020204" pitchFamily="34" charset="-122"/>
              </a:rPr>
              <a:t>整体改进倍数</a:t>
            </a:r>
            <a:r>
              <a:rPr lang="en-US" altLang="zh-CN" sz="2000" dirty="0">
                <a:solidFill>
                  <a:srgbClr val="FF0000"/>
                </a:solidFill>
                <a:latin typeface="微软雅黑" panose="020B0503020204020204" pitchFamily="34" charset="-122"/>
                <a:ea typeface="微软雅黑" panose="020B0503020204020204" pitchFamily="34" charset="-122"/>
              </a:rPr>
              <a:t>p</a:t>
            </a:r>
            <a:r>
              <a:rPr lang="zh-CN" altLang="en-US" sz="2000" dirty="0">
                <a:solidFill>
                  <a:srgbClr val="FF0000"/>
                </a:solidFill>
                <a:latin typeface="微软雅黑" panose="020B0503020204020204" pitchFamily="34" charset="-122"/>
                <a:ea typeface="微软雅黑" panose="020B0503020204020204" pitchFamily="34" charset="-122"/>
              </a:rPr>
              <a:t> </a:t>
            </a:r>
            <a:r>
              <a:rPr lang="en-US" altLang="zh-CN" sz="2000" dirty="0">
                <a:solidFill>
                  <a:srgbClr val="FF0000"/>
                </a:solidFill>
                <a:latin typeface="微软雅黑" panose="020B0503020204020204" pitchFamily="34" charset="-122"/>
                <a:ea typeface="微软雅黑" panose="020B0503020204020204" pitchFamily="34" charset="-122"/>
              </a:rPr>
              <a:t>= </a:t>
            </a:r>
            <a:endParaRPr lang="zh-CN" altLang="en-US" sz="2000" dirty="0"/>
          </a:p>
        </p:txBody>
      </p:sp>
      <p:cxnSp>
        <p:nvCxnSpPr>
          <p:cNvPr id="10" name="直接连接符 9">
            <a:extLst>
              <a:ext uri="{FF2B5EF4-FFF2-40B4-BE49-F238E27FC236}">
                <a16:creationId xmlns:a16="http://schemas.microsoft.com/office/drawing/2014/main" id="{5EDC3E2F-1464-4C22-9DE9-3AD2EF96122A}"/>
              </a:ext>
            </a:extLst>
          </p:cNvPr>
          <p:cNvCxnSpPr>
            <a:cxnSpLocks/>
          </p:cNvCxnSpPr>
          <p:nvPr/>
        </p:nvCxnSpPr>
        <p:spPr>
          <a:xfrm>
            <a:off x="2883292" y="3556244"/>
            <a:ext cx="7389172" cy="0"/>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sp>
        <p:nvSpPr>
          <p:cNvPr id="115721" name="矩形 10"/>
          <p:cNvSpPr>
            <a:spLocks noChangeArrowheads="1"/>
          </p:cNvSpPr>
          <p:nvPr/>
        </p:nvSpPr>
        <p:spPr bwMode="auto">
          <a:xfrm>
            <a:off x="1343472" y="4582363"/>
            <a:ext cx="9433048" cy="887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ts val="3100"/>
              </a:lnSpc>
              <a:spcBef>
                <a:spcPct val="0"/>
              </a:spcBef>
              <a:buNone/>
            </a:pPr>
            <a:r>
              <a:rPr lang="zh-CN" altLang="en-US" sz="2000" dirty="0">
                <a:latin typeface="微软雅黑" panose="020B0503020204020204" pitchFamily="34" charset="-122"/>
                <a:ea typeface="微软雅黑" panose="020B0503020204020204" pitchFamily="34" charset="-122"/>
              </a:rPr>
              <a:t>若整数乘法器改进后可加快</a:t>
            </a:r>
            <a:r>
              <a:rPr lang="en-US" altLang="zh-CN" sz="2000" dirty="0">
                <a:solidFill>
                  <a:srgbClr val="FF0000"/>
                </a:solidFill>
                <a:latin typeface="微软雅黑" panose="020B0503020204020204" pitchFamily="34" charset="-122"/>
                <a:ea typeface="微软雅黑" panose="020B0503020204020204" pitchFamily="34" charset="-122"/>
              </a:rPr>
              <a:t>10</a:t>
            </a:r>
            <a:r>
              <a:rPr lang="zh-CN" altLang="en-US" sz="2000" dirty="0">
                <a:solidFill>
                  <a:srgbClr val="FF0000"/>
                </a:solidFill>
                <a:latin typeface="微软雅黑" panose="020B0503020204020204" pitchFamily="34" charset="-122"/>
                <a:ea typeface="微软雅黑" panose="020B0503020204020204" pitchFamily="34" charset="-122"/>
              </a:rPr>
              <a:t>倍</a:t>
            </a:r>
            <a:r>
              <a:rPr lang="zh-CN" altLang="en-US" sz="2000" dirty="0">
                <a:latin typeface="微软雅黑" panose="020B0503020204020204" pitchFamily="34" charset="-122"/>
                <a:ea typeface="微软雅黑" panose="020B0503020204020204" pitchFamily="34" charset="-122"/>
              </a:rPr>
              <a:t>，整数乘法指令在程序中占</a:t>
            </a:r>
            <a:r>
              <a:rPr lang="en-US" altLang="zh-CN" sz="2000" dirty="0">
                <a:latin typeface="微软雅黑" panose="020B0503020204020204" pitchFamily="34" charset="-122"/>
                <a:ea typeface="微软雅黑" panose="020B0503020204020204" pitchFamily="34" charset="-122"/>
              </a:rPr>
              <a:t>40%</a:t>
            </a:r>
            <a:r>
              <a:rPr lang="zh-CN" altLang="en-US" sz="2000" dirty="0">
                <a:latin typeface="微软雅黑" panose="020B0503020204020204" pitchFamily="34" charset="-122"/>
                <a:ea typeface="微软雅黑" panose="020B0503020204020204" pitchFamily="34" charset="-122"/>
              </a:rPr>
              <a:t>，则整体性能可改进多少倍？若占比达</a:t>
            </a:r>
            <a:r>
              <a:rPr lang="en-US" altLang="zh-CN" sz="2000" dirty="0">
                <a:latin typeface="微软雅黑" panose="020B0503020204020204" pitchFamily="34" charset="-122"/>
                <a:ea typeface="微软雅黑" panose="020B0503020204020204" pitchFamily="34" charset="-122"/>
              </a:rPr>
              <a:t>60%</a:t>
            </a:r>
            <a:r>
              <a:rPr lang="zh-CN" altLang="en-US" sz="2000" dirty="0">
                <a:latin typeface="微软雅黑" panose="020B0503020204020204" pitchFamily="34" charset="-122"/>
                <a:ea typeface="微软雅黑" panose="020B0503020204020204" pitchFamily="34" charset="-122"/>
              </a:rPr>
              <a:t>和</a:t>
            </a:r>
            <a:r>
              <a:rPr lang="en-US" altLang="zh-CN" sz="2000" dirty="0">
                <a:latin typeface="微软雅黑" panose="020B0503020204020204" pitchFamily="34" charset="-122"/>
                <a:ea typeface="微软雅黑" panose="020B0503020204020204" pitchFamily="34" charset="-122"/>
              </a:rPr>
              <a:t>90%</a:t>
            </a:r>
            <a:r>
              <a:rPr lang="zh-CN" altLang="en-US" sz="2000" dirty="0">
                <a:latin typeface="微软雅黑" panose="020B0503020204020204" pitchFamily="34" charset="-122"/>
                <a:ea typeface="微软雅黑" panose="020B0503020204020204" pitchFamily="34" charset="-122"/>
              </a:rPr>
              <a:t>，则整体性能分别能改进多少倍？</a:t>
            </a:r>
          </a:p>
        </p:txBody>
      </p:sp>
      <p:sp>
        <p:nvSpPr>
          <p:cNvPr id="12" name="矩形 11">
            <a:extLst>
              <a:ext uri="{FF2B5EF4-FFF2-40B4-BE49-F238E27FC236}">
                <a16:creationId xmlns:a16="http://schemas.microsoft.com/office/drawing/2014/main" id="{C0CAD66C-A8D0-4C28-964E-390F5FE22404}"/>
              </a:ext>
            </a:extLst>
          </p:cNvPr>
          <p:cNvSpPr/>
          <p:nvPr/>
        </p:nvSpPr>
        <p:spPr>
          <a:xfrm>
            <a:off x="1524000" y="5545976"/>
            <a:ext cx="4273550" cy="1123384"/>
          </a:xfrm>
          <a:prstGeom prst="rect">
            <a:avLst/>
          </a:prstGeom>
        </p:spPr>
        <p:txBody>
          <a:bodyPr>
            <a:spAutoFit/>
          </a:bodyPr>
          <a:lstStyle/>
          <a:p>
            <a:pPr indent="266700" algn="just">
              <a:spcAft>
                <a:spcPts val="0"/>
              </a:spcAft>
              <a:defRPr/>
            </a:pPr>
            <a:r>
              <a:rPr lang="en-US" altLang="zh-CN" sz="2000" kern="100" dirty="0">
                <a:latin typeface="微软雅黑" panose="020B0503020204020204" pitchFamily="34" charset="-122"/>
                <a:ea typeface="微软雅黑" panose="020B0503020204020204" pitchFamily="34" charset="-122"/>
              </a:rPr>
              <a:t>40%</a:t>
            </a:r>
            <a:r>
              <a:rPr lang="zh-CN" altLang="en-US" sz="2000" kern="100" dirty="0">
                <a:latin typeface="微软雅黑" panose="020B0503020204020204" pitchFamily="34" charset="-122"/>
                <a:ea typeface="微软雅黑" panose="020B0503020204020204" pitchFamily="34" charset="-122"/>
              </a:rPr>
              <a:t>：</a:t>
            </a:r>
            <a:r>
              <a:rPr lang="en-US" altLang="zh-CN" sz="2000" kern="100" dirty="0">
                <a:latin typeface="微软雅黑" panose="020B0503020204020204" pitchFamily="34" charset="-122"/>
                <a:ea typeface="微软雅黑" panose="020B0503020204020204" pitchFamily="34" charset="-122"/>
              </a:rPr>
              <a:t>1/(0.4/10+0.6)=1.56</a:t>
            </a:r>
            <a:r>
              <a:rPr lang="zh-CN" altLang="en-US" sz="2000" kern="100" dirty="0">
                <a:latin typeface="微软雅黑" panose="020B0503020204020204" pitchFamily="34" charset="-122"/>
                <a:ea typeface="微软雅黑" panose="020B0503020204020204" pitchFamily="34" charset="-122"/>
              </a:rPr>
              <a:t>；</a:t>
            </a:r>
            <a:endParaRPr lang="en-US" altLang="zh-CN" sz="2000" kern="100" dirty="0">
              <a:latin typeface="微软雅黑" panose="020B0503020204020204" pitchFamily="34" charset="-122"/>
              <a:ea typeface="微软雅黑" panose="020B0503020204020204" pitchFamily="34" charset="-122"/>
            </a:endParaRPr>
          </a:p>
          <a:p>
            <a:pPr indent="266700" algn="just">
              <a:spcAft>
                <a:spcPts val="0"/>
              </a:spcAft>
              <a:defRPr/>
            </a:pPr>
            <a:r>
              <a:rPr lang="en-US" altLang="zh-CN" sz="2000" kern="100" dirty="0">
                <a:latin typeface="微软雅黑" panose="020B0503020204020204" pitchFamily="34" charset="-122"/>
                <a:ea typeface="微软雅黑" panose="020B0503020204020204" pitchFamily="34" charset="-122"/>
              </a:rPr>
              <a:t>60%</a:t>
            </a:r>
            <a:r>
              <a:rPr lang="zh-CN" altLang="en-US" sz="2000" kern="1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1/(0.6/10+0.4)=2.17</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indent="266700" algn="just">
              <a:spcAft>
                <a:spcPts val="0"/>
              </a:spcAft>
              <a:defRPr/>
            </a:pPr>
            <a:r>
              <a:rPr lang="en-US" altLang="zh-CN" sz="2000" dirty="0">
                <a:latin typeface="微软雅黑" panose="020B0503020204020204" pitchFamily="34" charset="-122"/>
                <a:ea typeface="微软雅黑" panose="020B0503020204020204" pitchFamily="34" charset="-122"/>
              </a:rPr>
              <a:t>90%</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1/(0.9/10+0.1)=5.26</a:t>
            </a:r>
            <a:r>
              <a:rPr lang="zh-CN" altLang="en-US" sz="2000" dirty="0">
                <a:latin typeface="微软雅黑" panose="020B0503020204020204" pitchFamily="34" charset="-122"/>
                <a:ea typeface="微软雅黑" panose="020B0503020204020204" pitchFamily="34" charset="-122"/>
              </a:rPr>
              <a:t>。</a:t>
            </a:r>
            <a:endParaRPr lang="zh-CN" altLang="zh-CN" sz="2000" kern="100" dirty="0">
              <a:latin typeface="微软雅黑" panose="020B0503020204020204" pitchFamily="34" charset="-122"/>
              <a:ea typeface="微软雅黑" panose="020B0503020204020204" pitchFamily="34" charset="-122"/>
            </a:endParaRPr>
          </a:p>
        </p:txBody>
      </p:sp>
      <p:sp>
        <p:nvSpPr>
          <p:cNvPr id="13" name="矩形 12">
            <a:extLst>
              <a:ext uri="{FF2B5EF4-FFF2-40B4-BE49-F238E27FC236}">
                <a16:creationId xmlns:a16="http://schemas.microsoft.com/office/drawing/2014/main" id="{C93A0334-CB48-4D1B-ADCB-685204A0A304}"/>
              </a:ext>
            </a:extLst>
          </p:cNvPr>
          <p:cNvSpPr/>
          <p:nvPr/>
        </p:nvSpPr>
        <p:spPr>
          <a:xfrm>
            <a:off x="781547" y="4118330"/>
            <a:ext cx="2182812" cy="458587"/>
          </a:xfrm>
          <a:prstGeom prst="rect">
            <a:avLst/>
          </a:prstGeom>
        </p:spPr>
        <p:txBody>
          <a:bodyPr>
            <a:spAutoFit/>
          </a:bodyPr>
          <a:lstStyle/>
          <a:p>
            <a:pPr>
              <a:buNone/>
              <a:defRPr/>
            </a:pPr>
            <a:r>
              <a:rPr lang="en-US" altLang="zh-CN" sz="2800" i="1" kern="100" dirty="0">
                <a:latin typeface="Times New Roman" panose="02020603050405020304" pitchFamily="18" charset="0"/>
              </a:rPr>
              <a:t>p</a:t>
            </a:r>
            <a:r>
              <a:rPr lang="en-US" altLang="zh-CN" sz="2800" kern="100" dirty="0">
                <a:latin typeface="Times New Roman" panose="02020603050405020304" pitchFamily="18" charset="0"/>
              </a:rPr>
              <a:t>=1/(</a:t>
            </a:r>
            <a:r>
              <a:rPr lang="en-US" altLang="zh-CN" sz="2800" i="1" kern="100" dirty="0">
                <a:latin typeface="Times New Roman" panose="02020603050405020304" pitchFamily="18" charset="0"/>
              </a:rPr>
              <a:t>t</a:t>
            </a:r>
            <a:r>
              <a:rPr lang="en-US" altLang="zh-CN" sz="2800" kern="100" dirty="0">
                <a:latin typeface="Times New Roman" panose="02020603050405020304" pitchFamily="18" charset="0"/>
              </a:rPr>
              <a:t>/</a:t>
            </a:r>
            <a:r>
              <a:rPr lang="en-US" altLang="zh-CN" sz="2800" i="1" kern="100" dirty="0">
                <a:latin typeface="Times New Roman" panose="02020603050405020304" pitchFamily="18" charset="0"/>
              </a:rPr>
              <a:t>n</a:t>
            </a:r>
            <a:r>
              <a:rPr lang="en-US" altLang="zh-CN" sz="2800" kern="100" dirty="0">
                <a:latin typeface="Times New Roman" panose="02020603050405020304" pitchFamily="18" charset="0"/>
              </a:rPr>
              <a:t> +1-</a:t>
            </a:r>
            <a:r>
              <a:rPr lang="en-US" altLang="zh-CN" sz="2800" i="1" kern="100" dirty="0">
                <a:latin typeface="Times New Roman" panose="02020603050405020304" pitchFamily="18" charset="0"/>
              </a:rPr>
              <a:t>t</a:t>
            </a:r>
            <a:r>
              <a:rPr lang="en-US" altLang="zh-CN" sz="2800" kern="100" dirty="0">
                <a:latin typeface="Times New Roman" panose="02020603050405020304" pitchFamily="18" charset="0"/>
              </a:rPr>
              <a:t>)</a:t>
            </a:r>
            <a:endParaRPr lang="zh-CN" altLang="en-US" sz="2800" dirty="0"/>
          </a:p>
        </p:txBody>
      </p:sp>
    </p:spTree>
    <p:extLst>
      <p:ext uri="{BB962C8B-B14F-4D97-AF65-F5344CB8AC3E}">
        <p14:creationId xmlns:p14="http://schemas.microsoft.com/office/powerpoint/2010/main" val="1671259048"/>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ChangeArrowheads="1"/>
          </p:cNvSpPr>
          <p:nvPr>
            <p:ph type="title" idx="4294967295"/>
          </p:nvPr>
        </p:nvSpPr>
        <p:spPr>
          <a:xfrm>
            <a:off x="191344" y="116632"/>
            <a:ext cx="8343900" cy="479747"/>
          </a:xfrm>
          <a:noFill/>
        </p:spPr>
        <p:txBody>
          <a:bodyPr vert="horz" wrap="square" lIns="63500" tIns="25400" rIns="63500" bIns="25400" numCol="1" anchor="t" anchorCtr="0" compatLnSpc="1">
            <a:prstTxWarp prst="textNoShape">
              <a:avLst/>
            </a:prstTxWarp>
            <a:spAutoFit/>
          </a:bodyPr>
          <a:lstStyle/>
          <a:p>
            <a:r>
              <a:rPr lang="en-US" altLang="zh-CN" sz="3200" dirty="0"/>
              <a:t>Amdahl</a:t>
            </a:r>
            <a:r>
              <a:rPr lang="zh-CN" altLang="en-US" sz="3200" dirty="0"/>
              <a:t>定律</a:t>
            </a:r>
          </a:p>
        </p:txBody>
      </p:sp>
      <p:sp>
        <p:nvSpPr>
          <p:cNvPr id="13" name="矩形 12">
            <a:extLst>
              <a:ext uri="{FF2B5EF4-FFF2-40B4-BE49-F238E27FC236}">
                <a16:creationId xmlns:a16="http://schemas.microsoft.com/office/drawing/2014/main" id="{C93A0334-CB48-4D1B-ADCB-685204A0A304}"/>
              </a:ext>
            </a:extLst>
          </p:cNvPr>
          <p:cNvSpPr/>
          <p:nvPr/>
        </p:nvSpPr>
        <p:spPr>
          <a:xfrm>
            <a:off x="3647728" y="2204864"/>
            <a:ext cx="2181225" cy="458587"/>
          </a:xfrm>
          <a:prstGeom prst="rect">
            <a:avLst/>
          </a:prstGeom>
        </p:spPr>
        <p:txBody>
          <a:bodyPr>
            <a:spAutoFit/>
          </a:bodyPr>
          <a:lstStyle/>
          <a:p>
            <a:pPr>
              <a:buNone/>
              <a:defRPr/>
            </a:pPr>
            <a:r>
              <a:rPr lang="en-US" altLang="zh-CN" sz="2800" i="1" kern="100" dirty="0">
                <a:latin typeface="Times New Roman" panose="02020603050405020304" pitchFamily="18" charset="0"/>
              </a:rPr>
              <a:t>p</a:t>
            </a:r>
            <a:r>
              <a:rPr lang="en-US" altLang="zh-CN" sz="2800" kern="100" dirty="0">
                <a:latin typeface="Times New Roman" panose="02020603050405020304" pitchFamily="18" charset="0"/>
              </a:rPr>
              <a:t>=1/(</a:t>
            </a:r>
            <a:r>
              <a:rPr lang="en-US" altLang="zh-CN" sz="2800" i="1" kern="100" dirty="0">
                <a:latin typeface="Times New Roman" panose="02020603050405020304" pitchFamily="18" charset="0"/>
              </a:rPr>
              <a:t>t</a:t>
            </a:r>
            <a:r>
              <a:rPr lang="en-US" altLang="zh-CN" sz="2800" kern="100" dirty="0">
                <a:latin typeface="Times New Roman" panose="02020603050405020304" pitchFamily="18" charset="0"/>
              </a:rPr>
              <a:t>/</a:t>
            </a:r>
            <a:r>
              <a:rPr lang="en-US" altLang="zh-CN" sz="2800" i="1" kern="100" dirty="0">
                <a:latin typeface="Times New Roman" panose="02020603050405020304" pitchFamily="18" charset="0"/>
              </a:rPr>
              <a:t>n</a:t>
            </a:r>
            <a:r>
              <a:rPr lang="en-US" altLang="zh-CN" sz="2800" kern="100" dirty="0">
                <a:latin typeface="Times New Roman" panose="02020603050405020304" pitchFamily="18" charset="0"/>
              </a:rPr>
              <a:t> +1-</a:t>
            </a:r>
            <a:r>
              <a:rPr lang="en-US" altLang="zh-CN" sz="2800" i="1" kern="100" dirty="0">
                <a:latin typeface="Times New Roman" panose="02020603050405020304" pitchFamily="18" charset="0"/>
              </a:rPr>
              <a:t>t</a:t>
            </a:r>
            <a:r>
              <a:rPr lang="en-US" altLang="zh-CN" sz="2800" kern="100" dirty="0">
                <a:latin typeface="Times New Roman" panose="02020603050405020304" pitchFamily="18" charset="0"/>
              </a:rPr>
              <a:t>)</a:t>
            </a:r>
            <a:endParaRPr lang="zh-CN" altLang="en-US" sz="2800" dirty="0"/>
          </a:p>
        </p:txBody>
      </p:sp>
      <p:sp>
        <p:nvSpPr>
          <p:cNvPr id="118788" name="矩形 2"/>
          <p:cNvSpPr>
            <a:spLocks noChangeArrowheads="1"/>
          </p:cNvSpPr>
          <p:nvPr/>
        </p:nvSpPr>
        <p:spPr bwMode="auto">
          <a:xfrm>
            <a:off x="1909764" y="889001"/>
            <a:ext cx="8040687" cy="2985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ts val="3000"/>
              </a:lnSpc>
              <a:spcBef>
                <a:spcPct val="0"/>
              </a:spcBef>
              <a:buNone/>
            </a:pPr>
            <a:r>
              <a:rPr lang="zh-CN" altLang="en-US" sz="2000" dirty="0">
                <a:latin typeface="微软雅黑" panose="020B0503020204020204" pitchFamily="34" charset="-122"/>
                <a:ea typeface="微软雅黑" panose="020B0503020204020204" pitchFamily="34" charset="-122"/>
              </a:rPr>
              <a:t>例：</a:t>
            </a:r>
            <a:r>
              <a:rPr lang="zh-CN" altLang="zh-CN" sz="2000" dirty="0">
                <a:latin typeface="微软雅黑" panose="020B0503020204020204" pitchFamily="34" charset="-122"/>
                <a:ea typeface="微软雅黑" panose="020B0503020204020204" pitchFamily="34" charset="-122"/>
              </a:rPr>
              <a:t>某程序在某台计算机上运行所需时间是</a:t>
            </a:r>
            <a:r>
              <a:rPr lang="en-US" altLang="zh-CN" sz="2000" dirty="0">
                <a:latin typeface="微软雅黑" panose="020B0503020204020204" pitchFamily="34" charset="-122"/>
                <a:ea typeface="微软雅黑" panose="020B0503020204020204" pitchFamily="34" charset="-122"/>
              </a:rPr>
              <a:t>100</a:t>
            </a:r>
            <a:r>
              <a:rPr lang="zh-CN" altLang="zh-CN" sz="2000" dirty="0">
                <a:latin typeface="微软雅黑" panose="020B0503020204020204" pitchFamily="34" charset="-122"/>
                <a:ea typeface="微软雅黑" panose="020B0503020204020204" pitchFamily="34" charset="-122"/>
              </a:rPr>
              <a:t>秒，其中，</a:t>
            </a:r>
            <a:r>
              <a:rPr lang="en-US" altLang="zh-CN" sz="2000" dirty="0">
                <a:latin typeface="微软雅黑" panose="020B0503020204020204" pitchFamily="34" charset="-122"/>
                <a:ea typeface="微软雅黑" panose="020B0503020204020204" pitchFamily="34" charset="-122"/>
              </a:rPr>
              <a:t>80</a:t>
            </a:r>
            <a:r>
              <a:rPr lang="zh-CN" altLang="zh-CN" sz="2000" dirty="0">
                <a:latin typeface="微软雅黑" panose="020B0503020204020204" pitchFamily="34" charset="-122"/>
                <a:ea typeface="微软雅黑" panose="020B0503020204020204" pitchFamily="34" charset="-122"/>
              </a:rPr>
              <a:t>秒用来执行乘法操作。要使该程序的性能是原来的</a:t>
            </a:r>
            <a:r>
              <a:rPr lang="en-US" altLang="zh-CN" sz="2000" dirty="0">
                <a:latin typeface="微软雅黑" panose="020B0503020204020204" pitchFamily="34" charset="-122"/>
                <a:ea typeface="微软雅黑" panose="020B0503020204020204" pitchFamily="34" charset="-122"/>
              </a:rPr>
              <a:t>5</a:t>
            </a:r>
            <a:r>
              <a:rPr lang="zh-CN" altLang="zh-CN" sz="2000" dirty="0">
                <a:latin typeface="微软雅黑" panose="020B0503020204020204" pitchFamily="34" charset="-122"/>
                <a:ea typeface="微软雅黑" panose="020B0503020204020204" pitchFamily="34" charset="-122"/>
              </a:rPr>
              <a:t>倍，若不改进其他部件而仅改进乘法部件，则乘法部件的速度应该提高到原来的多少倍？</a:t>
            </a:r>
            <a:endParaRPr lang="en-US" altLang="zh-CN" sz="2000" dirty="0">
              <a:latin typeface="微软雅黑" panose="020B0503020204020204" pitchFamily="34" charset="-122"/>
              <a:ea typeface="微软雅黑" panose="020B0503020204020204" pitchFamily="34" charset="-122"/>
            </a:endParaRPr>
          </a:p>
          <a:p>
            <a:pPr>
              <a:lnSpc>
                <a:spcPct val="100000"/>
              </a:lnSpc>
              <a:spcBef>
                <a:spcPct val="0"/>
              </a:spcBef>
              <a:buFontTx/>
              <a:buNone/>
            </a:pPr>
            <a:endParaRPr lang="en-US" altLang="zh-CN" sz="800" dirty="0">
              <a:latin typeface="微软雅黑" panose="020B0503020204020204" pitchFamily="34" charset="-122"/>
              <a:ea typeface="微软雅黑" panose="020B0503020204020204" pitchFamily="34" charset="-122"/>
            </a:endParaRPr>
          </a:p>
          <a:p>
            <a:pPr>
              <a:lnSpc>
                <a:spcPts val="3000"/>
              </a:lnSpc>
              <a:spcBef>
                <a:spcPct val="0"/>
              </a:spcBef>
              <a:buNone/>
            </a:pPr>
            <a:r>
              <a:rPr lang="zh-CN" altLang="en-US" sz="2000" dirty="0">
                <a:latin typeface="微软雅黑" panose="020B0503020204020204" pitchFamily="34" charset="-122"/>
                <a:ea typeface="微软雅黑" panose="020B0503020204020204" pitchFamily="34" charset="-122"/>
              </a:rPr>
              <a:t>解：根据公式                               知：</a:t>
            </a:r>
            <a:endParaRPr lang="en-US" altLang="zh-CN" sz="2000" dirty="0">
              <a:latin typeface="微软雅黑" panose="020B0503020204020204" pitchFamily="34" charset="-122"/>
              <a:ea typeface="微软雅黑" panose="020B0503020204020204" pitchFamily="34" charset="-122"/>
            </a:endParaRPr>
          </a:p>
          <a:p>
            <a:pPr>
              <a:lnSpc>
                <a:spcPts val="3000"/>
              </a:lnSpc>
              <a:spcBef>
                <a:spcPct val="0"/>
              </a:spcBef>
              <a:buNone/>
            </a:pPr>
            <a:endParaRPr lang="en-US" altLang="zh-CN" sz="2000" dirty="0">
              <a:latin typeface="微软雅黑" panose="020B0503020204020204" pitchFamily="34" charset="-122"/>
              <a:ea typeface="微软雅黑" panose="020B0503020204020204" pitchFamily="34" charset="-122"/>
            </a:endParaRPr>
          </a:p>
          <a:p>
            <a:pPr>
              <a:lnSpc>
                <a:spcPts val="3000"/>
              </a:lnSpc>
              <a:spcBef>
                <a:spcPct val="0"/>
              </a:spcBef>
              <a:buNone/>
            </a:pPr>
            <a:r>
              <a:rPr lang="en-US" altLang="zh-CN" sz="2200" dirty="0">
                <a:latin typeface="微软雅黑" panose="020B0503020204020204" pitchFamily="34" charset="-122"/>
                <a:ea typeface="微软雅黑" panose="020B0503020204020204" pitchFamily="34" charset="-122"/>
              </a:rPr>
              <a:t>       5=1/(0.8/n+0.2</a:t>
            </a:r>
            <a:r>
              <a:rPr lang="zh-CN" altLang="en-US" sz="2200" dirty="0">
                <a:latin typeface="微软雅黑" panose="020B0503020204020204" pitchFamily="34" charset="-122"/>
                <a:ea typeface="微软雅黑" panose="020B0503020204020204" pitchFamily="34" charset="-122"/>
              </a:rPr>
              <a:t>），</a:t>
            </a:r>
            <a:r>
              <a:rPr lang="en-US" altLang="zh-CN" sz="2200" dirty="0">
                <a:latin typeface="微软雅黑" panose="020B0503020204020204" pitchFamily="34" charset="-122"/>
                <a:ea typeface="微软雅黑" panose="020B0503020204020204" pitchFamily="34" charset="-122"/>
              </a:rPr>
              <a:t>0.8/n+0.2 = 1/5</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a:t>
            </a:r>
            <a:r>
              <a:rPr lang="zh-CN" altLang="en-US" sz="2200" dirty="0">
                <a:latin typeface="微软雅黑" panose="020B0503020204020204" pitchFamily="34" charset="-122"/>
                <a:ea typeface="微软雅黑" panose="020B0503020204020204" pitchFamily="34" charset="-122"/>
              </a:rPr>
              <a:t> </a:t>
            </a:r>
            <a:r>
              <a:rPr lang="en-US" altLang="zh-CN" sz="2200" dirty="0">
                <a:latin typeface="微软雅黑" panose="020B0503020204020204" pitchFamily="34" charset="-122"/>
                <a:ea typeface="微软雅黑" panose="020B0503020204020204" pitchFamily="34" charset="-122"/>
              </a:rPr>
              <a:t>0.2</a:t>
            </a:r>
          </a:p>
          <a:p>
            <a:pPr>
              <a:lnSpc>
                <a:spcPts val="3000"/>
              </a:lnSpc>
              <a:spcBef>
                <a:spcPts val="600"/>
              </a:spcBef>
              <a:buNone/>
            </a:pPr>
            <a:r>
              <a:rPr lang="en-US" altLang="zh-CN" sz="2200" dirty="0">
                <a:latin typeface="微软雅黑" panose="020B0503020204020204" pitchFamily="34" charset="-122"/>
                <a:ea typeface="微软雅黑" panose="020B0503020204020204" pitchFamily="34" charset="-122"/>
              </a:rPr>
              <a:t>       </a:t>
            </a:r>
            <a:r>
              <a:rPr lang="zh-CN" altLang="en-US" sz="2200" dirty="0">
                <a:latin typeface="微软雅黑" panose="020B0503020204020204" pitchFamily="34" charset="-122"/>
                <a:ea typeface="微软雅黑" panose="020B0503020204020204" pitchFamily="34" charset="-122"/>
              </a:rPr>
              <a:t>要使上述公式满足，则必须 </a:t>
            </a:r>
            <a:r>
              <a:rPr lang="en-US" altLang="zh-CN" sz="2200" dirty="0">
                <a:latin typeface="微软雅黑" panose="020B0503020204020204" pitchFamily="34" charset="-122"/>
                <a:ea typeface="微软雅黑" panose="020B0503020204020204" pitchFamily="34" charset="-122"/>
              </a:rPr>
              <a:t>0.8/n=0</a:t>
            </a:r>
            <a:r>
              <a:rPr lang="zh-CN" altLang="en-US" sz="2200" dirty="0">
                <a:latin typeface="微软雅黑" panose="020B0503020204020204" pitchFamily="34" charset="-122"/>
                <a:ea typeface="微软雅黑" panose="020B0503020204020204" pitchFamily="34" charset="-122"/>
              </a:rPr>
              <a:t>，即</a:t>
            </a:r>
            <a:r>
              <a:rPr lang="en-US" altLang="zh-CN" sz="2200" dirty="0">
                <a:latin typeface="微软雅黑" panose="020B0503020204020204" pitchFamily="34" charset="-122"/>
                <a:ea typeface="微软雅黑" panose="020B0503020204020204" pitchFamily="34" charset="-122"/>
              </a:rPr>
              <a:t>n</a:t>
            </a:r>
            <a:r>
              <a:rPr lang="zh-CN" altLang="zh-CN" sz="2200" dirty="0">
                <a:latin typeface="微软雅黑" panose="020B0503020204020204" pitchFamily="34" charset="-122"/>
                <a:ea typeface="微软雅黑" panose="020B0503020204020204" pitchFamily="34" charset="-122"/>
              </a:rPr>
              <a:t>→∞</a:t>
            </a:r>
            <a:endParaRPr lang="zh-CN" altLang="en-US" sz="2200" dirty="0">
              <a:latin typeface="微软雅黑" panose="020B0503020204020204" pitchFamily="34" charset="-122"/>
              <a:ea typeface="微软雅黑" panose="020B0503020204020204" pitchFamily="34" charset="-122"/>
            </a:endParaRPr>
          </a:p>
        </p:txBody>
      </p:sp>
      <p:sp>
        <p:nvSpPr>
          <p:cNvPr id="118789" name="矩形 4"/>
          <p:cNvSpPr>
            <a:spLocks noChangeArrowheads="1"/>
          </p:cNvSpPr>
          <p:nvPr/>
        </p:nvSpPr>
        <p:spPr bwMode="auto">
          <a:xfrm>
            <a:off x="335360" y="4162444"/>
            <a:ext cx="1152128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ts val="3200"/>
              </a:lnSpc>
              <a:spcBef>
                <a:spcPct val="0"/>
              </a:spcBef>
              <a:buNone/>
            </a:pPr>
            <a:r>
              <a:rPr lang="zh-CN" altLang="en-US" sz="2200" dirty="0">
                <a:solidFill>
                  <a:srgbClr val="0000FF"/>
                </a:solidFill>
                <a:latin typeface="微软雅黑" panose="020B0503020204020204" pitchFamily="34" charset="-122"/>
                <a:ea typeface="微软雅黑" panose="020B0503020204020204" pitchFamily="34" charset="-122"/>
              </a:rPr>
              <a:t>也就是说，即使乘法运算时间占</a:t>
            </a:r>
            <a:r>
              <a:rPr lang="en-US" altLang="zh-CN" sz="2200" dirty="0">
                <a:solidFill>
                  <a:srgbClr val="0000FF"/>
                </a:solidFill>
                <a:latin typeface="微软雅黑" panose="020B0503020204020204" pitchFamily="34" charset="-122"/>
                <a:ea typeface="微软雅黑" panose="020B0503020204020204" pitchFamily="34" charset="-122"/>
              </a:rPr>
              <a:t>80%</a:t>
            </a:r>
            <a:r>
              <a:rPr lang="zh-CN" altLang="en-US" sz="2200" dirty="0">
                <a:solidFill>
                  <a:srgbClr val="0000FF"/>
                </a:solidFill>
                <a:latin typeface="微软雅黑" panose="020B0503020204020204" pitchFamily="34" charset="-122"/>
                <a:ea typeface="微软雅黑" panose="020B0503020204020204" pitchFamily="34" charset="-122"/>
              </a:rPr>
              <a:t>，也不可能通过对乘法部件的改进，使整体性能提高到原来的</a:t>
            </a:r>
            <a:r>
              <a:rPr lang="en-US" altLang="zh-CN" sz="2200" dirty="0">
                <a:solidFill>
                  <a:srgbClr val="0000FF"/>
                </a:solidFill>
                <a:latin typeface="微软雅黑" panose="020B0503020204020204" pitchFamily="34" charset="-122"/>
                <a:ea typeface="微软雅黑" panose="020B0503020204020204" pitchFamily="34" charset="-122"/>
              </a:rPr>
              <a:t>5</a:t>
            </a:r>
            <a:r>
              <a:rPr lang="zh-CN" altLang="en-US" sz="2200" dirty="0">
                <a:solidFill>
                  <a:srgbClr val="0000FF"/>
                </a:solidFill>
                <a:latin typeface="微软雅黑" panose="020B0503020204020204" pitchFamily="34" charset="-122"/>
                <a:ea typeface="微软雅黑" panose="020B0503020204020204" pitchFamily="34" charset="-122"/>
              </a:rPr>
              <a:t>倍。 </a:t>
            </a:r>
            <a:endParaRPr lang="en-US" altLang="zh-CN" sz="2200" dirty="0">
              <a:solidFill>
                <a:srgbClr val="0000FF"/>
              </a:solidFill>
              <a:latin typeface="微软雅黑" panose="020B0503020204020204" pitchFamily="34" charset="-122"/>
              <a:ea typeface="微软雅黑" panose="020B0503020204020204" pitchFamily="34" charset="-122"/>
            </a:endParaRPr>
          </a:p>
          <a:p>
            <a:pPr>
              <a:lnSpc>
                <a:spcPts val="3200"/>
              </a:lnSpc>
              <a:spcBef>
                <a:spcPct val="0"/>
              </a:spcBef>
              <a:buNone/>
            </a:pPr>
            <a:endParaRPr lang="en-US" altLang="zh-CN" sz="2200" dirty="0">
              <a:solidFill>
                <a:srgbClr val="0000FF"/>
              </a:solidFill>
              <a:latin typeface="微软雅黑" panose="020B0503020204020204" pitchFamily="34" charset="-122"/>
              <a:ea typeface="微软雅黑" panose="020B0503020204020204" pitchFamily="34" charset="-122"/>
            </a:endParaRPr>
          </a:p>
          <a:p>
            <a:pPr>
              <a:lnSpc>
                <a:spcPts val="3200"/>
              </a:lnSpc>
              <a:spcBef>
                <a:spcPct val="0"/>
              </a:spcBef>
              <a:buNone/>
            </a:pPr>
            <a:r>
              <a:rPr lang="zh-CN" altLang="en-US" sz="2200" dirty="0">
                <a:solidFill>
                  <a:srgbClr val="0000FF"/>
                </a:solidFill>
                <a:latin typeface="微软雅黑" panose="020B0503020204020204" pitchFamily="34" charset="-122"/>
                <a:ea typeface="微软雅黑" panose="020B0503020204020204" pitchFamily="34" charset="-122"/>
              </a:rPr>
              <a:t>当乘法运算时间占比</a:t>
            </a:r>
            <a:r>
              <a:rPr lang="en-US" altLang="zh-CN" sz="2200" dirty="0">
                <a:solidFill>
                  <a:srgbClr val="0000FF"/>
                </a:solidFill>
                <a:latin typeface="微软雅黑" panose="020B0503020204020204" pitchFamily="34" charset="-122"/>
                <a:ea typeface="微软雅黑" panose="020B0503020204020204" pitchFamily="34" charset="-122"/>
              </a:rPr>
              <a:t>&lt;=80%</a:t>
            </a:r>
            <a:r>
              <a:rPr lang="zh-CN" altLang="en-US" sz="2200" dirty="0">
                <a:solidFill>
                  <a:srgbClr val="0000FF"/>
                </a:solidFill>
                <a:latin typeface="微软雅黑" panose="020B0503020204020204" pitchFamily="34" charset="-122"/>
                <a:ea typeface="微软雅黑" panose="020B0503020204020204" pitchFamily="34" charset="-122"/>
              </a:rPr>
              <a:t>，则无论如何对乘法部件进行改进，都不能使整体性能提高到原来的</a:t>
            </a:r>
            <a:r>
              <a:rPr lang="en-US" altLang="zh-CN" sz="2200" dirty="0">
                <a:solidFill>
                  <a:srgbClr val="0000FF"/>
                </a:solidFill>
                <a:latin typeface="微软雅黑" panose="020B0503020204020204" pitchFamily="34" charset="-122"/>
                <a:ea typeface="微软雅黑" panose="020B0503020204020204" pitchFamily="34" charset="-122"/>
              </a:rPr>
              <a:t>5</a:t>
            </a:r>
            <a:r>
              <a:rPr lang="zh-CN" altLang="en-US" sz="2200" dirty="0">
                <a:solidFill>
                  <a:srgbClr val="0000FF"/>
                </a:solidFill>
                <a:latin typeface="微软雅黑" panose="020B0503020204020204" pitchFamily="34" charset="-122"/>
                <a:ea typeface="微软雅黑" panose="020B0503020204020204" pitchFamily="34" charset="-122"/>
              </a:rPr>
              <a:t>倍。</a:t>
            </a:r>
            <a:endParaRPr lang="en-US" altLang="zh-CN" sz="2200" dirty="0">
              <a:solidFill>
                <a:srgbClr val="0000FF"/>
              </a:solidFill>
              <a:latin typeface="微软雅黑" panose="020B0503020204020204" pitchFamily="34" charset="-122"/>
              <a:ea typeface="微软雅黑" panose="020B0503020204020204" pitchFamily="34" charset="-122"/>
            </a:endParaRPr>
          </a:p>
          <a:p>
            <a:pPr>
              <a:lnSpc>
                <a:spcPts val="3200"/>
              </a:lnSpc>
              <a:spcBef>
                <a:spcPct val="0"/>
              </a:spcBef>
              <a:buNone/>
            </a:pPr>
            <a:endParaRPr lang="zh-CN" altLang="en-US" sz="2200" dirty="0">
              <a:solidFill>
                <a:srgbClr val="0000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6039909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nodeType="clickEffect">
                                  <p:stCondLst>
                                    <p:cond delay="0"/>
                                  </p:stCondLst>
                                  <p:childTnLst>
                                    <p:set>
                                      <p:cBhvr>
                                        <p:cTn id="6" dur="1" fill="hold">
                                          <p:stCondLst>
                                            <p:cond delay="0"/>
                                          </p:stCondLst>
                                        </p:cTn>
                                        <p:tgtEl>
                                          <p:spTgt spid="118788">
                                            <p:txEl>
                                              <p:pRg st="4" end="4"/>
                                            </p:txEl>
                                          </p:spTgt>
                                        </p:tgtEl>
                                        <p:attrNameLst>
                                          <p:attrName>style.visibility</p:attrName>
                                        </p:attrNameLst>
                                      </p:cBhvr>
                                      <p:to>
                                        <p:strVal val="visible"/>
                                      </p:to>
                                    </p:set>
                                    <p:animEffect transition="in" filter="randombar(horizontal)">
                                      <p:cBhvr>
                                        <p:cTn id="7" dur="500"/>
                                        <p:tgtEl>
                                          <p:spTgt spid="118788">
                                            <p:txEl>
                                              <p:pRg st="4" end="4"/>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118788">
                                            <p:txEl>
                                              <p:pRg st="5" end="5"/>
                                            </p:txEl>
                                          </p:spTgt>
                                        </p:tgtEl>
                                        <p:attrNameLst>
                                          <p:attrName>style.visibility</p:attrName>
                                        </p:attrNameLst>
                                      </p:cBhvr>
                                      <p:to>
                                        <p:strVal val="visible"/>
                                      </p:to>
                                    </p:set>
                                    <p:animEffect transition="in" filter="randombar(horizontal)">
                                      <p:cBhvr>
                                        <p:cTn id="10" dur="500"/>
                                        <p:tgtEl>
                                          <p:spTgt spid="118788">
                                            <p:txEl>
                                              <p:pRg st="5" end="5"/>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4" presetClass="entr" presetSubtype="10" fill="hold" nodeType="clickEffect">
                                  <p:stCondLst>
                                    <p:cond delay="0"/>
                                  </p:stCondLst>
                                  <p:childTnLst>
                                    <p:set>
                                      <p:cBhvr>
                                        <p:cTn id="14" dur="1" fill="hold">
                                          <p:stCondLst>
                                            <p:cond delay="0"/>
                                          </p:stCondLst>
                                        </p:cTn>
                                        <p:tgtEl>
                                          <p:spTgt spid="118789">
                                            <p:txEl>
                                              <p:pRg st="0" end="0"/>
                                            </p:txEl>
                                          </p:spTgt>
                                        </p:tgtEl>
                                        <p:attrNameLst>
                                          <p:attrName>style.visibility</p:attrName>
                                        </p:attrNameLst>
                                      </p:cBhvr>
                                      <p:to>
                                        <p:strVal val="visible"/>
                                      </p:to>
                                    </p:set>
                                    <p:animEffect transition="in" filter="randombar(horizontal)">
                                      <p:cBhvr>
                                        <p:cTn id="15" dur="500"/>
                                        <p:tgtEl>
                                          <p:spTgt spid="118789">
                                            <p:txEl>
                                              <p:pRg st="0" end="0"/>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4" presetClass="entr" presetSubtype="10" fill="hold" nodeType="clickEffect">
                                  <p:stCondLst>
                                    <p:cond delay="0"/>
                                  </p:stCondLst>
                                  <p:childTnLst>
                                    <p:set>
                                      <p:cBhvr>
                                        <p:cTn id="19" dur="1" fill="hold">
                                          <p:stCondLst>
                                            <p:cond delay="0"/>
                                          </p:stCondLst>
                                        </p:cTn>
                                        <p:tgtEl>
                                          <p:spTgt spid="118789">
                                            <p:txEl>
                                              <p:pRg st="2" end="2"/>
                                            </p:txEl>
                                          </p:spTgt>
                                        </p:tgtEl>
                                        <p:attrNameLst>
                                          <p:attrName>style.visibility</p:attrName>
                                        </p:attrNameLst>
                                      </p:cBhvr>
                                      <p:to>
                                        <p:strVal val="visible"/>
                                      </p:to>
                                    </p:set>
                                    <p:animEffect transition="in" filter="randombar(horizontal)">
                                      <p:cBhvr>
                                        <p:cTn id="20" dur="500"/>
                                        <p:tgtEl>
                                          <p:spTgt spid="11878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0" y="252000"/>
            <a:ext cx="7320136" cy="432048"/>
          </a:xfrm>
        </p:spPr>
        <p:txBody>
          <a:bodyPr>
            <a:normAutofit/>
          </a:bodyPr>
          <a:lstStyle/>
          <a:p>
            <a:r>
              <a:rPr lang="zh-CN" altLang="en-US" sz="2400" i="0" dirty="0">
                <a:latin typeface="+mn-lt"/>
              </a:rPr>
              <a:t>本章作业</a:t>
            </a:r>
          </a:p>
        </p:txBody>
      </p:sp>
      <p:sp>
        <p:nvSpPr>
          <p:cNvPr id="126979" name="Rectangle 3"/>
          <p:cNvSpPr>
            <a:spLocks noGrp="1" noChangeArrowheads="1"/>
          </p:cNvSpPr>
          <p:nvPr>
            <p:ph type="body" sz="half" idx="4294967295"/>
          </p:nvPr>
        </p:nvSpPr>
        <p:spPr>
          <a:xfrm>
            <a:off x="407368" y="836712"/>
            <a:ext cx="11496600" cy="5445344"/>
          </a:xfrm>
        </p:spPr>
        <p:txBody>
          <a:bodyPr>
            <a:normAutofit/>
          </a:bodyPr>
          <a:lstStyle/>
          <a:p>
            <a:pPr marL="457200" indent="-457200">
              <a:buFont typeface="+mj-lt"/>
              <a:buAutoNum type="arabicPeriod"/>
            </a:pPr>
            <a:r>
              <a:rPr lang="zh-CN" altLang="zh-CN" sz="2400" dirty="0"/>
              <a:t>冯·诺依曼结构计算机的主要特点是什么？</a:t>
            </a:r>
          </a:p>
          <a:p>
            <a:pPr marL="457200" indent="-457200">
              <a:buFont typeface="+mj-lt"/>
              <a:buAutoNum type="arabicPeriod"/>
            </a:pPr>
            <a:r>
              <a:rPr lang="en-US" altLang="zh-CN" sz="2400" dirty="0"/>
              <a:t>RISC</a:t>
            </a:r>
            <a:r>
              <a:rPr lang="zh-CN" altLang="zh-CN" sz="2400" dirty="0"/>
              <a:t>和</a:t>
            </a:r>
            <a:r>
              <a:rPr lang="en-US" altLang="zh-CN" sz="2400" dirty="0"/>
              <a:t>CISC</a:t>
            </a:r>
            <a:r>
              <a:rPr lang="zh-CN" altLang="zh-CN" sz="2400" dirty="0"/>
              <a:t>架构的处理器主要不同是什么？</a:t>
            </a:r>
          </a:p>
          <a:p>
            <a:pPr marL="457200" indent="-457200">
              <a:buFont typeface="+mj-lt"/>
              <a:buAutoNum type="arabicPeriod"/>
            </a:pPr>
            <a:r>
              <a:rPr lang="en-US" altLang="zh-CN" sz="2400" dirty="0"/>
              <a:t>ISA</a:t>
            </a:r>
            <a:r>
              <a:rPr lang="zh-CN" altLang="zh-CN" sz="2400" dirty="0"/>
              <a:t>和计算机组成（</a:t>
            </a:r>
            <a:r>
              <a:rPr lang="en-US" altLang="zh-CN" sz="2400" dirty="0"/>
              <a:t>organization</a:t>
            </a:r>
            <a:r>
              <a:rPr lang="zh-CN" altLang="zh-CN" sz="2400" dirty="0"/>
              <a:t>）的关系是什么？</a:t>
            </a:r>
          </a:p>
          <a:p>
            <a:pPr marL="457200" indent="-457200">
              <a:buFont typeface="+mj-lt"/>
              <a:buAutoNum type="arabicPeriod"/>
            </a:pPr>
            <a:r>
              <a:rPr lang="zh-CN" altLang="zh-CN" sz="2400" dirty="0"/>
              <a:t>什么是</a:t>
            </a:r>
            <a:r>
              <a:rPr lang="en-US" altLang="zh-CN" sz="2400" dirty="0"/>
              <a:t>ABI</a:t>
            </a:r>
            <a:r>
              <a:rPr lang="zh-CN" altLang="zh-CN" sz="2400" dirty="0"/>
              <a:t>（</a:t>
            </a:r>
            <a:r>
              <a:rPr lang="en-US" altLang="zh-CN" sz="2400" dirty="0"/>
              <a:t>Application Binary Interface</a:t>
            </a:r>
            <a:r>
              <a:rPr lang="zh-CN" altLang="zh-CN" sz="2400" dirty="0"/>
              <a:t>）？</a:t>
            </a:r>
          </a:p>
          <a:p>
            <a:pPr marL="457200" indent="-457200">
              <a:buFont typeface="+mj-lt"/>
              <a:buAutoNum type="arabicPeriod"/>
            </a:pPr>
            <a:r>
              <a:rPr lang="zh-CN" altLang="en-US" sz="2400" dirty="0"/>
              <a:t>进程和线程的区别是什么？</a:t>
            </a:r>
            <a:r>
              <a:rPr lang="zh-CN" altLang="zh-CN" sz="2400" dirty="0"/>
              <a:t>既然已经有了进程的概念，为什么还要提出线程的概念？</a:t>
            </a:r>
          </a:p>
          <a:p>
            <a:pPr marL="457200" indent="-457200">
              <a:buFont typeface="+mj-lt"/>
              <a:buAutoNum type="arabicPeriod"/>
            </a:pPr>
            <a:r>
              <a:rPr lang="zh-CN" altLang="zh-CN" sz="2400" dirty="0"/>
              <a:t>并行和并发的区别是什么？下列概念哪些属于并行、哪些属于并发？</a:t>
            </a:r>
          </a:p>
          <a:p>
            <a:pPr marL="288132" lvl="1" indent="0">
              <a:buNone/>
            </a:pPr>
            <a:r>
              <a:rPr lang="en-US" altLang="zh-CN" sz="2400" dirty="0"/>
              <a:t>A. </a:t>
            </a:r>
            <a:r>
              <a:rPr lang="zh-CN" altLang="zh-CN" sz="2400" dirty="0"/>
              <a:t>多线程，</a:t>
            </a:r>
            <a:r>
              <a:rPr lang="en-US" altLang="zh-CN" sz="2400" dirty="0"/>
              <a:t>B.</a:t>
            </a:r>
            <a:r>
              <a:rPr lang="zh-CN" altLang="zh-CN" sz="2400" dirty="0"/>
              <a:t>多核，</a:t>
            </a:r>
            <a:r>
              <a:rPr lang="en-US" altLang="zh-CN" sz="2400" dirty="0"/>
              <a:t>C.</a:t>
            </a:r>
            <a:r>
              <a:rPr lang="zh-CN" altLang="zh-CN" sz="2400" dirty="0"/>
              <a:t>流水线，</a:t>
            </a:r>
            <a:r>
              <a:rPr lang="en-US" altLang="zh-CN" sz="2400" dirty="0"/>
              <a:t>D. </a:t>
            </a:r>
            <a:r>
              <a:rPr lang="zh-CN" altLang="zh-CN" sz="2400" dirty="0"/>
              <a:t>多进程，</a:t>
            </a:r>
            <a:r>
              <a:rPr lang="en-US" altLang="zh-CN" sz="2400" dirty="0"/>
              <a:t>E. </a:t>
            </a:r>
            <a:r>
              <a:rPr lang="zh-CN" altLang="zh-CN" sz="2400" dirty="0"/>
              <a:t>多处理器系统，</a:t>
            </a:r>
            <a:r>
              <a:rPr lang="en-US" altLang="zh-CN" sz="2400" dirty="0"/>
              <a:t>F. </a:t>
            </a:r>
            <a:r>
              <a:rPr lang="zh-CN" altLang="zh-CN" sz="2400" dirty="0"/>
              <a:t>集群系统，</a:t>
            </a:r>
            <a:r>
              <a:rPr lang="en-US" altLang="zh-CN" sz="2400" dirty="0"/>
              <a:t>G. </a:t>
            </a:r>
            <a:r>
              <a:rPr lang="zh-CN" altLang="zh-CN" sz="2400" dirty="0"/>
              <a:t>超线程（</a:t>
            </a:r>
            <a:r>
              <a:rPr lang="en-US" altLang="zh-CN" sz="2400" dirty="0"/>
              <a:t>Hyper-Thread</a:t>
            </a:r>
            <a:r>
              <a:rPr lang="zh-CN" altLang="zh-CN" sz="2400" dirty="0"/>
              <a:t>）</a:t>
            </a:r>
            <a:r>
              <a:rPr lang="en-US" altLang="zh-CN" sz="2400" dirty="0"/>
              <a:t>, H. SIMD, I. MIMD, J. VLIW</a:t>
            </a:r>
            <a:r>
              <a:rPr lang="zh-CN" altLang="en-US" sz="2400" dirty="0"/>
              <a:t>，</a:t>
            </a:r>
            <a:r>
              <a:rPr lang="en-US" altLang="zh-CN" sz="2400" dirty="0"/>
              <a:t>K.</a:t>
            </a:r>
            <a:r>
              <a:rPr lang="zh-CN" altLang="en-US" sz="2400" dirty="0">
                <a:latin typeface="微软雅黑" panose="020B0503020204020204" pitchFamily="34" charset="-122"/>
                <a:ea typeface="微软雅黑" panose="020B0503020204020204" pitchFamily="34" charset="-122"/>
                <a:cs typeface="Arial" panose="020B0604020202020204" pitchFamily="34" charset="0"/>
              </a:rPr>
              <a:t>超标量处理器</a:t>
            </a:r>
            <a:endParaRPr lang="zh-CN" altLang="zh-CN" sz="2400" dirty="0"/>
          </a:p>
        </p:txBody>
      </p:sp>
    </p:spTree>
    <p:extLst>
      <p:ext uri="{BB962C8B-B14F-4D97-AF65-F5344CB8AC3E}">
        <p14:creationId xmlns:p14="http://schemas.microsoft.com/office/powerpoint/2010/main" val="4039505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2"/>
          <p:cNvSpPr txBox="1">
            <a:spLocks noChangeArrowheads="1"/>
          </p:cNvSpPr>
          <p:nvPr/>
        </p:nvSpPr>
        <p:spPr>
          <a:xfrm>
            <a:off x="407368" y="212581"/>
            <a:ext cx="8229600" cy="561975"/>
          </a:xfrm>
          <a:prstGeom prst="rect">
            <a:avLst/>
          </a:prstGeom>
        </p:spPr>
        <p:txBody>
          <a:bodyPr/>
          <a:lstStyle>
            <a:lvl1pPr algn="l" rtl="0" eaLnBrk="1" fontAlgn="base" hangingPunct="1">
              <a:lnSpc>
                <a:spcPct val="87000"/>
              </a:lnSpc>
              <a:spcBef>
                <a:spcPct val="0"/>
              </a:spcBef>
              <a:spcAft>
                <a:spcPct val="0"/>
              </a:spcAft>
              <a:defRPr sz="1800" b="1" i="0">
                <a:solidFill>
                  <a:srgbClr val="FF0000"/>
                </a:solidFill>
                <a:latin typeface="+mj-lt"/>
                <a:ea typeface="+mj-ea"/>
                <a:cs typeface="楷体_GB2312"/>
              </a:defRPr>
            </a:lvl1pPr>
            <a:lvl2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2pPr>
            <a:lvl3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3pPr>
            <a:lvl4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4pPr>
            <a:lvl5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5pPr>
            <a:lvl6pPr marL="3429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6pPr>
            <a:lvl7pPr marL="6858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7pPr>
            <a:lvl8pPr marL="10287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8pPr>
            <a:lvl9pPr marL="13716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9pPr>
          </a:lstStyle>
          <a:p>
            <a:pPr>
              <a:buClrTx/>
              <a:buSzTx/>
              <a:buFontTx/>
              <a:buNone/>
            </a:pPr>
            <a:r>
              <a:rPr lang="zh-CN" altLang="en-US" sz="2400" kern="0" dirty="0">
                <a:latin typeface="微软雅黑" panose="020B0503020204020204" pitchFamily="34" charset="-122"/>
                <a:ea typeface="微软雅黑" panose="020B0503020204020204" pitchFamily="34" charset="-122"/>
              </a:rPr>
              <a:t>你在想什么？</a:t>
            </a:r>
          </a:p>
        </p:txBody>
      </p:sp>
      <p:sp>
        <p:nvSpPr>
          <p:cNvPr id="19" name="Rectangle 3"/>
          <p:cNvSpPr txBox="1">
            <a:spLocks noChangeArrowheads="1"/>
          </p:cNvSpPr>
          <p:nvPr/>
        </p:nvSpPr>
        <p:spPr>
          <a:xfrm>
            <a:off x="161925" y="836612"/>
            <a:ext cx="9246443" cy="5546725"/>
          </a:xfrm>
          <a:prstGeom prst="rect">
            <a:avLst/>
          </a:prstGeom>
        </p:spPr>
        <p:txBody>
          <a:bodyPr/>
          <a:lstStyle>
            <a:lvl1pPr marL="213122" indent="-213122" algn="l" rtl="0" eaLnBrk="1" fontAlgn="base" hangingPunct="1">
              <a:lnSpc>
                <a:spcPct val="125000"/>
              </a:lnSpc>
              <a:spcBef>
                <a:spcPts val="0"/>
              </a:spcBef>
              <a:spcAft>
                <a:spcPct val="0"/>
              </a:spcAft>
              <a:buClr>
                <a:srgbClr val="FF0000"/>
              </a:buClr>
              <a:buSzPct val="100000"/>
              <a:buFont typeface="Wingdings" pitchFamily="2" charset="2"/>
              <a:buChar char="v"/>
              <a:defRPr sz="1800" b="1">
                <a:solidFill>
                  <a:schemeClr val="tx1"/>
                </a:solidFill>
                <a:latin typeface="+mn-lt"/>
                <a:ea typeface="+mn-ea"/>
                <a:cs typeface="+mn-cs"/>
              </a:defRPr>
            </a:lvl1pPr>
            <a:lvl2pPr marL="501254" indent="-145256" algn="l" rtl="0" eaLnBrk="1" fontAlgn="base" hangingPunct="1">
              <a:lnSpc>
                <a:spcPct val="125000"/>
              </a:lnSpc>
              <a:spcBef>
                <a:spcPts val="0"/>
              </a:spcBef>
              <a:spcAft>
                <a:spcPct val="0"/>
              </a:spcAft>
              <a:buClr>
                <a:srgbClr val="001ADC"/>
              </a:buClr>
              <a:buSzPct val="100000"/>
              <a:buFont typeface="Wingdings" pitchFamily="2" charset="2"/>
              <a:buChar char="Ø"/>
              <a:defRPr b="1">
                <a:solidFill>
                  <a:schemeClr val="tx1"/>
                </a:solidFill>
                <a:latin typeface="+mn-lt"/>
              </a:defRPr>
            </a:lvl2pPr>
            <a:lvl3pPr marL="788194" indent="-144066" algn="l" rtl="0" eaLnBrk="1" fontAlgn="base" hangingPunct="1">
              <a:lnSpc>
                <a:spcPct val="125000"/>
              </a:lnSpc>
              <a:spcBef>
                <a:spcPts val="0"/>
              </a:spcBef>
              <a:spcAft>
                <a:spcPct val="0"/>
              </a:spcAft>
              <a:buClr>
                <a:srgbClr val="05AD01"/>
              </a:buClr>
              <a:buSzPct val="100000"/>
              <a:buFont typeface="Wingdings" pitchFamily="2" charset="2"/>
              <a:buChar char="§"/>
              <a:defRPr b="1">
                <a:solidFill>
                  <a:schemeClr val="tx1"/>
                </a:solidFill>
                <a:latin typeface="+mn-lt"/>
              </a:defRPr>
            </a:lvl3pPr>
            <a:lvl4pPr marL="1476375" indent="-257175" algn="l" rtl="0" eaLnBrk="1" fontAlgn="base" hangingPunct="1">
              <a:spcBef>
                <a:spcPct val="20000"/>
              </a:spcBef>
              <a:spcAft>
                <a:spcPct val="0"/>
              </a:spcAft>
              <a:buChar char="–"/>
              <a:defRPr sz="1500">
                <a:solidFill>
                  <a:schemeClr val="tx1"/>
                </a:solidFill>
                <a:latin typeface="Times New Roman" pitchFamily="18" charset="0"/>
              </a:defRPr>
            </a:lvl4pPr>
            <a:lvl5pPr marL="1876425" indent="-257175" algn="l" rtl="0" eaLnBrk="1" fontAlgn="base" hangingPunct="1">
              <a:spcBef>
                <a:spcPct val="20000"/>
              </a:spcBef>
              <a:spcAft>
                <a:spcPct val="0"/>
              </a:spcAft>
              <a:buChar char="»"/>
              <a:defRPr sz="1500">
                <a:solidFill>
                  <a:schemeClr val="tx1"/>
                </a:solidFill>
                <a:latin typeface="Times New Roman" pitchFamily="18" charset="0"/>
              </a:defRPr>
            </a:lvl5pPr>
            <a:lvl6pPr marL="2219325" indent="-257175" algn="l" rtl="0" eaLnBrk="1" fontAlgn="base" hangingPunct="1">
              <a:spcBef>
                <a:spcPct val="20000"/>
              </a:spcBef>
              <a:spcAft>
                <a:spcPct val="0"/>
              </a:spcAft>
              <a:buChar char="»"/>
              <a:defRPr sz="1500">
                <a:solidFill>
                  <a:schemeClr val="tx1"/>
                </a:solidFill>
                <a:latin typeface="Times New Roman" pitchFamily="18" charset="0"/>
              </a:defRPr>
            </a:lvl6pPr>
            <a:lvl7pPr marL="2562225" indent="-257175" algn="l" rtl="0" eaLnBrk="1" fontAlgn="base" hangingPunct="1">
              <a:spcBef>
                <a:spcPct val="20000"/>
              </a:spcBef>
              <a:spcAft>
                <a:spcPct val="0"/>
              </a:spcAft>
              <a:buChar char="»"/>
              <a:defRPr sz="1500">
                <a:solidFill>
                  <a:schemeClr val="tx1"/>
                </a:solidFill>
                <a:latin typeface="Times New Roman" pitchFamily="18" charset="0"/>
              </a:defRPr>
            </a:lvl7pPr>
            <a:lvl8pPr marL="2905125" indent="-257175" algn="l" rtl="0" eaLnBrk="1" fontAlgn="base" hangingPunct="1">
              <a:spcBef>
                <a:spcPct val="20000"/>
              </a:spcBef>
              <a:spcAft>
                <a:spcPct val="0"/>
              </a:spcAft>
              <a:buChar char="»"/>
              <a:defRPr sz="1500">
                <a:solidFill>
                  <a:schemeClr val="tx1"/>
                </a:solidFill>
                <a:latin typeface="Times New Roman" pitchFamily="18" charset="0"/>
              </a:defRPr>
            </a:lvl8pPr>
            <a:lvl9pPr marL="3248025" indent="-257175" algn="l" rtl="0" eaLnBrk="1" fontAlgn="base" hangingPunct="1">
              <a:spcBef>
                <a:spcPct val="20000"/>
              </a:spcBef>
              <a:spcAft>
                <a:spcPct val="0"/>
              </a:spcAft>
              <a:buChar char="»"/>
              <a:defRPr sz="1500">
                <a:solidFill>
                  <a:schemeClr val="tx1"/>
                </a:solidFill>
                <a:latin typeface="Times New Roman" pitchFamily="18" charset="0"/>
              </a:defRPr>
            </a:lvl9pPr>
          </a:lstStyle>
          <a:p>
            <a:r>
              <a:rPr lang="zh-CN" altLang="en-US" sz="2400" kern="0" dirty="0">
                <a:ea typeface="微软雅黑" panose="020B0503020204020204" pitchFamily="34" charset="-122"/>
              </a:rPr>
              <a:t>看了前面的举例，你的感觉是什么呢？</a:t>
            </a:r>
          </a:p>
          <a:p>
            <a:pPr lvl="1">
              <a:lnSpc>
                <a:spcPct val="100000"/>
              </a:lnSpc>
              <a:spcBef>
                <a:spcPct val="45000"/>
              </a:spcBef>
            </a:pPr>
            <a:r>
              <a:rPr lang="zh-CN" altLang="en-US" sz="2200" kern="0" dirty="0">
                <a:ea typeface="微软雅黑" panose="020B0503020204020204" pitchFamily="34" charset="-122"/>
              </a:rPr>
              <a:t>计算机好像不可靠</a:t>
            </a:r>
          </a:p>
          <a:p>
            <a:pPr lvl="1">
              <a:lnSpc>
                <a:spcPct val="100000"/>
              </a:lnSpc>
              <a:spcBef>
                <a:spcPct val="45000"/>
              </a:spcBef>
            </a:pPr>
            <a:r>
              <a:rPr lang="zh-CN" altLang="en-US" sz="2200" kern="0" dirty="0">
                <a:ea typeface="微软雅黑" panose="020B0503020204020204" pitchFamily="34" charset="-122"/>
              </a:rPr>
              <a:t>程序执行结果不仅依赖于高级语言语法和语义，还与其他好多方面有关</a:t>
            </a:r>
          </a:p>
          <a:p>
            <a:pPr lvl="1">
              <a:lnSpc>
                <a:spcPct val="100000"/>
              </a:lnSpc>
              <a:spcBef>
                <a:spcPct val="45000"/>
              </a:spcBef>
            </a:pPr>
            <a:endParaRPr lang="zh-CN" altLang="en-US" sz="2200" kern="0" dirty="0">
              <a:ea typeface="微软雅黑" panose="020B0503020204020204" pitchFamily="34" charset="-122"/>
            </a:endParaRPr>
          </a:p>
          <a:p>
            <a:pPr lvl="1">
              <a:lnSpc>
                <a:spcPct val="100000"/>
              </a:lnSpc>
              <a:spcBef>
                <a:spcPct val="45000"/>
              </a:spcBef>
            </a:pPr>
            <a:r>
              <a:rPr lang="zh-CN" altLang="en-US" sz="2200" kern="0" dirty="0">
                <a:ea typeface="微软雅黑" panose="020B0503020204020204" pitchFamily="34" charset="-122"/>
              </a:rPr>
              <a:t>本来以为学学编程和计算机导论就能当程序员，没想到还挺复杂的，并不是那么简单</a:t>
            </a:r>
          </a:p>
          <a:p>
            <a:pPr lvl="1">
              <a:lnSpc>
                <a:spcPct val="100000"/>
              </a:lnSpc>
              <a:spcBef>
                <a:spcPct val="45000"/>
              </a:spcBef>
            </a:pPr>
            <a:endParaRPr lang="zh-CN" altLang="en-US" sz="2200" kern="0" dirty="0">
              <a:ea typeface="微软雅黑" panose="020B0503020204020204" pitchFamily="34" charset="-122"/>
            </a:endParaRPr>
          </a:p>
          <a:p>
            <a:pPr lvl="1">
              <a:lnSpc>
                <a:spcPct val="100000"/>
              </a:lnSpc>
              <a:spcBef>
                <a:spcPct val="45000"/>
              </a:spcBef>
            </a:pPr>
            <a:endParaRPr lang="en-US" altLang="zh-CN" sz="2200" kern="0" dirty="0">
              <a:ea typeface="微软雅黑" panose="020B0503020204020204" pitchFamily="34" charset="-122"/>
            </a:endParaRPr>
          </a:p>
          <a:p>
            <a:pPr lvl="1">
              <a:lnSpc>
                <a:spcPct val="100000"/>
              </a:lnSpc>
              <a:spcBef>
                <a:spcPct val="45000"/>
              </a:spcBef>
            </a:pPr>
            <a:r>
              <a:rPr lang="zh-CN" altLang="en-US" sz="2200" kern="0" dirty="0">
                <a:ea typeface="微软雅黑" panose="020B0503020204020204" pitchFamily="34" charset="-122"/>
              </a:rPr>
              <a:t>要把很多概念和知识联系起来才能理解程序的执行结果</a:t>
            </a:r>
          </a:p>
        </p:txBody>
      </p:sp>
      <p:sp>
        <p:nvSpPr>
          <p:cNvPr id="20" name="Rectangle 4"/>
          <p:cNvSpPr>
            <a:spLocks noChangeArrowheads="1"/>
          </p:cNvSpPr>
          <p:nvPr/>
        </p:nvSpPr>
        <p:spPr bwMode="auto">
          <a:xfrm>
            <a:off x="1196975" y="2663825"/>
            <a:ext cx="4800600" cy="446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buFontTx/>
              <a:buNone/>
            </a:pPr>
            <a:r>
              <a:rPr lang="zh-CN" altLang="en-US" sz="2000">
                <a:solidFill>
                  <a:srgbClr val="FF0000"/>
                </a:solidFill>
                <a:ea typeface="微软雅黑" panose="020B0503020204020204" pitchFamily="34" charset="-122"/>
              </a:rPr>
              <a:t>理解程序的执行结果要从系统层面考虑！</a:t>
            </a:r>
          </a:p>
        </p:txBody>
      </p:sp>
      <p:sp>
        <p:nvSpPr>
          <p:cNvPr id="21" name="Rectangle 5"/>
          <p:cNvSpPr>
            <a:spLocks noChangeArrowheads="1"/>
          </p:cNvSpPr>
          <p:nvPr/>
        </p:nvSpPr>
        <p:spPr bwMode="auto">
          <a:xfrm>
            <a:off x="6312024" y="1224091"/>
            <a:ext cx="5879976" cy="4462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buFontTx/>
              <a:buNone/>
            </a:pPr>
            <a:r>
              <a:rPr lang="zh-CN" altLang="en-US" sz="2000" dirty="0">
                <a:solidFill>
                  <a:srgbClr val="FF0000"/>
                </a:solidFill>
                <a:ea typeface="微软雅黑" panose="020B0503020204020204" pitchFamily="34" charset="-122"/>
              </a:rPr>
              <a:t>从机器角度来说，它永远对，是你的感觉不可靠！</a:t>
            </a:r>
          </a:p>
        </p:txBody>
      </p:sp>
      <p:sp>
        <p:nvSpPr>
          <p:cNvPr id="22" name="Rectangle 6"/>
          <p:cNvSpPr>
            <a:spLocks noChangeArrowheads="1"/>
          </p:cNvSpPr>
          <p:nvPr/>
        </p:nvSpPr>
        <p:spPr bwMode="auto">
          <a:xfrm>
            <a:off x="1196975" y="4014788"/>
            <a:ext cx="9003481" cy="793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buFontTx/>
              <a:buNone/>
            </a:pPr>
            <a:r>
              <a:rPr lang="zh-CN" altLang="en-US" sz="2000" dirty="0">
                <a:solidFill>
                  <a:srgbClr val="FF0000"/>
                </a:solidFill>
                <a:ea typeface="微软雅黑" panose="020B0503020204020204" pitchFamily="34" charset="-122"/>
              </a:rPr>
              <a:t>学完</a:t>
            </a:r>
            <a:r>
              <a:rPr lang="zh-CN" altLang="en-US" sz="2000" dirty="0">
                <a:solidFill>
                  <a:srgbClr val="FF0000"/>
                </a:solidFill>
                <a:latin typeface="微软雅黑" panose="020B0503020204020204" pitchFamily="34" charset="-122"/>
                <a:ea typeface="微软雅黑" panose="020B0503020204020204" pitchFamily="34" charset="-122"/>
              </a:rPr>
              <a:t>这门课</a:t>
            </a:r>
            <a:r>
              <a:rPr lang="zh-CN" altLang="en-US" sz="2000" dirty="0">
                <a:solidFill>
                  <a:srgbClr val="FF0000"/>
                </a:solidFill>
                <a:ea typeface="微软雅黑" panose="020B0503020204020204" pitchFamily="34" charset="-122"/>
              </a:rPr>
              <a:t>就会对计算机系统有清晰的认识，以后再学其他相关课程就容易多了</a:t>
            </a:r>
            <a:r>
              <a:rPr lang="zh-CN" altLang="en-US" sz="2000" dirty="0">
                <a:solidFill>
                  <a:srgbClr val="FF0000"/>
                </a:solidFill>
                <a:ea typeface="微软雅黑" panose="020B0503020204020204" pitchFamily="34" charset="-122"/>
                <a:sym typeface="Wingdings" panose="05000000000000000000" pitchFamily="2" charset="2"/>
              </a:rPr>
              <a:t></a:t>
            </a:r>
            <a:endParaRPr lang="zh-CN" altLang="en-US" sz="2000" dirty="0">
              <a:solidFill>
                <a:srgbClr val="FF0000"/>
              </a:solidFill>
              <a:ea typeface="微软雅黑" panose="020B0503020204020204" pitchFamily="34" charset="-122"/>
            </a:endParaRPr>
          </a:p>
        </p:txBody>
      </p:sp>
    </p:spTree>
    <p:extLst>
      <p:ext uri="{BB962C8B-B14F-4D97-AF65-F5344CB8AC3E}">
        <p14:creationId xmlns:p14="http://schemas.microsoft.com/office/powerpoint/2010/main" val="55570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animEffect transition="in" filter="blinds(horizontal)">
                                      <p:cBhvr>
                                        <p:cTn id="7" dur="500"/>
                                        <p:tgtEl>
                                          <p:spTgt spid="1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9">
                                            <p:txEl>
                                              <p:pRg st="1" end="1"/>
                                            </p:txEl>
                                          </p:spTgt>
                                        </p:tgtEl>
                                        <p:attrNameLst>
                                          <p:attrName>style.visibility</p:attrName>
                                        </p:attrNameLst>
                                      </p:cBhvr>
                                      <p:to>
                                        <p:strVal val="visible"/>
                                      </p:to>
                                    </p:set>
                                    <p:animEffect transition="in" filter="blinds(horizontal)">
                                      <p:cBhvr>
                                        <p:cTn id="12" dur="500"/>
                                        <p:tgtEl>
                                          <p:spTgt spid="1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blinds(horizontal)">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9">
                                            <p:txEl>
                                              <p:pRg st="2" end="2"/>
                                            </p:txEl>
                                          </p:spTgt>
                                        </p:tgtEl>
                                        <p:attrNameLst>
                                          <p:attrName>style.visibility</p:attrName>
                                        </p:attrNameLst>
                                      </p:cBhvr>
                                      <p:to>
                                        <p:strVal val="visible"/>
                                      </p:to>
                                    </p:set>
                                    <p:animEffect transition="in" filter="blinds(horizontal)">
                                      <p:cBhvr>
                                        <p:cTn id="22" dur="500"/>
                                        <p:tgtEl>
                                          <p:spTgt spid="19">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blinds(horizontal)">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9">
                                            <p:txEl>
                                              <p:pRg st="4" end="4"/>
                                            </p:txEl>
                                          </p:spTgt>
                                        </p:tgtEl>
                                        <p:attrNameLst>
                                          <p:attrName>style.visibility</p:attrName>
                                        </p:attrNameLst>
                                      </p:cBhvr>
                                      <p:to>
                                        <p:strVal val="visible"/>
                                      </p:to>
                                    </p:set>
                                    <p:animEffect transition="in" filter="blinds(horizontal)">
                                      <p:cBhvr>
                                        <p:cTn id="32" dur="500"/>
                                        <p:tgtEl>
                                          <p:spTgt spid="19">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blinds(horizontal)">
                                      <p:cBhvr>
                                        <p:cTn id="37" dur="500"/>
                                        <p:tgtEl>
                                          <p:spTgt spid="2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19">
                                            <p:txEl>
                                              <p:pRg st="7" end="7"/>
                                            </p:txEl>
                                          </p:spTgt>
                                        </p:tgtEl>
                                        <p:attrNameLst>
                                          <p:attrName>style.visibility</p:attrName>
                                        </p:attrNameLst>
                                      </p:cBhvr>
                                      <p:to>
                                        <p:strVal val="visible"/>
                                      </p:to>
                                    </p:set>
                                    <p:animEffect transition="in" filter="blinds(horizontal)">
                                      <p:cBhvr>
                                        <p:cTn id="42" dur="500"/>
                                        <p:tgtEl>
                                          <p:spTgt spid="1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noChangeArrowheads="1"/>
          </p:cNvSpPr>
          <p:nvPr/>
        </p:nvSpPr>
        <p:spPr>
          <a:xfrm>
            <a:off x="191344" y="260648"/>
            <a:ext cx="10019456" cy="561975"/>
          </a:xfrm>
          <a:prstGeom prst="rect">
            <a:avLst/>
          </a:prstGeom>
        </p:spPr>
        <p:txBody>
          <a:bodyPr/>
          <a:lstStyle>
            <a:lvl1pPr algn="l" rtl="0" eaLnBrk="1" fontAlgn="base" hangingPunct="1">
              <a:lnSpc>
                <a:spcPct val="87000"/>
              </a:lnSpc>
              <a:spcBef>
                <a:spcPct val="0"/>
              </a:spcBef>
              <a:spcAft>
                <a:spcPct val="0"/>
              </a:spcAft>
              <a:defRPr sz="1800" b="1" i="0">
                <a:solidFill>
                  <a:srgbClr val="FF0000"/>
                </a:solidFill>
                <a:latin typeface="+mj-lt"/>
                <a:ea typeface="+mj-ea"/>
                <a:cs typeface="楷体_GB2312"/>
              </a:defRPr>
            </a:lvl1pPr>
            <a:lvl2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2pPr>
            <a:lvl3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3pPr>
            <a:lvl4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4pPr>
            <a:lvl5pPr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cs typeface="楷体_GB2312"/>
              </a:defRPr>
            </a:lvl5pPr>
            <a:lvl6pPr marL="3429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6pPr>
            <a:lvl7pPr marL="6858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7pPr>
            <a:lvl8pPr marL="10287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8pPr>
            <a:lvl9pPr marL="1371600" algn="l" rtl="0" eaLnBrk="1" fontAlgn="base" hangingPunct="1">
              <a:lnSpc>
                <a:spcPct val="87000"/>
              </a:lnSpc>
              <a:spcBef>
                <a:spcPct val="0"/>
              </a:spcBef>
              <a:spcAft>
                <a:spcPct val="0"/>
              </a:spcAft>
              <a:defRPr sz="1800" b="1" i="1">
                <a:solidFill>
                  <a:srgbClr val="FF0000"/>
                </a:solidFill>
                <a:latin typeface="楷体_GB2312" pitchFamily="49" charset="-122"/>
                <a:ea typeface="楷体_GB2312" pitchFamily="49" charset="-122"/>
              </a:defRPr>
            </a:lvl9pPr>
          </a:lstStyle>
          <a:p>
            <a:pPr>
              <a:buClrTx/>
              <a:buSzTx/>
              <a:buFontTx/>
              <a:buNone/>
            </a:pPr>
            <a:r>
              <a:rPr lang="zh-CN" altLang="en-US" sz="2400" kern="0" dirty="0">
                <a:latin typeface="微软雅黑" panose="020B0503020204020204" pitchFamily="34" charset="-122"/>
                <a:ea typeface="微软雅黑" panose="020B0503020204020204" pitchFamily="34" charset="-122"/>
              </a:rPr>
              <a:t>系统能力基于“系统思维”</a:t>
            </a:r>
          </a:p>
        </p:txBody>
      </p:sp>
      <p:sp>
        <p:nvSpPr>
          <p:cNvPr id="8" name="Rectangle 3"/>
          <p:cNvSpPr txBox="1">
            <a:spLocks noChangeArrowheads="1"/>
          </p:cNvSpPr>
          <p:nvPr/>
        </p:nvSpPr>
        <p:spPr>
          <a:xfrm>
            <a:off x="191344" y="773113"/>
            <a:ext cx="10225831" cy="5580062"/>
          </a:xfrm>
          <a:prstGeom prst="rect">
            <a:avLst/>
          </a:prstGeom>
        </p:spPr>
        <p:txBody>
          <a:bodyPr/>
          <a:lstStyle>
            <a:lvl1pPr marL="213122" indent="-213122" algn="l" rtl="0" eaLnBrk="1" fontAlgn="base" hangingPunct="1">
              <a:lnSpc>
                <a:spcPct val="125000"/>
              </a:lnSpc>
              <a:spcBef>
                <a:spcPts val="0"/>
              </a:spcBef>
              <a:spcAft>
                <a:spcPct val="0"/>
              </a:spcAft>
              <a:buClr>
                <a:srgbClr val="FF0000"/>
              </a:buClr>
              <a:buSzPct val="100000"/>
              <a:buFont typeface="Wingdings" pitchFamily="2" charset="2"/>
              <a:buChar char="v"/>
              <a:defRPr sz="1800" b="1">
                <a:solidFill>
                  <a:schemeClr val="tx1"/>
                </a:solidFill>
                <a:latin typeface="+mn-lt"/>
                <a:ea typeface="+mn-ea"/>
                <a:cs typeface="+mn-cs"/>
              </a:defRPr>
            </a:lvl1pPr>
            <a:lvl2pPr marL="501254" indent="-145256" algn="l" rtl="0" eaLnBrk="1" fontAlgn="base" hangingPunct="1">
              <a:lnSpc>
                <a:spcPct val="125000"/>
              </a:lnSpc>
              <a:spcBef>
                <a:spcPts val="0"/>
              </a:spcBef>
              <a:spcAft>
                <a:spcPct val="0"/>
              </a:spcAft>
              <a:buClr>
                <a:srgbClr val="001ADC"/>
              </a:buClr>
              <a:buSzPct val="100000"/>
              <a:buFont typeface="Wingdings" pitchFamily="2" charset="2"/>
              <a:buChar char="Ø"/>
              <a:defRPr b="1">
                <a:solidFill>
                  <a:schemeClr val="tx1"/>
                </a:solidFill>
                <a:latin typeface="+mn-lt"/>
              </a:defRPr>
            </a:lvl2pPr>
            <a:lvl3pPr marL="788194" indent="-144066" algn="l" rtl="0" eaLnBrk="1" fontAlgn="base" hangingPunct="1">
              <a:lnSpc>
                <a:spcPct val="125000"/>
              </a:lnSpc>
              <a:spcBef>
                <a:spcPts val="0"/>
              </a:spcBef>
              <a:spcAft>
                <a:spcPct val="0"/>
              </a:spcAft>
              <a:buClr>
                <a:srgbClr val="05AD01"/>
              </a:buClr>
              <a:buSzPct val="100000"/>
              <a:buFont typeface="Wingdings" pitchFamily="2" charset="2"/>
              <a:buChar char="§"/>
              <a:defRPr b="1">
                <a:solidFill>
                  <a:schemeClr val="tx1"/>
                </a:solidFill>
                <a:latin typeface="+mn-lt"/>
              </a:defRPr>
            </a:lvl3pPr>
            <a:lvl4pPr marL="1476375" indent="-257175" algn="l" rtl="0" eaLnBrk="1" fontAlgn="base" hangingPunct="1">
              <a:spcBef>
                <a:spcPct val="20000"/>
              </a:spcBef>
              <a:spcAft>
                <a:spcPct val="0"/>
              </a:spcAft>
              <a:buChar char="–"/>
              <a:defRPr sz="1500">
                <a:solidFill>
                  <a:schemeClr val="tx1"/>
                </a:solidFill>
                <a:latin typeface="Times New Roman" pitchFamily="18" charset="0"/>
              </a:defRPr>
            </a:lvl4pPr>
            <a:lvl5pPr marL="1876425" indent="-257175" algn="l" rtl="0" eaLnBrk="1" fontAlgn="base" hangingPunct="1">
              <a:spcBef>
                <a:spcPct val="20000"/>
              </a:spcBef>
              <a:spcAft>
                <a:spcPct val="0"/>
              </a:spcAft>
              <a:buChar char="»"/>
              <a:defRPr sz="1500">
                <a:solidFill>
                  <a:schemeClr val="tx1"/>
                </a:solidFill>
                <a:latin typeface="Times New Roman" pitchFamily="18" charset="0"/>
              </a:defRPr>
            </a:lvl5pPr>
            <a:lvl6pPr marL="2219325" indent="-257175" algn="l" rtl="0" eaLnBrk="1" fontAlgn="base" hangingPunct="1">
              <a:spcBef>
                <a:spcPct val="20000"/>
              </a:spcBef>
              <a:spcAft>
                <a:spcPct val="0"/>
              </a:spcAft>
              <a:buChar char="»"/>
              <a:defRPr sz="1500">
                <a:solidFill>
                  <a:schemeClr val="tx1"/>
                </a:solidFill>
                <a:latin typeface="Times New Roman" pitchFamily="18" charset="0"/>
              </a:defRPr>
            </a:lvl6pPr>
            <a:lvl7pPr marL="2562225" indent="-257175" algn="l" rtl="0" eaLnBrk="1" fontAlgn="base" hangingPunct="1">
              <a:spcBef>
                <a:spcPct val="20000"/>
              </a:spcBef>
              <a:spcAft>
                <a:spcPct val="0"/>
              </a:spcAft>
              <a:buChar char="»"/>
              <a:defRPr sz="1500">
                <a:solidFill>
                  <a:schemeClr val="tx1"/>
                </a:solidFill>
                <a:latin typeface="Times New Roman" pitchFamily="18" charset="0"/>
              </a:defRPr>
            </a:lvl7pPr>
            <a:lvl8pPr marL="2905125" indent="-257175" algn="l" rtl="0" eaLnBrk="1" fontAlgn="base" hangingPunct="1">
              <a:spcBef>
                <a:spcPct val="20000"/>
              </a:spcBef>
              <a:spcAft>
                <a:spcPct val="0"/>
              </a:spcAft>
              <a:buChar char="»"/>
              <a:defRPr sz="1500">
                <a:solidFill>
                  <a:schemeClr val="tx1"/>
                </a:solidFill>
                <a:latin typeface="Times New Roman" pitchFamily="18" charset="0"/>
              </a:defRPr>
            </a:lvl8pPr>
            <a:lvl9pPr marL="3248025" indent="-257175" algn="l" rtl="0" eaLnBrk="1" fontAlgn="base" hangingPunct="1">
              <a:spcBef>
                <a:spcPct val="20000"/>
              </a:spcBef>
              <a:spcAft>
                <a:spcPct val="0"/>
              </a:spcAft>
              <a:buChar char="»"/>
              <a:defRPr sz="1500">
                <a:solidFill>
                  <a:schemeClr val="tx1"/>
                </a:solidFill>
                <a:latin typeface="Times New Roman" pitchFamily="18" charset="0"/>
              </a:defRPr>
            </a:lvl9pPr>
          </a:lstStyle>
          <a:p>
            <a:r>
              <a:rPr lang="zh-CN" altLang="en-US" sz="2400" kern="0" dirty="0">
                <a:latin typeface="微软雅黑" panose="020B0503020204020204" pitchFamily="34" charset="-122"/>
                <a:ea typeface="微软雅黑" panose="020B0503020204020204" pitchFamily="34" charset="-122"/>
              </a:rPr>
              <a:t>系统思维</a:t>
            </a:r>
            <a:endParaRPr lang="zh-CN" altLang="en-US" sz="2400" kern="0" dirty="0">
              <a:solidFill>
                <a:srgbClr val="CC3300"/>
              </a:solidFill>
              <a:latin typeface="微软雅黑" panose="020B0503020204020204" pitchFamily="34" charset="-122"/>
              <a:ea typeface="微软雅黑" panose="020B0503020204020204" pitchFamily="34" charset="-122"/>
            </a:endParaRPr>
          </a:p>
          <a:p>
            <a:pPr lvl="1"/>
            <a:r>
              <a:rPr lang="zh-CN" altLang="en-US" kern="0" dirty="0">
                <a:latin typeface="微软雅黑" panose="020B0503020204020204" pitchFamily="34" charset="-122"/>
                <a:ea typeface="微软雅黑" panose="020B0503020204020204" pitchFamily="34" charset="-122"/>
              </a:rPr>
              <a:t>从</a:t>
            </a:r>
            <a:r>
              <a:rPr lang="zh-CN" altLang="en-US" kern="0" dirty="0">
                <a:solidFill>
                  <a:srgbClr val="FF0000"/>
                </a:solidFill>
                <a:latin typeface="微软雅黑" panose="020B0503020204020204" pitchFamily="34" charset="-122"/>
                <a:ea typeface="微软雅黑" panose="020B0503020204020204" pitchFamily="34" charset="-122"/>
              </a:rPr>
              <a:t>计算机系统</a:t>
            </a:r>
            <a:r>
              <a:rPr lang="zh-CN" altLang="en-US" kern="0" dirty="0">
                <a:latin typeface="微软雅黑" panose="020B0503020204020204" pitchFamily="34" charset="-122"/>
                <a:ea typeface="微软雅黑" panose="020B0503020204020204" pitchFamily="34" charset="-122"/>
              </a:rPr>
              <a:t>角度出发分析问题和解决问题</a:t>
            </a:r>
          </a:p>
          <a:p>
            <a:pPr lvl="1"/>
            <a:r>
              <a:rPr lang="zh-CN" altLang="en-US" kern="0" dirty="0">
                <a:latin typeface="微软雅黑" panose="020B0503020204020204" pitchFamily="34" charset="-122"/>
                <a:ea typeface="微软雅黑" panose="020B0503020204020204" pitchFamily="34" charset="-122"/>
              </a:rPr>
              <a:t>首先取决于对计算机系统有多了解，</a:t>
            </a:r>
            <a:r>
              <a:rPr lang="zh-CN" altLang="en-US" kern="0" dirty="0">
                <a:solidFill>
                  <a:srgbClr val="FF0000"/>
                </a:solidFill>
                <a:latin typeface="微软雅黑" panose="020B0503020204020204" pitchFamily="34" charset="-122"/>
                <a:ea typeface="微软雅黑" panose="020B0503020204020204" pitchFamily="34" charset="-122"/>
              </a:rPr>
              <a:t>“知其然并知其所以然”</a:t>
            </a:r>
          </a:p>
          <a:p>
            <a:pPr lvl="2"/>
            <a:r>
              <a:rPr lang="zh-CN" altLang="en-US" sz="2000" kern="0" dirty="0">
                <a:latin typeface="微软雅黑" panose="020B0503020204020204" pitchFamily="34" charset="-122"/>
                <a:ea typeface="微软雅黑" panose="020B0503020204020204" pitchFamily="34" charset="-122"/>
              </a:rPr>
              <a:t>高级语言语句都要转换为机器指令才能在计算机上执行</a:t>
            </a:r>
          </a:p>
          <a:p>
            <a:pPr lvl="2"/>
            <a:r>
              <a:rPr lang="zh-CN" altLang="en-US" sz="2000" kern="0" dirty="0">
                <a:latin typeface="微软雅黑" panose="020B0503020204020204" pitchFamily="34" charset="-122"/>
                <a:ea typeface="微软雅黑" panose="020B0503020204020204" pitchFamily="34" charset="-122"/>
              </a:rPr>
              <a:t>机器指令是一串</a:t>
            </a:r>
            <a:r>
              <a:rPr lang="en-US" altLang="zh-CN" sz="2000" kern="0" dirty="0">
                <a:latin typeface="微软雅黑" panose="020B0503020204020204" pitchFamily="34" charset="-122"/>
                <a:ea typeface="微软雅黑" panose="020B0503020204020204" pitchFamily="34" charset="-122"/>
              </a:rPr>
              <a:t>0/1</a:t>
            </a:r>
            <a:r>
              <a:rPr lang="zh-CN" altLang="en-US" sz="2000" kern="0" dirty="0">
                <a:latin typeface="微软雅黑" panose="020B0503020204020204" pitchFamily="34" charset="-122"/>
                <a:ea typeface="微软雅黑" panose="020B0503020204020204" pitchFamily="34" charset="-122"/>
              </a:rPr>
              <a:t>序列，能被机器直接理解并执行</a:t>
            </a:r>
          </a:p>
          <a:p>
            <a:pPr lvl="2"/>
            <a:r>
              <a:rPr lang="zh-CN" altLang="en-US" sz="2000" kern="0" dirty="0">
                <a:latin typeface="微软雅黑" panose="020B0503020204020204" pitchFamily="34" charset="-122"/>
                <a:ea typeface="微软雅黑" panose="020B0503020204020204" pitchFamily="34" charset="-122"/>
              </a:rPr>
              <a:t>计算机系统是模运算系统，字长有限，高位被丢弃</a:t>
            </a:r>
          </a:p>
          <a:p>
            <a:pPr lvl="2"/>
            <a:r>
              <a:rPr lang="zh-CN" altLang="en-US" sz="2000" kern="0" dirty="0">
                <a:latin typeface="微软雅黑" panose="020B0503020204020204" pitchFamily="34" charset="-122"/>
                <a:ea typeface="微软雅黑" panose="020B0503020204020204" pitchFamily="34" charset="-122"/>
              </a:rPr>
              <a:t>运算器不知道参加运算的是带符号数还是无符号数</a:t>
            </a:r>
          </a:p>
          <a:p>
            <a:pPr lvl="2"/>
            <a:r>
              <a:rPr lang="zh-CN" altLang="en-US" sz="2000" kern="0" dirty="0">
                <a:latin typeface="微软雅黑" panose="020B0503020204020204" pitchFamily="34" charset="-122"/>
                <a:ea typeface="微软雅黑" panose="020B0503020204020204" pitchFamily="34" charset="-122"/>
              </a:rPr>
              <a:t>在计算机世界，</a:t>
            </a:r>
            <a:r>
              <a:rPr lang="en-US" altLang="zh-CN" sz="2000" kern="0" dirty="0">
                <a:latin typeface="微软雅黑" panose="020B0503020204020204" pitchFamily="34" charset="-122"/>
                <a:ea typeface="微软雅黑" panose="020B0503020204020204" pitchFamily="34" charset="-122"/>
              </a:rPr>
              <a:t>x*x</a:t>
            </a:r>
            <a:r>
              <a:rPr lang="zh-CN" altLang="en-US" sz="2000" kern="0" dirty="0">
                <a:latin typeface="微软雅黑" panose="020B0503020204020204" pitchFamily="34" charset="-122"/>
                <a:ea typeface="微软雅黑" panose="020B0503020204020204" pitchFamily="34" charset="-122"/>
              </a:rPr>
              <a:t>可能小于</a:t>
            </a:r>
            <a:r>
              <a:rPr lang="en-US" altLang="zh-CN" sz="2000" kern="0" dirty="0">
                <a:latin typeface="微软雅黑" panose="020B0503020204020204" pitchFamily="34" charset="-122"/>
                <a:ea typeface="微软雅黑" panose="020B0503020204020204" pitchFamily="34" charset="-122"/>
              </a:rPr>
              <a:t>0</a:t>
            </a:r>
            <a:r>
              <a:rPr lang="zh-CN" altLang="en-US" sz="2000" kern="0" dirty="0">
                <a:latin typeface="微软雅黑" panose="020B0503020204020204" pitchFamily="34" charset="-122"/>
                <a:ea typeface="微软雅黑" panose="020B0503020204020204" pitchFamily="34" charset="-122"/>
              </a:rPr>
              <a:t>，</a:t>
            </a:r>
            <a:r>
              <a:rPr lang="en-US" altLang="zh-CN" sz="2000" kern="0" dirty="0">
                <a:latin typeface="微软雅黑" panose="020B0503020204020204" pitchFamily="34" charset="-122"/>
                <a:ea typeface="微软雅黑" panose="020B0503020204020204" pitchFamily="34" charset="-122"/>
              </a:rPr>
              <a:t>(</a:t>
            </a:r>
            <a:r>
              <a:rPr lang="en-US" altLang="zh-CN" sz="2000" kern="0" dirty="0" err="1">
                <a:latin typeface="微软雅黑" panose="020B0503020204020204" pitchFamily="34" charset="-122"/>
                <a:ea typeface="微软雅黑" panose="020B0503020204020204" pitchFamily="34" charset="-122"/>
              </a:rPr>
              <a:t>x+y</a:t>
            </a:r>
            <a:r>
              <a:rPr lang="en-US" altLang="zh-CN" sz="2000" kern="0" dirty="0">
                <a:latin typeface="微软雅黑" panose="020B0503020204020204" pitchFamily="34" charset="-122"/>
                <a:ea typeface="微软雅黑" panose="020B0503020204020204" pitchFamily="34" charset="-122"/>
              </a:rPr>
              <a:t>)+z</a:t>
            </a:r>
            <a:r>
              <a:rPr lang="zh-CN" altLang="en-US" sz="2000" kern="0" dirty="0">
                <a:latin typeface="微软雅黑" panose="020B0503020204020204" pitchFamily="34" charset="-122"/>
                <a:ea typeface="微软雅黑" panose="020B0503020204020204" pitchFamily="34" charset="-122"/>
              </a:rPr>
              <a:t>不一定等于</a:t>
            </a:r>
            <a:r>
              <a:rPr lang="en-US" altLang="zh-CN" sz="2000" kern="0" dirty="0">
                <a:latin typeface="微软雅黑" panose="020B0503020204020204" pitchFamily="34" charset="-122"/>
                <a:ea typeface="微软雅黑" panose="020B0503020204020204" pitchFamily="34" charset="-122"/>
              </a:rPr>
              <a:t>x+(</a:t>
            </a:r>
            <a:r>
              <a:rPr lang="en-US" altLang="zh-CN" sz="2000" kern="0" dirty="0" err="1">
                <a:latin typeface="微软雅黑" panose="020B0503020204020204" pitchFamily="34" charset="-122"/>
                <a:ea typeface="微软雅黑" panose="020B0503020204020204" pitchFamily="34" charset="-122"/>
              </a:rPr>
              <a:t>y+z</a:t>
            </a:r>
            <a:r>
              <a:rPr lang="en-US" altLang="zh-CN" sz="2000" kern="0" dirty="0">
                <a:latin typeface="微软雅黑" panose="020B0503020204020204" pitchFamily="34" charset="-122"/>
                <a:ea typeface="微软雅黑" panose="020B0503020204020204" pitchFamily="34" charset="-122"/>
              </a:rPr>
              <a:t>)</a:t>
            </a:r>
          </a:p>
          <a:p>
            <a:pPr lvl="2"/>
            <a:r>
              <a:rPr lang="zh-CN" altLang="en-US" sz="2000" kern="0" dirty="0">
                <a:latin typeface="微软雅黑" panose="020B0503020204020204" pitchFamily="34" charset="-122"/>
                <a:ea typeface="微软雅黑" panose="020B0503020204020204" pitchFamily="34" charset="-122"/>
              </a:rPr>
              <a:t>访问内存需几十到几百个时钟，而访问磁盘要几百万个时钟</a:t>
            </a:r>
          </a:p>
          <a:p>
            <a:pPr lvl="2"/>
            <a:r>
              <a:rPr lang="zh-CN" altLang="en-US" sz="2000" kern="0" dirty="0">
                <a:latin typeface="微软雅黑" panose="020B0503020204020204" pitchFamily="34" charset="-122"/>
                <a:ea typeface="微软雅黑" panose="020B0503020204020204" pitchFamily="34" charset="-122"/>
              </a:rPr>
              <a:t>进程具有独立的逻辑控制流和独立的地址空间</a:t>
            </a:r>
          </a:p>
          <a:p>
            <a:pPr lvl="2"/>
            <a:r>
              <a:rPr lang="zh-CN" altLang="en-US" sz="2000" kern="0" dirty="0">
                <a:latin typeface="微软雅黑" panose="020B0503020204020204" pitchFamily="34" charset="-122"/>
                <a:ea typeface="微软雅黑" panose="020B0503020204020204" pitchFamily="34" charset="-122"/>
              </a:rPr>
              <a:t>过程调用使用栈存放参数和局部变量等，递归过程有大量额外指令，增加时间开销，并可能发生栈溢出</a:t>
            </a:r>
          </a:p>
          <a:p>
            <a:pPr lvl="2"/>
            <a:r>
              <a:rPr lang="en-US" altLang="zh-CN" sz="2000" kern="0" dirty="0">
                <a:latin typeface="微软雅黑" panose="020B0503020204020204" pitchFamily="34" charset="-122"/>
                <a:ea typeface="微软雅黑" panose="020B0503020204020204" pitchFamily="34" charset="-122"/>
              </a:rPr>
              <a:t>…….</a:t>
            </a:r>
          </a:p>
        </p:txBody>
      </p:sp>
      <p:sp>
        <p:nvSpPr>
          <p:cNvPr id="9" name="Rectangle 4"/>
          <p:cNvSpPr>
            <a:spLocks noChangeArrowheads="1"/>
          </p:cNvSpPr>
          <p:nvPr/>
        </p:nvSpPr>
        <p:spPr bwMode="auto">
          <a:xfrm>
            <a:off x="2451101" y="6173788"/>
            <a:ext cx="697547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ClrTx/>
              <a:buSzTx/>
              <a:buFontTx/>
              <a:buNone/>
            </a:pPr>
            <a:r>
              <a:rPr lang="zh-CN" altLang="en-US">
                <a:solidFill>
                  <a:srgbClr val="000000"/>
                </a:solidFill>
                <a:latin typeface="微软雅黑" panose="020B0503020204020204" pitchFamily="34" charset="-122"/>
                <a:ea typeface="微软雅黑" panose="020B0503020204020204" pitchFamily="34" charset="-122"/>
              </a:rPr>
              <a:t>只有先理解系统，才能</a:t>
            </a:r>
            <a:r>
              <a:rPr lang="zh-CN" altLang="en-US">
                <a:solidFill>
                  <a:srgbClr val="FF0000"/>
                </a:solidFill>
                <a:latin typeface="微软雅黑" panose="020B0503020204020204" pitchFamily="34" charset="-122"/>
                <a:ea typeface="微软雅黑" panose="020B0503020204020204" pitchFamily="34" charset="-122"/>
              </a:rPr>
              <a:t>用好系统，再优化系统</a:t>
            </a:r>
            <a:r>
              <a:rPr lang="en-US" altLang="zh-CN">
                <a:solidFill>
                  <a:srgbClr val="FF0000"/>
                </a:solidFill>
                <a:latin typeface="微软雅黑" panose="020B0503020204020204" pitchFamily="34" charset="-122"/>
                <a:ea typeface="微软雅黑" panose="020B0503020204020204" pitchFamily="34" charset="-122"/>
              </a:rPr>
              <a:t>!</a:t>
            </a:r>
            <a:endParaRPr lang="zh-CN" altLang="en-US">
              <a:solidFill>
                <a:srgbClr val="FF0000"/>
              </a:solidFill>
              <a:latin typeface="微软雅黑" panose="020B0503020204020204" pitchFamily="34" charset="-122"/>
              <a:ea typeface="微软雅黑" panose="020B0503020204020204" pitchFamily="34" charset="-122"/>
            </a:endParaRPr>
          </a:p>
        </p:txBody>
      </p:sp>
      <p:grpSp>
        <p:nvGrpSpPr>
          <p:cNvPr id="10" name="Group 7"/>
          <p:cNvGrpSpPr>
            <a:grpSpLocks/>
          </p:cNvGrpSpPr>
          <p:nvPr/>
        </p:nvGrpSpPr>
        <p:grpSpPr bwMode="auto">
          <a:xfrm>
            <a:off x="122145" y="1988840"/>
            <a:ext cx="719138" cy="3600450"/>
            <a:chOff x="272" y="1451"/>
            <a:chExt cx="453" cy="2268"/>
          </a:xfrm>
        </p:grpSpPr>
        <p:sp>
          <p:nvSpPr>
            <p:cNvPr id="11" name="AutoShape 5"/>
            <p:cNvSpPr>
              <a:spLocks/>
            </p:cNvSpPr>
            <p:nvPr/>
          </p:nvSpPr>
          <p:spPr bwMode="auto">
            <a:xfrm>
              <a:off x="584" y="1451"/>
              <a:ext cx="141" cy="2268"/>
            </a:xfrm>
            <a:prstGeom prst="leftBrace">
              <a:avLst>
                <a:gd name="adj1" fmla="val 134043"/>
                <a:gd name="adj2" fmla="val 50000"/>
              </a:avLst>
            </a:prstGeom>
            <a:noFill/>
            <a:ln w="28575">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0"/>
                </a:spcBef>
                <a:buClrTx/>
                <a:buSzTx/>
                <a:buFontTx/>
                <a:buNone/>
              </a:pPr>
              <a:endParaRPr lang="zh-CN" altLang="en-US" sz="1800" b="0">
                <a:solidFill>
                  <a:srgbClr val="000000"/>
                </a:solidFill>
              </a:endParaRPr>
            </a:p>
          </p:txBody>
        </p:sp>
        <p:sp>
          <p:nvSpPr>
            <p:cNvPr id="12" name="Text Box 6"/>
            <p:cNvSpPr txBox="1">
              <a:spLocks noChangeArrowheads="1"/>
            </p:cNvSpPr>
            <p:nvPr/>
          </p:nvSpPr>
          <p:spPr bwMode="auto">
            <a:xfrm>
              <a:off x="272" y="2103"/>
              <a:ext cx="255" cy="9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nSpc>
                  <a:spcPct val="115000"/>
                </a:lnSpc>
                <a:spcBef>
                  <a:spcPct val="20000"/>
                </a:spcBef>
                <a:buChar char="•"/>
                <a:defRPr sz="2400" b="1">
                  <a:solidFill>
                    <a:schemeClr val="tx1"/>
                  </a:solidFill>
                  <a:latin typeface="Arial" panose="020B0604020202020204" pitchFamily="34" charset="0"/>
                  <a:ea typeface="宋体" panose="02010600030101010101" pitchFamily="2" charset="-122"/>
                </a:defRPr>
              </a:lvl1pPr>
              <a:lvl2pPr marL="742950" indent="-285750">
                <a:lnSpc>
                  <a:spcPct val="115000"/>
                </a:lnSpc>
                <a:spcBef>
                  <a:spcPct val="20000"/>
                </a:spcBef>
                <a:buChar char="–"/>
                <a:defRPr sz="2000" b="1">
                  <a:solidFill>
                    <a:srgbClr val="0000CC"/>
                  </a:solidFill>
                  <a:latin typeface="Arial" panose="020B0604020202020204" pitchFamily="34" charset="0"/>
                  <a:ea typeface="宋体" panose="02010600030101010101" pitchFamily="2" charset="-122"/>
                </a:defRPr>
              </a:lvl2pPr>
              <a:lvl3pPr marL="1143000" indent="-228600">
                <a:lnSpc>
                  <a:spcPct val="115000"/>
                </a:lnSpc>
                <a:spcBef>
                  <a:spcPct val="20000"/>
                </a:spcBef>
                <a:buChar char="•"/>
                <a:defRPr sz="2400" b="1">
                  <a:solidFill>
                    <a:srgbClr val="006600"/>
                  </a:solidFill>
                  <a:latin typeface="Arial" panose="020B0604020202020204" pitchFamily="34" charset="0"/>
                  <a:ea typeface="宋体" panose="02010600030101010101" pitchFamily="2" charset="-122"/>
                </a:defRPr>
              </a:lvl3pPr>
              <a:lvl4pPr marL="1600200" indent="-228600">
                <a:lnSpc>
                  <a:spcPct val="115000"/>
                </a:lnSpc>
                <a:spcBef>
                  <a:spcPct val="20000"/>
                </a:spcBef>
                <a:buChar char="–"/>
                <a:defRPr sz="1600" b="1">
                  <a:solidFill>
                    <a:srgbClr val="CC3300"/>
                  </a:solidFill>
                  <a:latin typeface="Arial" panose="020B0604020202020204" pitchFamily="34" charset="0"/>
                  <a:ea typeface="宋体" panose="02010600030101010101" pitchFamily="2" charset="-122"/>
                </a:defRPr>
              </a:lvl4pPr>
              <a:lvl5pPr marL="2057400" indent="-228600">
                <a:lnSpc>
                  <a:spcPct val="115000"/>
                </a:lnSpc>
                <a:spcBef>
                  <a:spcPct val="20000"/>
                </a:spcBef>
                <a:buChar char="»"/>
                <a:defRPr sz="1500" b="1">
                  <a:solidFill>
                    <a:srgbClr val="996600"/>
                  </a:solidFill>
                  <a:latin typeface="Arial" panose="020B0604020202020204" pitchFamily="34" charset="0"/>
                  <a:ea typeface="宋体" panose="02010600030101010101" pitchFamily="2" charset="-122"/>
                </a:defRPr>
              </a:lvl5pPr>
              <a:lvl6pPr marL="25146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eaLnBrk="1" hangingPunct="1">
                <a:lnSpc>
                  <a:spcPct val="100000"/>
                </a:lnSpc>
                <a:spcBef>
                  <a:spcPct val="50000"/>
                </a:spcBef>
                <a:buClrTx/>
                <a:buSzTx/>
                <a:buFontTx/>
                <a:buNone/>
              </a:pPr>
              <a:r>
                <a:rPr lang="zh-CN" altLang="en-US" sz="2200">
                  <a:solidFill>
                    <a:srgbClr val="FF0000"/>
                  </a:solidFill>
                  <a:ea typeface="微软雅黑" panose="020B0503020204020204" pitchFamily="34" charset="-122"/>
                </a:rPr>
                <a:t>基本认识</a:t>
              </a:r>
            </a:p>
          </p:txBody>
        </p:sp>
      </p:grpSp>
    </p:spTree>
    <p:extLst>
      <p:ext uri="{BB962C8B-B14F-4D97-AF65-F5344CB8AC3E}">
        <p14:creationId xmlns:p14="http://schemas.microsoft.com/office/powerpoint/2010/main" val="3126523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blinds(horizontal)">
                                      <p:cBhvr>
                                        <p:cTn id="7" dur="500"/>
                                        <p:tgtEl>
                                          <p:spTgt spid="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blinds(horizontal)">
                                      <p:cBhvr>
                                        <p:cTn id="12" dur="500"/>
                                        <p:tgtEl>
                                          <p:spTgt spid="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blinds(horizontal)">
                                      <p:cBhvr>
                                        <p:cTn id="17" dur="500"/>
                                        <p:tgtEl>
                                          <p:spTgt spid="8">
                                            <p:txEl>
                                              <p:pRg st="3" end="3"/>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blinds(horizontal)">
                                      <p:cBhvr>
                                        <p:cTn id="20" dur="500"/>
                                        <p:tgtEl>
                                          <p:spTgt spid="8">
                                            <p:txEl>
                                              <p:pRg st="4" end="4"/>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blinds(horizontal)">
                                      <p:cBhvr>
                                        <p:cTn id="23" dur="500"/>
                                        <p:tgtEl>
                                          <p:spTgt spid="8">
                                            <p:txEl>
                                              <p:pRg st="5" end="5"/>
                                            </p:txEl>
                                          </p:spTgt>
                                        </p:tgtEl>
                                      </p:cBhvr>
                                    </p:animEffect>
                                  </p:childTnLst>
                                </p:cTn>
                              </p:par>
                              <p:par>
                                <p:cTn id="24" presetID="3" presetClass="entr" presetSubtype="10" fill="hold" nodeType="withEffect">
                                  <p:stCondLst>
                                    <p:cond delay="0"/>
                                  </p:stCondLst>
                                  <p:childTnLst>
                                    <p:set>
                                      <p:cBhvr>
                                        <p:cTn id="25" dur="1" fill="hold">
                                          <p:stCondLst>
                                            <p:cond delay="0"/>
                                          </p:stCondLst>
                                        </p:cTn>
                                        <p:tgtEl>
                                          <p:spTgt spid="8">
                                            <p:txEl>
                                              <p:pRg st="6" end="6"/>
                                            </p:txEl>
                                          </p:spTgt>
                                        </p:tgtEl>
                                        <p:attrNameLst>
                                          <p:attrName>style.visibility</p:attrName>
                                        </p:attrNameLst>
                                      </p:cBhvr>
                                      <p:to>
                                        <p:strVal val="visible"/>
                                      </p:to>
                                    </p:set>
                                    <p:animEffect transition="in" filter="blinds(horizontal)">
                                      <p:cBhvr>
                                        <p:cTn id="26" dur="500"/>
                                        <p:tgtEl>
                                          <p:spTgt spid="8">
                                            <p:txEl>
                                              <p:pRg st="6" end="6"/>
                                            </p:txEl>
                                          </p:spTgt>
                                        </p:tgtEl>
                                      </p:cBhvr>
                                    </p:animEffect>
                                  </p:childTnLst>
                                </p:cTn>
                              </p:par>
                              <p:par>
                                <p:cTn id="27" presetID="3" presetClass="entr" presetSubtype="10" fill="hold" nodeType="withEffect">
                                  <p:stCondLst>
                                    <p:cond delay="0"/>
                                  </p:stCondLst>
                                  <p:childTnLst>
                                    <p:set>
                                      <p:cBhvr>
                                        <p:cTn id="28" dur="1" fill="hold">
                                          <p:stCondLst>
                                            <p:cond delay="0"/>
                                          </p:stCondLst>
                                        </p:cTn>
                                        <p:tgtEl>
                                          <p:spTgt spid="8">
                                            <p:txEl>
                                              <p:pRg st="7" end="7"/>
                                            </p:txEl>
                                          </p:spTgt>
                                        </p:tgtEl>
                                        <p:attrNameLst>
                                          <p:attrName>style.visibility</p:attrName>
                                        </p:attrNameLst>
                                      </p:cBhvr>
                                      <p:to>
                                        <p:strVal val="visible"/>
                                      </p:to>
                                    </p:set>
                                    <p:animEffect transition="in" filter="blinds(horizontal)">
                                      <p:cBhvr>
                                        <p:cTn id="29" dur="500"/>
                                        <p:tgtEl>
                                          <p:spTgt spid="8">
                                            <p:txEl>
                                              <p:pRg st="7" end="7"/>
                                            </p:txEl>
                                          </p:spTgt>
                                        </p:tgtEl>
                                      </p:cBhvr>
                                    </p:animEffect>
                                  </p:childTnLst>
                                </p:cTn>
                              </p:par>
                              <p:par>
                                <p:cTn id="30" presetID="3" presetClass="entr" presetSubtype="10" fill="hold" nodeType="withEffect">
                                  <p:stCondLst>
                                    <p:cond delay="0"/>
                                  </p:stCondLst>
                                  <p:childTnLst>
                                    <p:set>
                                      <p:cBhvr>
                                        <p:cTn id="31" dur="1" fill="hold">
                                          <p:stCondLst>
                                            <p:cond delay="0"/>
                                          </p:stCondLst>
                                        </p:cTn>
                                        <p:tgtEl>
                                          <p:spTgt spid="8">
                                            <p:txEl>
                                              <p:pRg st="8" end="8"/>
                                            </p:txEl>
                                          </p:spTgt>
                                        </p:tgtEl>
                                        <p:attrNameLst>
                                          <p:attrName>style.visibility</p:attrName>
                                        </p:attrNameLst>
                                      </p:cBhvr>
                                      <p:to>
                                        <p:strVal val="visible"/>
                                      </p:to>
                                    </p:set>
                                    <p:animEffect transition="in" filter="blinds(horizontal)">
                                      <p:cBhvr>
                                        <p:cTn id="32" dur="500"/>
                                        <p:tgtEl>
                                          <p:spTgt spid="8">
                                            <p:txEl>
                                              <p:pRg st="8" end="8"/>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8">
                                            <p:txEl>
                                              <p:pRg st="9" end="9"/>
                                            </p:txEl>
                                          </p:spTgt>
                                        </p:tgtEl>
                                        <p:attrNameLst>
                                          <p:attrName>style.visibility</p:attrName>
                                        </p:attrNameLst>
                                      </p:cBhvr>
                                      <p:to>
                                        <p:strVal val="visible"/>
                                      </p:to>
                                    </p:set>
                                    <p:animEffect transition="in" filter="blinds(horizontal)">
                                      <p:cBhvr>
                                        <p:cTn id="35" dur="500"/>
                                        <p:tgtEl>
                                          <p:spTgt spid="8">
                                            <p:txEl>
                                              <p:pRg st="9" end="9"/>
                                            </p:txEl>
                                          </p:spTgt>
                                        </p:tgtEl>
                                      </p:cBhvr>
                                    </p:animEffect>
                                  </p:childTnLst>
                                </p:cTn>
                              </p:par>
                              <p:par>
                                <p:cTn id="36" presetID="3" presetClass="entr" presetSubtype="10" fill="hold" nodeType="withEffect">
                                  <p:stCondLst>
                                    <p:cond delay="0"/>
                                  </p:stCondLst>
                                  <p:childTnLst>
                                    <p:set>
                                      <p:cBhvr>
                                        <p:cTn id="37" dur="1" fill="hold">
                                          <p:stCondLst>
                                            <p:cond delay="0"/>
                                          </p:stCondLst>
                                        </p:cTn>
                                        <p:tgtEl>
                                          <p:spTgt spid="8">
                                            <p:txEl>
                                              <p:pRg st="10" end="10"/>
                                            </p:txEl>
                                          </p:spTgt>
                                        </p:tgtEl>
                                        <p:attrNameLst>
                                          <p:attrName>style.visibility</p:attrName>
                                        </p:attrNameLst>
                                      </p:cBhvr>
                                      <p:to>
                                        <p:strVal val="visible"/>
                                      </p:to>
                                    </p:set>
                                    <p:animEffect transition="in" filter="blinds(horizontal)">
                                      <p:cBhvr>
                                        <p:cTn id="38" dur="500"/>
                                        <p:tgtEl>
                                          <p:spTgt spid="8">
                                            <p:txEl>
                                              <p:pRg st="10" end="10"/>
                                            </p:txEl>
                                          </p:spTgt>
                                        </p:tgtEl>
                                      </p:cBhvr>
                                    </p:animEffect>
                                  </p:childTnLst>
                                </p:cTn>
                              </p:par>
                              <p:par>
                                <p:cTn id="39" presetID="3" presetClass="entr" presetSubtype="10" fill="hold" nodeType="withEffect">
                                  <p:stCondLst>
                                    <p:cond delay="0"/>
                                  </p:stCondLst>
                                  <p:childTnLst>
                                    <p:set>
                                      <p:cBhvr>
                                        <p:cTn id="40" dur="1" fill="hold">
                                          <p:stCondLst>
                                            <p:cond delay="0"/>
                                          </p:stCondLst>
                                        </p:cTn>
                                        <p:tgtEl>
                                          <p:spTgt spid="8">
                                            <p:txEl>
                                              <p:pRg st="11" end="11"/>
                                            </p:txEl>
                                          </p:spTgt>
                                        </p:tgtEl>
                                        <p:attrNameLst>
                                          <p:attrName>style.visibility</p:attrName>
                                        </p:attrNameLst>
                                      </p:cBhvr>
                                      <p:to>
                                        <p:strVal val="visible"/>
                                      </p:to>
                                    </p:set>
                                    <p:animEffect transition="in" filter="blinds(horizontal)">
                                      <p:cBhvr>
                                        <p:cTn id="41" dur="500"/>
                                        <p:tgtEl>
                                          <p:spTgt spid="8">
                                            <p:txEl>
                                              <p:pRg st="11" end="1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10" fill="hold" nodeType="click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blinds(horizontal)">
                                      <p:cBhvr>
                                        <p:cTn id="46" dur="500"/>
                                        <p:tgtEl>
                                          <p:spTgt spid="10"/>
                                        </p:tgtEl>
                                      </p:cBhvr>
                                    </p:animEffect>
                                  </p:childTnLst>
                                </p:cTn>
                              </p:par>
                            </p:childTnLst>
                          </p:cTn>
                        </p:par>
                      </p:childTnLst>
                    </p:cTn>
                  </p:par>
                  <p:par>
                    <p:cTn id="47" fill="hold">
                      <p:stCondLst>
                        <p:cond delay="indefinite"/>
                      </p:stCondLst>
                      <p:childTnLst>
                        <p:par>
                          <p:cTn id="48" fill="hold">
                            <p:stCondLst>
                              <p:cond delay="0"/>
                            </p:stCondLst>
                            <p:childTnLst>
                              <p:par>
                                <p:cTn id="49" presetID="3" presetClass="entr" presetSubtype="10" fill="hold" grpId="0" nodeType="click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blinds(horizontal)">
                                      <p:cBhvr>
                                        <p:cTn id="5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62200" y="800987"/>
            <a:ext cx="10515600" cy="453841"/>
          </a:xfrm>
          <a:prstGeom prst="rect">
            <a:avLst/>
          </a:prstGeom>
        </p:spPr>
        <p:txBody>
          <a:bodyPr vert="horz" wrap="square" lIns="0" tIns="53212" rIns="0" bIns="0" rtlCol="0" anchor="ctr">
            <a:spAutoFit/>
          </a:bodyPr>
          <a:lstStyle/>
          <a:p>
            <a:pPr marL="240029">
              <a:lnSpc>
                <a:spcPct val="100000"/>
              </a:lnSpc>
            </a:pPr>
            <a:r>
              <a:rPr sz="2600" b="1" dirty="0">
                <a:latin typeface="Verdana"/>
                <a:cs typeface="Verdana"/>
              </a:rPr>
              <a:t>AlphaGo</a:t>
            </a:r>
            <a:endParaRPr sz="2600" b="1">
              <a:latin typeface="Verdana"/>
              <a:cs typeface="Verdana"/>
            </a:endParaRPr>
          </a:p>
        </p:txBody>
      </p:sp>
      <p:sp>
        <p:nvSpPr>
          <p:cNvPr id="4" name="object 4"/>
          <p:cNvSpPr txBox="1"/>
          <p:nvPr/>
        </p:nvSpPr>
        <p:spPr>
          <a:xfrm>
            <a:off x="338618" y="6021288"/>
            <a:ext cx="5901398" cy="670312"/>
          </a:xfrm>
          <a:prstGeom prst="rect">
            <a:avLst/>
          </a:prstGeom>
        </p:spPr>
        <p:txBody>
          <a:bodyPr vert="horz" wrap="square" lIns="0" tIns="0" rIns="0" bIns="0" rtlCol="0">
            <a:spAutoFit/>
          </a:bodyPr>
          <a:lstStyle/>
          <a:p>
            <a:pPr marR="215900">
              <a:lnSpc>
                <a:spcPct val="98700"/>
              </a:lnSpc>
              <a:buNone/>
            </a:pPr>
            <a:r>
              <a:rPr lang="en-US" altLang="zh-CN" sz="2200" b="1" dirty="0" err="1">
                <a:solidFill>
                  <a:srgbClr val="FF0000"/>
                </a:solidFill>
                <a:latin typeface="SimSun"/>
                <a:cs typeface="SimSun"/>
              </a:rPr>
              <a:t>AlphaGo</a:t>
            </a:r>
            <a:r>
              <a:rPr lang="zh-CN" altLang="en-US" sz="2200" b="1" dirty="0">
                <a:solidFill>
                  <a:srgbClr val="FF0000"/>
                </a:solidFill>
                <a:latin typeface="SimSun"/>
                <a:cs typeface="SimSun"/>
              </a:rPr>
              <a:t>、</a:t>
            </a:r>
            <a:r>
              <a:rPr lang="en-US" altLang="zh-CN" sz="2200" dirty="0" err="1">
                <a:solidFill>
                  <a:srgbClr val="FF0000"/>
                </a:solidFill>
                <a:latin typeface="SimSun"/>
                <a:cs typeface="SimSun"/>
              </a:rPr>
              <a:t>AlphaMaster</a:t>
            </a:r>
            <a:r>
              <a:rPr lang="zh-CN" altLang="en-US" sz="2200" dirty="0">
                <a:solidFill>
                  <a:srgbClr val="FF0000"/>
                </a:solidFill>
                <a:latin typeface="SimSun"/>
                <a:cs typeface="SimSun"/>
              </a:rPr>
              <a:t>、</a:t>
            </a:r>
            <a:r>
              <a:rPr lang="en-US" altLang="zh-CN" sz="2200" dirty="0" err="1">
                <a:solidFill>
                  <a:srgbClr val="FF0000"/>
                </a:solidFill>
                <a:latin typeface="SimSun"/>
                <a:cs typeface="SimSun"/>
              </a:rPr>
              <a:t>AlphaZero</a:t>
            </a:r>
            <a:r>
              <a:rPr lang="zh-CN" altLang="en-US" sz="2200" b="1" dirty="0">
                <a:solidFill>
                  <a:srgbClr val="FF0000"/>
                </a:solidFill>
                <a:latin typeface="SimSun"/>
                <a:cs typeface="SimSun"/>
              </a:rPr>
              <a:t>计算机的智能吊打人类，计算机似乎无所不能</a:t>
            </a:r>
            <a:endParaRPr sz="2200" b="1" dirty="0">
              <a:latin typeface="SimSun"/>
              <a:cs typeface="SimSun"/>
            </a:endParaRPr>
          </a:p>
        </p:txBody>
      </p:sp>
      <p:sp>
        <p:nvSpPr>
          <p:cNvPr id="5" name="object 5"/>
          <p:cNvSpPr/>
          <p:nvPr/>
        </p:nvSpPr>
        <p:spPr>
          <a:xfrm>
            <a:off x="1815085" y="1153667"/>
            <a:ext cx="3148583" cy="4073652"/>
          </a:xfrm>
          <a:prstGeom prst="rect">
            <a:avLst/>
          </a:prstGeom>
          <a:blipFill>
            <a:blip r:embed="rId2" cstate="print"/>
            <a:stretch>
              <a:fillRect/>
            </a:stretch>
          </a:blipFill>
        </p:spPr>
        <p:txBody>
          <a:bodyPr wrap="square" lIns="0" tIns="0" rIns="0" bIns="0" rtlCol="0"/>
          <a:lstStyle/>
          <a:p>
            <a:endParaRPr b="1"/>
          </a:p>
        </p:txBody>
      </p:sp>
      <p:sp>
        <p:nvSpPr>
          <p:cNvPr id="6" name="object 6"/>
          <p:cNvSpPr/>
          <p:nvPr/>
        </p:nvSpPr>
        <p:spPr>
          <a:xfrm>
            <a:off x="1909573" y="1257300"/>
            <a:ext cx="2959607" cy="3866388"/>
          </a:xfrm>
          <a:prstGeom prst="rect">
            <a:avLst/>
          </a:prstGeom>
          <a:blipFill>
            <a:blip r:embed="rId3" cstate="print"/>
            <a:stretch>
              <a:fillRect/>
            </a:stretch>
          </a:blipFill>
        </p:spPr>
        <p:txBody>
          <a:bodyPr wrap="square" lIns="0" tIns="0" rIns="0" bIns="0" rtlCol="0"/>
          <a:lstStyle/>
          <a:p>
            <a:endParaRPr b="1"/>
          </a:p>
        </p:txBody>
      </p:sp>
      <p:sp>
        <p:nvSpPr>
          <p:cNvPr id="7" name="object 7"/>
          <p:cNvSpPr/>
          <p:nvPr/>
        </p:nvSpPr>
        <p:spPr>
          <a:xfrm>
            <a:off x="8098535" y="2320640"/>
            <a:ext cx="2447544" cy="3340608"/>
          </a:xfrm>
          <a:prstGeom prst="rect">
            <a:avLst/>
          </a:prstGeom>
          <a:blipFill>
            <a:blip r:embed="rId4" cstate="print"/>
            <a:stretch>
              <a:fillRect/>
            </a:stretch>
          </a:blipFill>
        </p:spPr>
        <p:txBody>
          <a:bodyPr wrap="square" lIns="0" tIns="0" rIns="0" bIns="0" rtlCol="0"/>
          <a:lstStyle/>
          <a:p>
            <a:endParaRPr b="1"/>
          </a:p>
        </p:txBody>
      </p:sp>
      <p:sp>
        <p:nvSpPr>
          <p:cNvPr id="8" name="object 8"/>
          <p:cNvSpPr/>
          <p:nvPr/>
        </p:nvSpPr>
        <p:spPr>
          <a:xfrm>
            <a:off x="8314944" y="2554702"/>
            <a:ext cx="2014855" cy="2890520"/>
          </a:xfrm>
          <a:custGeom>
            <a:avLst/>
            <a:gdLst/>
            <a:ahLst/>
            <a:cxnLst/>
            <a:rect l="l" t="t" r="r" b="b"/>
            <a:pathLst>
              <a:path w="2014854" h="2890520">
                <a:moveTo>
                  <a:pt x="0" y="827151"/>
                </a:moveTo>
                <a:lnTo>
                  <a:pt x="3641" y="777537"/>
                </a:lnTo>
                <a:lnTo>
                  <a:pt x="14219" y="730182"/>
                </a:lnTo>
                <a:lnTo>
                  <a:pt x="31213" y="685604"/>
                </a:lnTo>
                <a:lnTo>
                  <a:pt x="54105" y="644324"/>
                </a:lnTo>
                <a:lnTo>
                  <a:pt x="82373" y="606861"/>
                </a:lnTo>
                <a:lnTo>
                  <a:pt x="115498" y="573736"/>
                </a:lnTo>
                <a:lnTo>
                  <a:pt x="152961" y="545468"/>
                </a:lnTo>
                <a:lnTo>
                  <a:pt x="194241" y="522576"/>
                </a:lnTo>
                <a:lnTo>
                  <a:pt x="238819" y="505582"/>
                </a:lnTo>
                <a:lnTo>
                  <a:pt x="286174" y="495004"/>
                </a:lnTo>
                <a:lnTo>
                  <a:pt x="335787" y="491363"/>
                </a:lnTo>
                <a:lnTo>
                  <a:pt x="393191" y="0"/>
                </a:lnTo>
                <a:lnTo>
                  <a:pt x="839470" y="491363"/>
                </a:lnTo>
                <a:lnTo>
                  <a:pt x="1678939" y="491363"/>
                </a:lnTo>
                <a:lnTo>
                  <a:pt x="1728553" y="495004"/>
                </a:lnTo>
                <a:lnTo>
                  <a:pt x="1775908" y="505582"/>
                </a:lnTo>
                <a:lnTo>
                  <a:pt x="1820486" y="522576"/>
                </a:lnTo>
                <a:lnTo>
                  <a:pt x="1861766" y="545468"/>
                </a:lnTo>
                <a:lnTo>
                  <a:pt x="1899229" y="573736"/>
                </a:lnTo>
                <a:lnTo>
                  <a:pt x="1932354" y="606861"/>
                </a:lnTo>
                <a:lnTo>
                  <a:pt x="1960622" y="644324"/>
                </a:lnTo>
                <a:lnTo>
                  <a:pt x="1983514" y="685604"/>
                </a:lnTo>
                <a:lnTo>
                  <a:pt x="2000508" y="730182"/>
                </a:lnTo>
                <a:lnTo>
                  <a:pt x="2011086" y="777537"/>
                </a:lnTo>
                <a:lnTo>
                  <a:pt x="2014727" y="827151"/>
                </a:lnTo>
                <a:lnTo>
                  <a:pt x="2014727" y="891159"/>
                </a:lnTo>
                <a:lnTo>
                  <a:pt x="2014727" y="1490853"/>
                </a:lnTo>
                <a:lnTo>
                  <a:pt x="2014727" y="2554351"/>
                </a:lnTo>
                <a:lnTo>
                  <a:pt x="2011086" y="2603964"/>
                </a:lnTo>
                <a:lnTo>
                  <a:pt x="2000508" y="2651319"/>
                </a:lnTo>
                <a:lnTo>
                  <a:pt x="1983514" y="2695897"/>
                </a:lnTo>
                <a:lnTo>
                  <a:pt x="1960622" y="2737177"/>
                </a:lnTo>
                <a:lnTo>
                  <a:pt x="1932354" y="2774640"/>
                </a:lnTo>
                <a:lnTo>
                  <a:pt x="1899229" y="2807765"/>
                </a:lnTo>
                <a:lnTo>
                  <a:pt x="1861766" y="2836033"/>
                </a:lnTo>
                <a:lnTo>
                  <a:pt x="1820486" y="2858925"/>
                </a:lnTo>
                <a:lnTo>
                  <a:pt x="1775908" y="2875919"/>
                </a:lnTo>
                <a:lnTo>
                  <a:pt x="1728553" y="2886497"/>
                </a:lnTo>
                <a:lnTo>
                  <a:pt x="1678939" y="2890139"/>
                </a:lnTo>
                <a:lnTo>
                  <a:pt x="839470" y="2890139"/>
                </a:lnTo>
                <a:lnTo>
                  <a:pt x="335787" y="2890139"/>
                </a:lnTo>
                <a:lnTo>
                  <a:pt x="286174" y="2886497"/>
                </a:lnTo>
                <a:lnTo>
                  <a:pt x="238819" y="2875919"/>
                </a:lnTo>
                <a:lnTo>
                  <a:pt x="194241" y="2858925"/>
                </a:lnTo>
                <a:lnTo>
                  <a:pt x="152961" y="2836033"/>
                </a:lnTo>
                <a:lnTo>
                  <a:pt x="115498" y="2807765"/>
                </a:lnTo>
                <a:lnTo>
                  <a:pt x="82373" y="2774640"/>
                </a:lnTo>
                <a:lnTo>
                  <a:pt x="54105" y="2737177"/>
                </a:lnTo>
                <a:lnTo>
                  <a:pt x="31213" y="2695897"/>
                </a:lnTo>
                <a:lnTo>
                  <a:pt x="14219" y="2651319"/>
                </a:lnTo>
                <a:lnTo>
                  <a:pt x="3641" y="2603964"/>
                </a:lnTo>
                <a:lnTo>
                  <a:pt x="0" y="2554351"/>
                </a:lnTo>
                <a:lnTo>
                  <a:pt x="0" y="1490853"/>
                </a:lnTo>
                <a:lnTo>
                  <a:pt x="0" y="891159"/>
                </a:lnTo>
                <a:lnTo>
                  <a:pt x="0" y="827151"/>
                </a:lnTo>
                <a:close/>
              </a:path>
            </a:pathLst>
          </a:custGeom>
          <a:ln w="9144">
            <a:solidFill>
              <a:srgbClr val="000000"/>
            </a:solidFill>
          </a:ln>
        </p:spPr>
        <p:txBody>
          <a:bodyPr wrap="square" lIns="0" tIns="0" rIns="0" bIns="0" rtlCol="0"/>
          <a:lstStyle/>
          <a:p>
            <a:endParaRPr b="1"/>
          </a:p>
        </p:txBody>
      </p:sp>
      <p:sp>
        <p:nvSpPr>
          <p:cNvPr id="9" name="object 9"/>
          <p:cNvSpPr txBox="1"/>
          <p:nvPr/>
        </p:nvSpPr>
        <p:spPr>
          <a:xfrm>
            <a:off x="8415362" y="3156682"/>
            <a:ext cx="1949450" cy="2218556"/>
          </a:xfrm>
          <a:prstGeom prst="rect">
            <a:avLst/>
          </a:prstGeom>
        </p:spPr>
        <p:txBody>
          <a:bodyPr vert="horz" wrap="square" lIns="0" tIns="0" rIns="0" bIns="0" rtlCol="0">
            <a:spAutoFit/>
          </a:bodyPr>
          <a:lstStyle/>
          <a:p>
            <a:pPr marL="12700">
              <a:buNone/>
            </a:pPr>
            <a:r>
              <a:rPr b="1" spc="-5" dirty="0">
                <a:latin typeface="SimSun"/>
                <a:cs typeface="SimSun"/>
              </a:rPr>
              <a:t>使用了职业</a:t>
            </a:r>
            <a:r>
              <a:rPr b="1" spc="-5" dirty="0">
                <a:latin typeface="Verdana"/>
                <a:cs typeface="Verdana"/>
              </a:rPr>
              <a:t>6</a:t>
            </a:r>
            <a:r>
              <a:rPr b="1" spc="-5" dirty="0">
                <a:latin typeface="SimSun"/>
                <a:cs typeface="SimSun"/>
              </a:rPr>
              <a:t>段</a:t>
            </a:r>
            <a:r>
              <a:rPr b="1" spc="-5" dirty="0">
                <a:latin typeface="Verdana"/>
                <a:cs typeface="Verdana"/>
              </a:rPr>
              <a:t>-</a:t>
            </a:r>
            <a:endParaRPr b="1" dirty="0">
              <a:latin typeface="Verdana"/>
              <a:cs typeface="Verdana"/>
            </a:endParaRPr>
          </a:p>
          <a:p>
            <a:pPr marL="12700">
              <a:buNone/>
            </a:pPr>
            <a:r>
              <a:rPr b="1" spc="-5" dirty="0">
                <a:latin typeface="Verdana"/>
                <a:cs typeface="Verdana"/>
              </a:rPr>
              <a:t>9</a:t>
            </a:r>
            <a:r>
              <a:rPr b="1" spc="-5" dirty="0">
                <a:latin typeface="SimSun"/>
                <a:cs typeface="SimSun"/>
              </a:rPr>
              <a:t>段人类对弈的</a:t>
            </a:r>
            <a:endParaRPr b="1" dirty="0">
              <a:latin typeface="SimSun"/>
              <a:cs typeface="SimSun"/>
            </a:endParaRPr>
          </a:p>
          <a:p>
            <a:pPr marL="12700">
              <a:buNone/>
            </a:pPr>
            <a:r>
              <a:rPr b="1" dirty="0">
                <a:solidFill>
                  <a:srgbClr val="0000FF"/>
                </a:solidFill>
                <a:latin typeface="Verdana"/>
                <a:cs typeface="Verdana"/>
              </a:rPr>
              <a:t>1</a:t>
            </a:r>
            <a:r>
              <a:rPr b="1" spc="-10" dirty="0">
                <a:solidFill>
                  <a:srgbClr val="0000FF"/>
                </a:solidFill>
                <a:latin typeface="Verdana"/>
                <a:cs typeface="Verdana"/>
              </a:rPr>
              <a:t>6</a:t>
            </a:r>
            <a:r>
              <a:rPr b="1" dirty="0">
                <a:solidFill>
                  <a:srgbClr val="0000FF"/>
                </a:solidFill>
                <a:latin typeface="Verdana"/>
                <a:cs typeface="Verdana"/>
              </a:rPr>
              <a:t>0,0</a:t>
            </a:r>
            <a:r>
              <a:rPr b="1" spc="-10" dirty="0">
                <a:solidFill>
                  <a:srgbClr val="0000FF"/>
                </a:solidFill>
                <a:latin typeface="Verdana"/>
                <a:cs typeface="Verdana"/>
              </a:rPr>
              <a:t>00</a:t>
            </a:r>
            <a:r>
              <a:rPr b="1" dirty="0">
                <a:latin typeface="SimSun"/>
                <a:cs typeface="SimSun"/>
              </a:rPr>
              <a:t>局共计</a:t>
            </a:r>
          </a:p>
          <a:p>
            <a:pPr marL="12700">
              <a:buNone/>
            </a:pPr>
            <a:r>
              <a:rPr b="1" spc="-5" dirty="0">
                <a:solidFill>
                  <a:srgbClr val="0000FF"/>
                </a:solidFill>
                <a:latin typeface="Verdana"/>
                <a:cs typeface="Verdana"/>
              </a:rPr>
              <a:t>29,400,000</a:t>
            </a:r>
            <a:r>
              <a:rPr b="1" spc="-5" dirty="0">
                <a:latin typeface="SimSun"/>
                <a:cs typeface="SimSun"/>
              </a:rPr>
              <a:t>个</a:t>
            </a:r>
            <a:endParaRPr b="1" dirty="0">
              <a:latin typeface="SimSun"/>
              <a:cs typeface="SimSun"/>
            </a:endParaRPr>
          </a:p>
          <a:p>
            <a:pPr marL="12700" marR="43815">
              <a:lnSpc>
                <a:spcPts val="2100"/>
              </a:lnSpc>
              <a:spcBef>
                <a:spcPts val="180"/>
              </a:spcBef>
              <a:buNone/>
            </a:pPr>
            <a:r>
              <a:rPr b="1" dirty="0">
                <a:latin typeface="SimSun"/>
                <a:cs typeface="SimSun"/>
              </a:rPr>
              <a:t>盘面，自我对弈  </a:t>
            </a:r>
            <a:r>
              <a:rPr b="1" spc="-5" dirty="0">
                <a:latin typeface="SimSun"/>
                <a:cs typeface="SimSun"/>
              </a:rPr>
              <a:t>的</a:t>
            </a:r>
            <a:r>
              <a:rPr b="1" spc="-5" dirty="0">
                <a:solidFill>
                  <a:srgbClr val="0000FF"/>
                </a:solidFill>
                <a:latin typeface="Verdana"/>
                <a:cs typeface="Verdana"/>
              </a:rPr>
              <a:t>30,000,000</a:t>
            </a:r>
            <a:endParaRPr b="1" dirty="0">
              <a:latin typeface="Verdana"/>
              <a:cs typeface="Verdana"/>
            </a:endParaRPr>
          </a:p>
          <a:p>
            <a:pPr marL="12700">
              <a:lnSpc>
                <a:spcPts val="2100"/>
              </a:lnSpc>
              <a:buNone/>
            </a:pPr>
            <a:r>
              <a:rPr b="1" spc="-5" dirty="0">
                <a:latin typeface="SimSun"/>
                <a:cs typeface="SimSun"/>
              </a:rPr>
              <a:t>个盘面进行学习</a:t>
            </a:r>
            <a:endParaRPr b="1" dirty="0">
              <a:latin typeface="SimSun"/>
              <a:cs typeface="SimSun"/>
            </a:endParaRPr>
          </a:p>
        </p:txBody>
      </p:sp>
      <p:sp>
        <p:nvSpPr>
          <p:cNvPr id="10" name="object 10"/>
          <p:cNvSpPr/>
          <p:nvPr/>
        </p:nvSpPr>
        <p:spPr>
          <a:xfrm>
            <a:off x="5573267" y="761589"/>
            <a:ext cx="4928616" cy="2150364"/>
          </a:xfrm>
          <a:prstGeom prst="rect">
            <a:avLst/>
          </a:prstGeom>
          <a:blipFill>
            <a:blip r:embed="rId5" cstate="print"/>
            <a:stretch>
              <a:fillRect/>
            </a:stretch>
          </a:blipFill>
        </p:spPr>
        <p:txBody>
          <a:bodyPr wrap="square" lIns="0" tIns="0" rIns="0" bIns="0" rtlCol="0"/>
          <a:lstStyle/>
          <a:p>
            <a:endParaRPr b="1"/>
          </a:p>
        </p:txBody>
      </p:sp>
      <p:sp>
        <p:nvSpPr>
          <p:cNvPr id="11" name="object 11"/>
          <p:cNvSpPr/>
          <p:nvPr/>
        </p:nvSpPr>
        <p:spPr>
          <a:xfrm>
            <a:off x="5768340" y="847979"/>
            <a:ext cx="4432116" cy="1670782"/>
          </a:xfrm>
          <a:prstGeom prst="rect">
            <a:avLst/>
          </a:prstGeom>
          <a:blipFill>
            <a:blip r:embed="rId6" cstate="print"/>
            <a:stretch>
              <a:fillRect/>
            </a:stretch>
          </a:blipFill>
        </p:spPr>
        <p:txBody>
          <a:bodyPr wrap="square" lIns="0" tIns="0" rIns="0" bIns="0" rtlCol="0"/>
          <a:lstStyle/>
          <a:p>
            <a:endParaRPr b="1"/>
          </a:p>
        </p:txBody>
      </p:sp>
      <p:sp>
        <p:nvSpPr>
          <p:cNvPr id="12" name="object 12"/>
          <p:cNvSpPr/>
          <p:nvPr/>
        </p:nvSpPr>
        <p:spPr>
          <a:xfrm>
            <a:off x="4443222" y="1282447"/>
            <a:ext cx="1327150" cy="2703195"/>
          </a:xfrm>
          <a:custGeom>
            <a:avLst/>
            <a:gdLst/>
            <a:ahLst/>
            <a:cxnLst/>
            <a:rect l="l" t="t" r="r" b="b"/>
            <a:pathLst>
              <a:path w="1327150" h="2703195">
                <a:moveTo>
                  <a:pt x="1326895" y="0"/>
                </a:moveTo>
                <a:lnTo>
                  <a:pt x="0" y="2703067"/>
                </a:lnTo>
              </a:path>
            </a:pathLst>
          </a:custGeom>
          <a:ln w="28956">
            <a:solidFill>
              <a:srgbClr val="BEBEBE"/>
            </a:solidFill>
            <a:prstDash val="lgDash"/>
          </a:ln>
        </p:spPr>
        <p:txBody>
          <a:bodyPr wrap="square" lIns="0" tIns="0" rIns="0" bIns="0" rtlCol="0"/>
          <a:lstStyle/>
          <a:p>
            <a:endParaRPr b="1"/>
          </a:p>
        </p:txBody>
      </p:sp>
      <p:sp>
        <p:nvSpPr>
          <p:cNvPr id="13" name="object 13"/>
          <p:cNvSpPr/>
          <p:nvPr/>
        </p:nvSpPr>
        <p:spPr>
          <a:xfrm>
            <a:off x="4594098" y="2786633"/>
            <a:ext cx="1176020" cy="1275080"/>
          </a:xfrm>
          <a:custGeom>
            <a:avLst/>
            <a:gdLst/>
            <a:ahLst/>
            <a:cxnLst/>
            <a:rect l="l" t="t" r="r" b="b"/>
            <a:pathLst>
              <a:path w="1176020" h="1275079">
                <a:moveTo>
                  <a:pt x="1175765" y="0"/>
                </a:moveTo>
                <a:lnTo>
                  <a:pt x="0" y="1275079"/>
                </a:lnTo>
              </a:path>
            </a:pathLst>
          </a:custGeom>
          <a:ln w="28956">
            <a:solidFill>
              <a:srgbClr val="BEBEBE"/>
            </a:solidFill>
            <a:prstDash val="lgDash"/>
          </a:ln>
        </p:spPr>
        <p:txBody>
          <a:bodyPr wrap="square" lIns="0" tIns="0" rIns="0" bIns="0" rtlCol="0"/>
          <a:lstStyle/>
          <a:p>
            <a:endParaRPr b="1"/>
          </a:p>
        </p:txBody>
      </p:sp>
      <p:sp>
        <p:nvSpPr>
          <p:cNvPr id="14" name="object 14"/>
          <p:cNvSpPr/>
          <p:nvPr/>
        </p:nvSpPr>
        <p:spPr>
          <a:xfrm>
            <a:off x="5306568" y="2268824"/>
            <a:ext cx="2958083" cy="3369564"/>
          </a:xfrm>
          <a:prstGeom prst="rect">
            <a:avLst/>
          </a:prstGeom>
          <a:blipFill>
            <a:blip r:embed="rId7" cstate="print"/>
            <a:stretch>
              <a:fillRect/>
            </a:stretch>
          </a:blipFill>
        </p:spPr>
        <p:txBody>
          <a:bodyPr wrap="square" lIns="0" tIns="0" rIns="0" bIns="0" rtlCol="0"/>
          <a:lstStyle/>
          <a:p>
            <a:endParaRPr b="1"/>
          </a:p>
        </p:txBody>
      </p:sp>
      <p:sp>
        <p:nvSpPr>
          <p:cNvPr id="15" name="object 15"/>
          <p:cNvSpPr/>
          <p:nvPr/>
        </p:nvSpPr>
        <p:spPr>
          <a:xfrm>
            <a:off x="5529071" y="2503394"/>
            <a:ext cx="2513330" cy="2919095"/>
          </a:xfrm>
          <a:custGeom>
            <a:avLst/>
            <a:gdLst/>
            <a:ahLst/>
            <a:cxnLst/>
            <a:rect l="l" t="t" r="r" b="b"/>
            <a:pathLst>
              <a:path w="2513329" h="2919095">
                <a:moveTo>
                  <a:pt x="0" y="1103757"/>
                </a:moveTo>
                <a:lnTo>
                  <a:pt x="3314" y="1054516"/>
                </a:lnTo>
                <a:lnTo>
                  <a:pt x="12969" y="1007285"/>
                </a:lnTo>
                <a:lnTo>
                  <a:pt x="28531" y="962497"/>
                </a:lnTo>
                <a:lnTo>
                  <a:pt x="49567" y="920585"/>
                </a:lnTo>
                <a:lnTo>
                  <a:pt x="75645" y="881982"/>
                </a:lnTo>
                <a:lnTo>
                  <a:pt x="106330" y="847121"/>
                </a:lnTo>
                <a:lnTo>
                  <a:pt x="141191" y="816436"/>
                </a:lnTo>
                <a:lnTo>
                  <a:pt x="179794" y="790358"/>
                </a:lnTo>
                <a:lnTo>
                  <a:pt x="221706" y="769322"/>
                </a:lnTo>
                <a:lnTo>
                  <a:pt x="266494" y="753760"/>
                </a:lnTo>
                <a:lnTo>
                  <a:pt x="313725" y="744105"/>
                </a:lnTo>
                <a:lnTo>
                  <a:pt x="362965" y="740791"/>
                </a:lnTo>
                <a:lnTo>
                  <a:pt x="418845" y="740791"/>
                </a:lnTo>
                <a:lnTo>
                  <a:pt x="1162177" y="0"/>
                </a:lnTo>
                <a:lnTo>
                  <a:pt x="1047114" y="740791"/>
                </a:lnTo>
                <a:lnTo>
                  <a:pt x="2150110" y="740791"/>
                </a:lnTo>
                <a:lnTo>
                  <a:pt x="2199350" y="744105"/>
                </a:lnTo>
                <a:lnTo>
                  <a:pt x="2246581" y="753760"/>
                </a:lnTo>
                <a:lnTo>
                  <a:pt x="2291369" y="769322"/>
                </a:lnTo>
                <a:lnTo>
                  <a:pt x="2333281" y="790358"/>
                </a:lnTo>
                <a:lnTo>
                  <a:pt x="2371884" y="816436"/>
                </a:lnTo>
                <a:lnTo>
                  <a:pt x="2406745" y="847121"/>
                </a:lnTo>
                <a:lnTo>
                  <a:pt x="2437430" y="881982"/>
                </a:lnTo>
                <a:lnTo>
                  <a:pt x="2463508" y="920585"/>
                </a:lnTo>
                <a:lnTo>
                  <a:pt x="2484544" y="962497"/>
                </a:lnTo>
                <a:lnTo>
                  <a:pt x="2500106" y="1007285"/>
                </a:lnTo>
                <a:lnTo>
                  <a:pt x="2509761" y="1054516"/>
                </a:lnTo>
                <a:lnTo>
                  <a:pt x="2513076" y="1103757"/>
                </a:lnTo>
                <a:lnTo>
                  <a:pt x="2513076" y="1648206"/>
                </a:lnTo>
                <a:lnTo>
                  <a:pt x="2513076" y="2555621"/>
                </a:lnTo>
                <a:lnTo>
                  <a:pt x="2509761" y="2604861"/>
                </a:lnTo>
                <a:lnTo>
                  <a:pt x="2500106" y="2652092"/>
                </a:lnTo>
                <a:lnTo>
                  <a:pt x="2484544" y="2696880"/>
                </a:lnTo>
                <a:lnTo>
                  <a:pt x="2463508" y="2738792"/>
                </a:lnTo>
                <a:lnTo>
                  <a:pt x="2437430" y="2777395"/>
                </a:lnTo>
                <a:lnTo>
                  <a:pt x="2406745" y="2812256"/>
                </a:lnTo>
                <a:lnTo>
                  <a:pt x="2371884" y="2842941"/>
                </a:lnTo>
                <a:lnTo>
                  <a:pt x="2333281" y="2869019"/>
                </a:lnTo>
                <a:lnTo>
                  <a:pt x="2291369" y="2890055"/>
                </a:lnTo>
                <a:lnTo>
                  <a:pt x="2246581" y="2905617"/>
                </a:lnTo>
                <a:lnTo>
                  <a:pt x="2199350" y="2915272"/>
                </a:lnTo>
                <a:lnTo>
                  <a:pt x="2150110" y="2918587"/>
                </a:lnTo>
                <a:lnTo>
                  <a:pt x="1047114" y="2918587"/>
                </a:lnTo>
                <a:lnTo>
                  <a:pt x="418845" y="2918587"/>
                </a:lnTo>
                <a:lnTo>
                  <a:pt x="362965" y="2918587"/>
                </a:lnTo>
                <a:lnTo>
                  <a:pt x="313725" y="2915272"/>
                </a:lnTo>
                <a:lnTo>
                  <a:pt x="266494" y="2905617"/>
                </a:lnTo>
                <a:lnTo>
                  <a:pt x="221706" y="2890055"/>
                </a:lnTo>
                <a:lnTo>
                  <a:pt x="179794" y="2869019"/>
                </a:lnTo>
                <a:lnTo>
                  <a:pt x="141191" y="2842941"/>
                </a:lnTo>
                <a:lnTo>
                  <a:pt x="106330" y="2812256"/>
                </a:lnTo>
                <a:lnTo>
                  <a:pt x="75645" y="2777395"/>
                </a:lnTo>
                <a:lnTo>
                  <a:pt x="49567" y="2738792"/>
                </a:lnTo>
                <a:lnTo>
                  <a:pt x="28531" y="2696880"/>
                </a:lnTo>
                <a:lnTo>
                  <a:pt x="12969" y="2652092"/>
                </a:lnTo>
                <a:lnTo>
                  <a:pt x="3314" y="2604861"/>
                </a:lnTo>
                <a:lnTo>
                  <a:pt x="0" y="2555621"/>
                </a:lnTo>
                <a:lnTo>
                  <a:pt x="0" y="1648206"/>
                </a:lnTo>
                <a:lnTo>
                  <a:pt x="0" y="1103757"/>
                </a:lnTo>
                <a:close/>
              </a:path>
            </a:pathLst>
          </a:custGeom>
          <a:ln w="9144">
            <a:solidFill>
              <a:srgbClr val="000000"/>
            </a:solidFill>
          </a:ln>
        </p:spPr>
        <p:txBody>
          <a:bodyPr wrap="square" lIns="0" tIns="0" rIns="0" bIns="0" rtlCol="0"/>
          <a:lstStyle/>
          <a:p>
            <a:endParaRPr b="1"/>
          </a:p>
        </p:txBody>
      </p:sp>
      <p:sp>
        <p:nvSpPr>
          <p:cNvPr id="16" name="object 16"/>
          <p:cNvSpPr txBox="1"/>
          <p:nvPr/>
        </p:nvSpPr>
        <p:spPr>
          <a:xfrm>
            <a:off x="5641086" y="3427506"/>
            <a:ext cx="1912619" cy="359073"/>
          </a:xfrm>
          <a:prstGeom prst="rect">
            <a:avLst/>
          </a:prstGeom>
        </p:spPr>
        <p:txBody>
          <a:bodyPr vert="horz" wrap="square" lIns="0" tIns="0" rIns="0" bIns="0" rtlCol="0">
            <a:spAutoFit/>
          </a:bodyPr>
          <a:lstStyle/>
          <a:p>
            <a:pPr marL="12700">
              <a:lnSpc>
                <a:spcPts val="2845"/>
              </a:lnSpc>
              <a:buNone/>
            </a:pPr>
            <a:r>
              <a:rPr sz="2400" b="1" spc="5" dirty="0" err="1">
                <a:latin typeface="Microsoft JhengHei"/>
                <a:cs typeface="Microsoft JhengHei"/>
              </a:rPr>
              <a:t>机器学习</a:t>
            </a:r>
            <a:r>
              <a:rPr lang="zh-CN" altLang="en-US" sz="2400" b="1" spc="5" dirty="0">
                <a:latin typeface="Microsoft JhengHei"/>
                <a:cs typeface="Microsoft JhengHei"/>
              </a:rPr>
              <a:t>技术</a:t>
            </a:r>
            <a:endParaRPr sz="2400" b="1" dirty="0">
              <a:latin typeface="Microsoft JhengHei"/>
              <a:cs typeface="Microsoft JhengHei"/>
            </a:endParaRPr>
          </a:p>
        </p:txBody>
      </p:sp>
      <p:sp>
        <p:nvSpPr>
          <p:cNvPr id="17" name="object 17"/>
          <p:cNvSpPr txBox="1"/>
          <p:nvPr/>
        </p:nvSpPr>
        <p:spPr>
          <a:xfrm>
            <a:off x="5768339" y="3838258"/>
            <a:ext cx="2158111" cy="1367554"/>
          </a:xfrm>
          <a:prstGeom prst="rect">
            <a:avLst/>
          </a:prstGeom>
        </p:spPr>
        <p:txBody>
          <a:bodyPr vert="horz" wrap="square" lIns="0" tIns="0" rIns="0" bIns="0" rtlCol="0">
            <a:spAutoFit/>
          </a:bodyPr>
          <a:lstStyle/>
          <a:p>
            <a:pPr marL="12700">
              <a:buNone/>
              <a:tabLst>
                <a:tab pos="299085" algn="l"/>
              </a:tabLst>
            </a:pPr>
            <a:r>
              <a:rPr b="1" spc="-5" dirty="0">
                <a:latin typeface="Arial"/>
                <a:cs typeface="Arial"/>
              </a:rPr>
              <a:t>•	</a:t>
            </a:r>
            <a:r>
              <a:rPr b="1" dirty="0">
                <a:latin typeface="SimSun"/>
                <a:cs typeface="SimSun"/>
              </a:rPr>
              <a:t>深度学习</a:t>
            </a:r>
          </a:p>
          <a:p>
            <a:pPr marL="12700">
              <a:buNone/>
              <a:tabLst>
                <a:tab pos="299085" algn="l"/>
              </a:tabLst>
            </a:pPr>
            <a:r>
              <a:rPr b="1" spc="-5" dirty="0">
                <a:latin typeface="Arial"/>
                <a:cs typeface="Arial"/>
              </a:rPr>
              <a:t>•	</a:t>
            </a:r>
            <a:r>
              <a:rPr b="1" dirty="0">
                <a:latin typeface="SimSun"/>
                <a:cs typeface="SimSun"/>
              </a:rPr>
              <a:t>强化学习</a:t>
            </a:r>
          </a:p>
          <a:p>
            <a:pPr marL="12700">
              <a:lnSpc>
                <a:spcPts val="2155"/>
              </a:lnSpc>
              <a:buNone/>
              <a:tabLst>
                <a:tab pos="299085" algn="l"/>
              </a:tabLst>
            </a:pPr>
            <a:r>
              <a:rPr b="1" dirty="0">
                <a:latin typeface="Arial"/>
                <a:cs typeface="Arial"/>
              </a:rPr>
              <a:t>•	</a:t>
            </a:r>
            <a:r>
              <a:rPr b="1" spc="-5" dirty="0">
                <a:latin typeface="SimSun"/>
                <a:cs typeface="SimSun"/>
              </a:rPr>
              <a:t>蒙特卡洛树搜索</a:t>
            </a:r>
            <a:endParaRPr b="1" dirty="0">
              <a:latin typeface="SimSun"/>
              <a:cs typeface="SimSun"/>
            </a:endParaRPr>
          </a:p>
          <a:p>
            <a:pPr marL="12700">
              <a:lnSpc>
                <a:spcPts val="2155"/>
              </a:lnSpc>
              <a:buNone/>
              <a:tabLst>
                <a:tab pos="299085" algn="l"/>
              </a:tabLst>
            </a:pPr>
            <a:r>
              <a:rPr b="1" spc="-5" dirty="0">
                <a:latin typeface="Arial"/>
                <a:cs typeface="Arial"/>
              </a:rPr>
              <a:t>•	</a:t>
            </a:r>
            <a:r>
              <a:rPr b="1" spc="-5" dirty="0">
                <a:latin typeface="Verdana"/>
                <a:cs typeface="Verdana"/>
              </a:rPr>
              <a:t>…</a:t>
            </a:r>
            <a:endParaRPr b="1" dirty="0">
              <a:latin typeface="Verdana"/>
              <a:cs typeface="Verdana"/>
            </a:endParaRPr>
          </a:p>
        </p:txBody>
      </p:sp>
      <p:sp>
        <p:nvSpPr>
          <p:cNvPr id="18" name="object 18"/>
          <p:cNvSpPr txBox="1"/>
          <p:nvPr/>
        </p:nvSpPr>
        <p:spPr>
          <a:xfrm>
            <a:off x="6512312" y="5800098"/>
            <a:ext cx="6330364" cy="904863"/>
          </a:xfrm>
          <a:prstGeom prst="rect">
            <a:avLst/>
          </a:prstGeom>
        </p:spPr>
        <p:txBody>
          <a:bodyPr vert="horz" wrap="square" lIns="0" tIns="0" rIns="0" bIns="0" rtlCol="0">
            <a:spAutoFit/>
          </a:bodyPr>
          <a:lstStyle/>
          <a:p>
            <a:pPr marL="12700">
              <a:buNone/>
            </a:pPr>
            <a:r>
              <a:rPr lang="zh-CN" altLang="en-US" sz="2400" b="1" dirty="0">
                <a:latin typeface="黑体" panose="02010609060101010101" pitchFamily="49" charset="-122"/>
                <a:ea typeface="黑体" panose="02010609060101010101" pitchFamily="49" charset="-122"/>
                <a:cs typeface="SimSun"/>
              </a:rPr>
              <a:t>现代人工智能：数据 </a:t>
            </a:r>
            <a:r>
              <a:rPr lang="en-US" altLang="zh-CN" sz="2400" b="1" dirty="0">
                <a:latin typeface="黑体" panose="02010609060101010101" pitchFamily="49" charset="-122"/>
                <a:ea typeface="黑体" panose="02010609060101010101" pitchFamily="49" charset="-122"/>
                <a:cs typeface="SimSun"/>
              </a:rPr>
              <a:t>+ </a:t>
            </a:r>
            <a:r>
              <a:rPr lang="zh-CN" altLang="en-US" sz="2400" b="1" dirty="0">
                <a:latin typeface="黑体" panose="02010609060101010101" pitchFamily="49" charset="-122"/>
                <a:ea typeface="黑体" panose="02010609060101010101" pitchFamily="49" charset="-122"/>
                <a:cs typeface="SimSun"/>
              </a:rPr>
              <a:t>算法 </a:t>
            </a:r>
            <a:r>
              <a:rPr lang="en-US" altLang="zh-CN" sz="2400" b="1" dirty="0">
                <a:latin typeface="黑体" panose="02010609060101010101" pitchFamily="49" charset="-122"/>
                <a:ea typeface="黑体" panose="02010609060101010101" pitchFamily="49" charset="-122"/>
                <a:cs typeface="SimSun"/>
              </a:rPr>
              <a:t>+ </a:t>
            </a:r>
            <a:r>
              <a:rPr lang="zh-CN" altLang="en-US" sz="2800" b="1" dirty="0">
                <a:solidFill>
                  <a:schemeClr val="accent1"/>
                </a:solidFill>
                <a:latin typeface="黑体" panose="02010609060101010101" pitchFamily="49" charset="-122"/>
                <a:ea typeface="黑体" panose="02010609060101010101" pitchFamily="49" charset="-122"/>
                <a:cs typeface="SimSun"/>
              </a:rPr>
              <a:t>算力</a:t>
            </a:r>
            <a:endParaRPr lang="en-US" altLang="zh-CN" sz="2800" b="1" dirty="0">
              <a:solidFill>
                <a:schemeClr val="accent1"/>
              </a:solidFill>
              <a:latin typeface="黑体" panose="02010609060101010101" pitchFamily="49" charset="-122"/>
              <a:ea typeface="黑体" panose="02010609060101010101" pitchFamily="49" charset="-122"/>
              <a:cs typeface="SimSun"/>
            </a:endParaRPr>
          </a:p>
          <a:p>
            <a:pPr marL="12700">
              <a:buNone/>
            </a:pPr>
            <a:r>
              <a:rPr lang="zh-CN" altLang="en-US" sz="2800" b="1" dirty="0">
                <a:solidFill>
                  <a:schemeClr val="accent1"/>
                </a:solidFill>
                <a:latin typeface="黑体" panose="02010609060101010101" pitchFamily="49" charset="-122"/>
                <a:ea typeface="黑体" panose="02010609060101010101" pitchFamily="49" charset="-122"/>
                <a:cs typeface="SimSun"/>
              </a:rPr>
              <a:t>算力从何处来？</a:t>
            </a:r>
            <a:endParaRPr sz="2800" b="1" dirty="0">
              <a:solidFill>
                <a:schemeClr val="accent1"/>
              </a:solidFill>
              <a:latin typeface="黑体" panose="02010609060101010101" pitchFamily="49" charset="-122"/>
              <a:ea typeface="黑体" panose="02010609060101010101" pitchFamily="49" charset="-122"/>
              <a:cs typeface="SimSun"/>
            </a:endParaRPr>
          </a:p>
        </p:txBody>
      </p:sp>
      <p:sp>
        <p:nvSpPr>
          <p:cNvPr id="20" name="矩形 19"/>
          <p:cNvSpPr/>
          <p:nvPr/>
        </p:nvSpPr>
        <p:spPr>
          <a:xfrm>
            <a:off x="85312" y="260648"/>
            <a:ext cx="8314944" cy="406265"/>
          </a:xfrm>
          <a:prstGeom prst="rect">
            <a:avLst/>
          </a:prstGeom>
        </p:spPr>
        <p:txBody>
          <a:bodyPr wrap="square">
            <a:spAutoFit/>
          </a:bodyPr>
          <a:lstStyle/>
          <a:p>
            <a:pPr>
              <a:buNone/>
            </a:pPr>
            <a:r>
              <a:rPr lang="en-US" altLang="zh-CN" sz="2400" dirty="0" err="1">
                <a:solidFill>
                  <a:schemeClr val="accent1"/>
                </a:solidFill>
                <a:latin typeface="微软雅黑" panose="020B0503020204020204" pitchFamily="34" charset="-122"/>
                <a:ea typeface="微软雅黑" panose="020B0503020204020204" pitchFamily="34" charset="-122"/>
              </a:rPr>
              <a:t>AlphaGo</a:t>
            </a:r>
            <a:r>
              <a:rPr lang="zh-CN" altLang="en-US" sz="2400" dirty="0">
                <a:solidFill>
                  <a:schemeClr val="accent1"/>
                </a:solidFill>
                <a:latin typeface="微软雅黑" panose="020B0503020204020204" pitchFamily="34" charset="-122"/>
                <a:ea typeface="微软雅黑" panose="020B0503020204020204" pitchFamily="34" charset="-122"/>
              </a:rPr>
              <a:t>的故事</a:t>
            </a:r>
            <a:r>
              <a:rPr lang="en-US" altLang="zh-CN" sz="2400" dirty="0">
                <a:solidFill>
                  <a:schemeClr val="accent1"/>
                </a:solidFill>
                <a:latin typeface="微软雅黑" panose="020B0503020204020204" pitchFamily="34" charset="-122"/>
                <a:ea typeface="微软雅黑" panose="020B0503020204020204" pitchFamily="34" charset="-122"/>
              </a:rPr>
              <a:t>—</a:t>
            </a:r>
            <a:r>
              <a:rPr lang="zh-CN" altLang="en-US" sz="2400" dirty="0">
                <a:solidFill>
                  <a:schemeClr val="accent1"/>
                </a:solidFill>
                <a:latin typeface="微软雅黑" panose="020B0503020204020204" pitchFamily="34" charset="-122"/>
                <a:ea typeface="微软雅黑" panose="020B0503020204020204" pitchFamily="34" charset="-122"/>
              </a:rPr>
              <a:t>计算机似乎无所不能</a:t>
            </a:r>
          </a:p>
        </p:txBody>
      </p:sp>
      <p:grpSp>
        <p:nvGrpSpPr>
          <p:cNvPr id="24" name="组合 23"/>
          <p:cNvGrpSpPr/>
          <p:nvPr/>
        </p:nvGrpSpPr>
        <p:grpSpPr>
          <a:xfrm>
            <a:off x="457663" y="833396"/>
            <a:ext cx="4869506" cy="5167899"/>
            <a:chOff x="457663" y="833396"/>
            <a:chExt cx="4869506" cy="5167899"/>
          </a:xfrm>
        </p:grpSpPr>
        <p:pic>
          <p:nvPicPr>
            <p:cNvPr id="1028" name="Picture 4" descr="https://himg2.huanqiucdn.cn/attachment2010/2016/0316/20160316081828922.jpg?w=100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57663" y="833396"/>
              <a:ext cx="4869506" cy="4876678"/>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835549" y="5673513"/>
              <a:ext cx="4224233" cy="327782"/>
            </a:xfrm>
            <a:prstGeom prst="rect">
              <a:avLst/>
            </a:prstGeom>
          </p:spPr>
          <p:txBody>
            <a:bodyPr wrap="none">
              <a:spAutoFit/>
            </a:bodyPr>
            <a:lstStyle/>
            <a:p>
              <a:pPr>
                <a:buNone/>
              </a:pPr>
              <a:r>
                <a:rPr lang="zh-CN" altLang="en-US" dirty="0">
                  <a:solidFill>
                    <a:schemeClr val="accent6"/>
                  </a:solidFill>
                  <a:latin typeface="黑体" panose="02010609060101010101" pitchFamily="49" charset="-122"/>
                  <a:ea typeface="黑体" panose="02010609060101010101" pitchFamily="49" charset="-122"/>
                </a:rPr>
                <a:t>李世石执黑，</a:t>
              </a:r>
              <a:r>
                <a:rPr lang="en-US" altLang="zh-CN" dirty="0" err="1">
                  <a:solidFill>
                    <a:schemeClr val="accent6"/>
                  </a:solidFill>
                  <a:latin typeface="黑体" panose="02010609060101010101" pitchFamily="49" charset="-122"/>
                  <a:ea typeface="黑体" panose="02010609060101010101" pitchFamily="49" charset="-122"/>
                </a:rPr>
                <a:t>AlphaGo</a:t>
              </a:r>
              <a:r>
                <a:rPr lang="zh-CN" altLang="en-US" dirty="0">
                  <a:solidFill>
                    <a:schemeClr val="accent6"/>
                  </a:solidFill>
                  <a:latin typeface="黑体" panose="02010609060101010101" pitchFamily="49" charset="-122"/>
                  <a:ea typeface="黑体" panose="02010609060101010101" pitchFamily="49" charset="-122"/>
                </a:rPr>
                <a:t>执白。白中盘胜。</a:t>
              </a:r>
            </a:p>
          </p:txBody>
        </p:sp>
      </p:grpSp>
    </p:spTree>
    <p:extLst>
      <p:ext uri="{BB962C8B-B14F-4D97-AF65-F5344CB8AC3E}">
        <p14:creationId xmlns:p14="http://schemas.microsoft.com/office/powerpoint/2010/main" val="3559693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idx="4294967295"/>
          </p:nvPr>
        </p:nvSpPr>
        <p:spPr>
          <a:xfrm>
            <a:off x="0" y="252000"/>
            <a:ext cx="7752184" cy="426368"/>
          </a:xfrm>
        </p:spPr>
        <p:txBody>
          <a:bodyPr>
            <a:normAutofit/>
          </a:bodyPr>
          <a:lstStyle/>
          <a:p>
            <a:r>
              <a:rPr lang="zh-CN" altLang="en-US" sz="2400" i="0" dirty="0">
                <a:latin typeface="+mn-lt"/>
              </a:rPr>
              <a:t>计算机真的是无所不能吗？它究竟</a:t>
            </a:r>
            <a:r>
              <a:rPr lang="zh-CN" altLang="en-US" sz="2400" i="0" dirty="0">
                <a:solidFill>
                  <a:schemeClr val="tx2">
                    <a:lumMod val="75000"/>
                    <a:lumOff val="25000"/>
                  </a:schemeClr>
                </a:solidFill>
                <a:latin typeface="+mn-lt"/>
              </a:rPr>
              <a:t>默默无闻</a:t>
            </a:r>
            <a:r>
              <a:rPr lang="zh-CN" altLang="en-US" sz="2400" i="0" dirty="0">
                <a:latin typeface="+mn-lt"/>
              </a:rPr>
              <a:t>地做了什么？</a:t>
            </a:r>
          </a:p>
        </p:txBody>
      </p:sp>
      <p:sp>
        <p:nvSpPr>
          <p:cNvPr id="126979" name="Rectangle 3"/>
          <p:cNvSpPr>
            <a:spLocks noGrp="1" noChangeArrowheads="1"/>
          </p:cNvSpPr>
          <p:nvPr>
            <p:ph type="body" sz="half" idx="4294967295"/>
          </p:nvPr>
        </p:nvSpPr>
        <p:spPr>
          <a:xfrm>
            <a:off x="335360" y="678368"/>
            <a:ext cx="11496600" cy="6279024"/>
          </a:xfrm>
        </p:spPr>
        <p:txBody>
          <a:bodyPr>
            <a:normAutofit/>
          </a:bodyPr>
          <a:lstStyle/>
          <a:p>
            <a:pPr>
              <a:lnSpc>
                <a:spcPct val="150000"/>
              </a:lnSpc>
              <a:buFont typeface="Wingdings" panose="05000000000000000000" pitchFamily="2" charset="2"/>
              <a:buChar char="p"/>
            </a:pPr>
            <a:r>
              <a:rPr lang="en-US" altLang="zh-CN" sz="24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No</a:t>
            </a:r>
            <a:r>
              <a:rPr lang="zh-CN" altLang="en-US" sz="2800" dirty="0">
                <a:latin typeface="微软雅黑" panose="020B0503020204020204" pitchFamily="34" charset="-122"/>
                <a:ea typeface="微软雅黑" panose="020B0503020204020204" pitchFamily="34" charset="-122"/>
              </a:rPr>
              <a:t>！</a:t>
            </a:r>
            <a:endParaRPr lang="en-US" altLang="zh-CN" sz="2800" dirty="0">
              <a:latin typeface="微软雅黑" panose="020B0503020204020204" pitchFamily="34" charset="-122"/>
              <a:ea typeface="微软雅黑" panose="020B0503020204020204" pitchFamily="34" charset="-122"/>
            </a:endParaRPr>
          </a:p>
          <a:p>
            <a:pPr lvl="1">
              <a:lnSpc>
                <a:spcPct val="150000"/>
              </a:lnSpc>
            </a:pPr>
            <a:r>
              <a:rPr lang="zh-CN" altLang="en-US" sz="2400" dirty="0">
                <a:latin typeface="微软雅黑" panose="020B0503020204020204" pitchFamily="34" charset="-122"/>
                <a:ea typeface="微软雅黑" panose="020B0503020204020204" pitchFamily="34" charset="-122"/>
              </a:rPr>
              <a:t>从底层来看计算机能够做的事情：通过由二极管、三极管等晶体管组成或、与、非门及其复合门实现的算术运算（加法和移位）和逻辑运算。</a:t>
            </a:r>
            <a:endParaRPr lang="en-US" altLang="zh-CN" sz="2400" dirty="0">
              <a:latin typeface="微软雅黑" panose="020B0503020204020204" pitchFamily="34" charset="-122"/>
              <a:ea typeface="微软雅黑" panose="020B0503020204020204" pitchFamily="34" charset="-122"/>
            </a:endParaRPr>
          </a:p>
          <a:p>
            <a:pPr lvl="1">
              <a:lnSpc>
                <a:spcPct val="150000"/>
              </a:lnSpc>
            </a:pPr>
            <a:r>
              <a:rPr lang="zh-CN" altLang="en-US" sz="2400" dirty="0">
                <a:latin typeface="微软雅黑" panose="020B0503020204020204" pitchFamily="34" charset="-122"/>
                <a:ea typeface="微软雅黑" panose="020B0503020204020204" pitchFamily="34" charset="-122"/>
              </a:rPr>
              <a:t>计算机的强大功能都是通过执行程序来实现的：把程序存储起来一条条执行，执行顺序：顺序，选择（分支），循环；复杂的程序包含：数据结构</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算法</a:t>
            </a:r>
            <a:endParaRPr lang="en-US" altLang="zh-CN" sz="2400" dirty="0">
              <a:latin typeface="微软雅黑" panose="020B0503020204020204" pitchFamily="34" charset="-122"/>
              <a:ea typeface="微软雅黑" panose="020B0503020204020204" pitchFamily="34" charset="-122"/>
            </a:endParaRPr>
          </a:p>
          <a:p>
            <a:pPr lvl="1">
              <a:lnSpc>
                <a:spcPct val="150000"/>
              </a:lnSpc>
            </a:pPr>
            <a:r>
              <a:rPr lang="zh-CN" altLang="en-US" sz="2400" dirty="0">
                <a:latin typeface="微软雅黑" panose="020B0503020204020204" pitchFamily="34" charset="-122"/>
                <a:ea typeface="微软雅黑" panose="020B0503020204020204" pitchFamily="34" charset="-122"/>
              </a:rPr>
              <a:t>目前看似强大的人工智能主要表现在封闭空间域，目前计算机与人脑的计算模式完全不一样</a:t>
            </a:r>
            <a:endParaRPr lang="en-US" altLang="zh-CN" sz="2400" dirty="0">
              <a:latin typeface="微软雅黑" panose="020B0503020204020204" pitchFamily="34" charset="-122"/>
              <a:ea typeface="微软雅黑" panose="020B0503020204020204" pitchFamily="34" charset="-122"/>
            </a:endParaRPr>
          </a:p>
          <a:p>
            <a:pPr lvl="2">
              <a:lnSpc>
                <a:spcPct val="1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基于符号的逻辑推导（传统人工智能的符号主义）</a:t>
            </a:r>
            <a:endParaRPr lang="en-US" altLang="zh-CN" sz="2400" dirty="0">
              <a:latin typeface="微软雅黑" panose="020B0503020204020204" pitchFamily="34" charset="-122"/>
              <a:ea typeface="微软雅黑" panose="020B0503020204020204" pitchFamily="34" charset="-122"/>
            </a:endParaRPr>
          </a:p>
          <a:p>
            <a:pPr lvl="2">
              <a:lnSpc>
                <a:spcPct val="150000"/>
              </a:lnSpc>
              <a:buFont typeface="Wingdings" panose="05000000000000000000" pitchFamily="2" charset="2"/>
              <a:buChar char="ü"/>
            </a:pP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规则约束空间（有限空间）的快速搜索与优化选择</a:t>
            </a:r>
            <a:endParaRPr lang="en-US" altLang="zh-CN" sz="2400" dirty="0">
              <a:latin typeface="微软雅黑" panose="020B0503020204020204" pitchFamily="34" charset="-122"/>
              <a:ea typeface="微软雅黑" panose="020B0503020204020204" pitchFamily="34" charset="-122"/>
            </a:endParaRPr>
          </a:p>
          <a:p>
            <a:pPr lvl="2">
              <a:lnSpc>
                <a:spcPct val="1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基于数据的学习（联结主义）</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54507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697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6979">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6979">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6979">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697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新硬件基础模板">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CS152-SP98">
      <a:majorFont>
        <a:latin typeface="楷体_GB2312"/>
        <a:ea typeface="楷体_GB2312"/>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2">
            <a:lumMod val="60000"/>
            <a:lumOff val="40000"/>
          </a:schemeClr>
        </a:solidFill>
        <a:ln w="12700" cap="flat" cmpd="sng" algn="ctr">
          <a:solidFill>
            <a:srgbClr val="00B050"/>
          </a:solidFill>
          <a:prstDash val="solid"/>
          <a:round/>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sz="2400" b="0" i="0" u="none" strike="noStrike" cap="none" normalizeH="0" baseline="0" smtClean="0">
            <a:ln>
              <a:noFill/>
            </a:ln>
            <a:solidFill>
              <a:schemeClr val="accent1"/>
            </a:solidFill>
            <a:effectLst/>
            <a:latin typeface="Arial" pitchFamily="34"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accent1"/>
            </a:solidFill>
            <a:effectLst/>
            <a:latin typeface="Arial" pitchFamily="34" charset="0"/>
          </a:defRPr>
        </a:defPPr>
      </a:lstStyle>
    </a:lnDef>
  </a:objectDefaults>
  <a:extraClrSchemeLst>
    <a:extraClrScheme>
      <a:clrScheme name="CS152-SP98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S152-SP98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S152-SP98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S152-SP98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S152-SP98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S152-SP98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S152-SP98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新硬件基础模板">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CS152-SP98">
      <a:majorFont>
        <a:latin typeface="楷体_GB2312"/>
        <a:ea typeface="楷体_GB2312"/>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2">
            <a:lumMod val="60000"/>
            <a:lumOff val="40000"/>
          </a:schemeClr>
        </a:solidFill>
        <a:ln w="12700" cap="flat" cmpd="sng" algn="ctr">
          <a:solidFill>
            <a:srgbClr val="00B050"/>
          </a:solidFill>
          <a:prstDash val="solid"/>
          <a:round/>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sz="2400" b="0" i="0" u="none" strike="noStrike" cap="none" normalizeH="0" baseline="0" smtClean="0">
            <a:ln>
              <a:noFill/>
            </a:ln>
            <a:solidFill>
              <a:schemeClr val="accent1"/>
            </a:solidFill>
            <a:effectLst/>
            <a:latin typeface="Arial" pitchFamily="34"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accent1"/>
            </a:solidFill>
            <a:effectLst/>
            <a:latin typeface="Arial" pitchFamily="34" charset="0"/>
          </a:defRPr>
        </a:defPPr>
      </a:lstStyle>
    </a:lnDef>
  </a:objectDefaults>
  <a:extraClrSchemeLst>
    <a:extraClrScheme>
      <a:clrScheme name="CS152-SP98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S152-SP98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S152-SP98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S152-SP98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S152-SP98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S152-SP98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S152-SP98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新硬件基础模板</Template>
  <TotalTime>26562</TotalTime>
  <Pages>47</Pages>
  <Words>7720</Words>
  <Application>Microsoft Macintosh PowerPoint</Application>
  <PresentationFormat>Widescreen</PresentationFormat>
  <Paragraphs>947</Paragraphs>
  <Slides>57</Slides>
  <Notes>39</Notes>
  <HiddenSlides>0</HiddenSlides>
  <MMClips>1</MMClips>
  <ScaleCrop>false</ScaleCrop>
  <HeadingPairs>
    <vt:vector size="8" baseType="variant">
      <vt:variant>
        <vt:lpstr>Fonts Used</vt:lpstr>
      </vt:variant>
      <vt:variant>
        <vt:i4>13</vt:i4>
      </vt:variant>
      <vt:variant>
        <vt:lpstr>Theme</vt:lpstr>
      </vt:variant>
      <vt:variant>
        <vt:i4>2</vt:i4>
      </vt:variant>
      <vt:variant>
        <vt:lpstr>Embedded OLE Servers</vt:lpstr>
      </vt:variant>
      <vt:variant>
        <vt:i4>1</vt:i4>
      </vt:variant>
      <vt:variant>
        <vt:lpstr>Slide Titles</vt:lpstr>
      </vt:variant>
      <vt:variant>
        <vt:i4>57</vt:i4>
      </vt:variant>
    </vt:vector>
  </HeadingPairs>
  <TitlesOfParts>
    <vt:vector size="73" baseType="lpstr">
      <vt:lpstr>Arial Unicode MS</vt:lpstr>
      <vt:lpstr>楷体_GB2312</vt:lpstr>
      <vt:lpstr>Microsoft JhengHei</vt:lpstr>
      <vt:lpstr>微软雅黑</vt:lpstr>
      <vt:lpstr>黑体</vt:lpstr>
      <vt:lpstr>SimSun</vt:lpstr>
      <vt:lpstr>华文楷体</vt:lpstr>
      <vt:lpstr>Arial</vt:lpstr>
      <vt:lpstr>Gill Sans</vt:lpstr>
      <vt:lpstr>Symbol</vt:lpstr>
      <vt:lpstr>Times New Roman</vt:lpstr>
      <vt:lpstr>Verdana</vt:lpstr>
      <vt:lpstr>Wingdings</vt:lpstr>
      <vt:lpstr>新硬件基础模板</vt:lpstr>
      <vt:lpstr>1_新硬件基础模板</vt:lpstr>
      <vt:lpstr>Visio</vt:lpstr>
      <vt:lpstr>计算机硬件基础 （2023级）</vt:lpstr>
      <vt:lpstr>PowerPoint Presentation</vt:lpstr>
      <vt:lpstr>可能会颠覆你的认知</vt:lpstr>
      <vt:lpstr>可能会颠覆你的认知</vt:lpstr>
      <vt:lpstr>你可能没有想过这个问题……</vt:lpstr>
      <vt:lpstr>PowerPoint Presentation</vt:lpstr>
      <vt:lpstr>PowerPoint Presentation</vt:lpstr>
      <vt:lpstr>AlphaGo</vt:lpstr>
      <vt:lpstr>计算机真的是无所不能吗？它究竟默默无闻地做了什么？</vt:lpstr>
      <vt:lpstr>PowerPoint Presentation</vt:lpstr>
      <vt:lpstr>计算机发展历程</vt:lpstr>
      <vt:lpstr>  ENIAC（1946）</vt:lpstr>
      <vt:lpstr>现代计算机的原型</vt:lpstr>
      <vt:lpstr>什么是冯·诺依曼架构？</vt:lpstr>
      <vt:lpstr>PowerPoint Presentation</vt:lpstr>
      <vt:lpstr>冯·诺依曼结构的主要特点</vt:lpstr>
      <vt:lpstr>通用冯·诺依曼计算机模型</vt:lpstr>
      <vt:lpstr>计算机是如何工作的？</vt:lpstr>
      <vt:lpstr>计算机是如何工作的？</vt:lpstr>
      <vt:lpstr>PowerPoint Presentation</vt:lpstr>
      <vt:lpstr>再次见到Hello, World!</vt:lpstr>
      <vt:lpstr>Hello, World中的数据流</vt:lpstr>
      <vt:lpstr>  编译过程</vt:lpstr>
      <vt:lpstr>  编译过程</vt:lpstr>
      <vt:lpstr>  程序加载与执行</vt:lpstr>
      <vt:lpstr>PowerPoint Presentation</vt:lpstr>
      <vt:lpstr>  计算机的工作过程</vt:lpstr>
      <vt:lpstr>  指令的执行过程</vt:lpstr>
      <vt:lpstr>  指令的执行过程</vt:lpstr>
      <vt:lpstr>  例1 </vt:lpstr>
      <vt:lpstr>PowerPoint Presentation</vt:lpstr>
      <vt:lpstr>PowerPoint Presentation</vt:lpstr>
      <vt:lpstr>看起来无所不能的计算机究竟是怎么工作的？</vt:lpstr>
      <vt:lpstr>PowerPoint Presentation</vt:lpstr>
      <vt:lpstr>  计算机的基本组成</vt:lpstr>
      <vt:lpstr>  计算机的基本组成</vt:lpstr>
      <vt:lpstr>  计算机的基本组成</vt:lpstr>
      <vt:lpstr>  计算机的基本组成</vt:lpstr>
      <vt:lpstr>  计算机的基本组成</vt:lpstr>
      <vt:lpstr>  计算机系统层次结构（微观角度/实现角度）</vt:lpstr>
      <vt:lpstr>  计算机系统层次结构（宏观角度/功能角度）</vt:lpstr>
      <vt:lpstr>Hardware/Software  Interface（界面）</vt:lpstr>
      <vt:lpstr>4代计算机编程语言</vt:lpstr>
      <vt:lpstr>计算机系统核心层之间的关联</vt:lpstr>
      <vt:lpstr>计算机系统核心层之间的关联</vt:lpstr>
      <vt:lpstr>PowerPoint Presentation</vt:lpstr>
      <vt:lpstr>  计算机系统中的抽象</vt:lpstr>
      <vt:lpstr>  计算机系统中的抽象</vt:lpstr>
      <vt:lpstr>  计算机系统中的抽象</vt:lpstr>
      <vt:lpstr>  计算机系统中的抽象</vt:lpstr>
      <vt:lpstr>PowerPoint Presentation</vt:lpstr>
      <vt:lpstr>并发与并行（Concurrency，Parallelism）</vt:lpstr>
      <vt:lpstr>线程级并发</vt:lpstr>
      <vt:lpstr>Intel Core i7 多核组织结构</vt:lpstr>
      <vt:lpstr>Amdahl（阿姆达尔）定律：抓住问题的主要矛盾</vt:lpstr>
      <vt:lpstr>Amdahl定律</vt:lpstr>
      <vt:lpstr>本章作业</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计算机硬件基础 （2020级）</dc:title>
  <dc:creator>Administrator</dc:creator>
  <dc:description>lecture 1</dc:description>
  <cp:lastModifiedBy>Zipeng Liu</cp:lastModifiedBy>
  <cp:revision>624</cp:revision>
  <cp:lastPrinted>2015-09-14T05:54:14Z</cp:lastPrinted>
  <dcterms:created xsi:type="dcterms:W3CDTF">2021-07-22T03:01:42Z</dcterms:created>
  <dcterms:modified xsi:type="dcterms:W3CDTF">2024-09-02T12:43:51Z</dcterms:modified>
</cp:coreProperties>
</file>